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Override2.xml" ContentType="application/vnd.openxmlformats-officedocument.themeOverrid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Override3.xml" ContentType="application/vnd.openxmlformats-officedocument.themeOverrid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theme/themeOverride4.xml" ContentType="application/vnd.openxmlformats-officedocument.themeOverrid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theme/themeOverride5.xml" ContentType="application/vnd.openxmlformats-officedocument.themeOverrid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0.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1.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2.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3.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4.xml" ContentType="application/vnd.openxmlformats-officedocument.theme+xml"/>
  <Override PartName="/ppt/theme/themeOverride6.xml" ContentType="application/vnd.openxmlformats-officedocument.themeOverrid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5.xml" ContentType="application/vnd.openxmlformats-officedocument.theme+xml"/>
  <Override PartName="/ppt/theme/themeOverride7.xml" ContentType="application/vnd.openxmlformats-officedocument.themeOverrid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6.xml" ContentType="application/vnd.openxmlformats-officedocument.theme+xml"/>
  <Override PartName="/ppt/theme/themeOverride8.xml" ContentType="application/vnd.openxmlformats-officedocument.themeOverrid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7.xml" ContentType="application/vnd.openxmlformats-officedocument.theme+xml"/>
  <Override PartName="/ppt/theme/themeOverride9.xml" ContentType="application/vnd.openxmlformats-officedocument.themeOverrid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8.xml" ContentType="application/vnd.openxmlformats-officedocument.theme+xml"/>
  <Override PartName="/ppt/theme/themeOverride10.xml" ContentType="application/vnd.openxmlformats-officedocument.themeOverrid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9.xml" ContentType="application/vnd.openxmlformats-officedocument.theme+xml"/>
  <Override PartName="/ppt/theme/themeOverride11.xml" ContentType="application/vnd.openxmlformats-officedocument.themeOverrid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20.xml" ContentType="application/vnd.openxmlformats-officedocument.theme+xml"/>
  <Override PartName="/ppt/theme/themeOverride12.xml" ContentType="application/vnd.openxmlformats-officedocument.themeOverrid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21.xml" ContentType="application/vnd.openxmlformats-officedocument.theme+xml"/>
  <Override PartName="/ppt/theme/themeOverride13.xml" ContentType="application/vnd.openxmlformats-officedocument.themeOverrid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3" r:id="rId4"/>
    <p:sldMasterId id="2147483684" r:id="rId5"/>
    <p:sldMasterId id="2147483696" r:id="rId6"/>
    <p:sldMasterId id="2147483708" r:id="rId7"/>
    <p:sldMasterId id="2147483720" r:id="rId8"/>
    <p:sldMasterId id="2147483732" r:id="rId9"/>
    <p:sldMasterId id="2147483743" r:id="rId10"/>
    <p:sldMasterId id="2147483754" r:id="rId11"/>
    <p:sldMasterId id="2147483765" r:id="rId12"/>
    <p:sldMasterId id="2147483776" r:id="rId13"/>
    <p:sldMasterId id="2147483788" r:id="rId14"/>
    <p:sldMasterId id="2147483800" r:id="rId15"/>
    <p:sldMasterId id="2147483812" r:id="rId16"/>
    <p:sldMasterId id="2147483824" r:id="rId17"/>
    <p:sldMasterId id="2147483896" r:id="rId18"/>
    <p:sldMasterId id="2147483908" r:id="rId19"/>
    <p:sldMasterId id="2147483932" r:id="rId20"/>
    <p:sldMasterId id="2147483944" r:id="rId21"/>
  </p:sldMasterIdLst>
  <p:notesMasterIdLst>
    <p:notesMasterId r:id="rId59"/>
  </p:notesMasterIdLst>
  <p:handoutMasterIdLst>
    <p:handoutMasterId r:id="rId60"/>
  </p:handoutMasterIdLst>
  <p:sldIdLst>
    <p:sldId id="256" r:id="rId22"/>
    <p:sldId id="331" r:id="rId23"/>
    <p:sldId id="332" r:id="rId24"/>
    <p:sldId id="334" r:id="rId25"/>
    <p:sldId id="369" r:id="rId26"/>
    <p:sldId id="333" r:id="rId27"/>
    <p:sldId id="350" r:id="rId28"/>
    <p:sldId id="335" r:id="rId29"/>
    <p:sldId id="336" r:id="rId30"/>
    <p:sldId id="337" r:id="rId31"/>
    <p:sldId id="357" r:id="rId32"/>
    <p:sldId id="368" r:id="rId33"/>
    <p:sldId id="379" r:id="rId34"/>
    <p:sldId id="358" r:id="rId35"/>
    <p:sldId id="339" r:id="rId36"/>
    <p:sldId id="324" r:id="rId37"/>
    <p:sldId id="377" r:id="rId38"/>
    <p:sldId id="340" r:id="rId39"/>
    <p:sldId id="370" r:id="rId40"/>
    <p:sldId id="371" r:id="rId41"/>
    <p:sldId id="372" r:id="rId42"/>
    <p:sldId id="380" r:id="rId43"/>
    <p:sldId id="345" r:id="rId44"/>
    <p:sldId id="346" r:id="rId45"/>
    <p:sldId id="327" r:id="rId46"/>
    <p:sldId id="373" r:id="rId47"/>
    <p:sldId id="343" r:id="rId48"/>
    <p:sldId id="381" r:id="rId49"/>
    <p:sldId id="347" r:id="rId50"/>
    <p:sldId id="374" r:id="rId51"/>
    <p:sldId id="363" r:id="rId52"/>
    <p:sldId id="364" r:id="rId53"/>
    <p:sldId id="375" r:id="rId54"/>
    <p:sldId id="366" r:id="rId55"/>
    <p:sldId id="274" r:id="rId56"/>
    <p:sldId id="378" r:id="rId57"/>
    <p:sldId id="356" r:id="rId58"/>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ngheng Deng" initials="Y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08"/>
    <p:restoredTop sz="91545"/>
  </p:normalViewPr>
  <p:slideViewPr>
    <p:cSldViewPr snapToGrid="0">
      <p:cViewPr varScale="1">
        <p:scale>
          <a:sx n="80" d="100"/>
          <a:sy n="80" d="100"/>
        </p:scale>
        <p:origin x="1416" y="6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3512" y="16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5" Type="http://schemas.openxmlformats.org/officeDocument/2006/relationships/slideMaster" Target="slideMasters/slideMaster5.xml"/><Relationship Id="rId61" Type="http://schemas.openxmlformats.org/officeDocument/2006/relationships/commentAuthors" Target="commentAuthor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Non-Issuer</c:v>
                </c:pt>
              </c:strCache>
            </c:strRef>
          </c:tx>
          <c:spPr>
            <a:solidFill>
              <a:srgbClr val="7030A0"/>
            </a:solidFill>
            <a:ln>
              <a:noFill/>
            </a:ln>
            <a:effectLst/>
          </c:spPr>
          <c:invertIfNegative val="0"/>
          <c:cat>
            <c:strRef>
              <c:f>Sheet1!$A$2:$A$3</c:f>
              <c:strCache>
                <c:ptCount val="2"/>
                <c:pt idx="0">
                  <c:v>Non-Risky Sectors</c:v>
                </c:pt>
                <c:pt idx="1">
                  <c:v>Risky Sectors</c:v>
                </c:pt>
              </c:strCache>
            </c:strRef>
          </c:cat>
          <c:val>
            <c:numRef>
              <c:f>Sheet1!$B$2:$B$3</c:f>
              <c:numCache>
                <c:formatCode>General</c:formatCode>
                <c:ptCount val="2"/>
                <c:pt idx="0">
                  <c:v>0</c:v>
                </c:pt>
                <c:pt idx="1">
                  <c:v>2.202</c:v>
                </c:pt>
              </c:numCache>
            </c:numRef>
          </c:val>
          <c:extLst>
            <c:ext xmlns:c16="http://schemas.microsoft.com/office/drawing/2014/chart" uri="{C3380CC4-5D6E-409C-BE32-E72D297353CC}">
              <c16:uniqueId val="{00000000-A0F2-924C-B624-36486C5236C3}"/>
            </c:ext>
          </c:extLst>
        </c:ser>
        <c:ser>
          <c:idx val="1"/>
          <c:order val="1"/>
          <c:tx>
            <c:strRef>
              <c:f>Sheet1!$C$1</c:f>
              <c:strCache>
                <c:ptCount val="1"/>
                <c:pt idx="0">
                  <c:v>Non-Issuer Policy</c:v>
                </c:pt>
              </c:strCache>
            </c:strRef>
          </c:tx>
          <c:spPr>
            <a:solidFill>
              <a:srgbClr val="00B050"/>
            </a:solidFill>
            <a:ln>
              <a:noFill/>
            </a:ln>
            <a:effectLst/>
          </c:spPr>
          <c:invertIfNegative val="0"/>
          <c:cat>
            <c:strRef>
              <c:f>Sheet1!$A$2:$A$3</c:f>
              <c:strCache>
                <c:ptCount val="2"/>
                <c:pt idx="0">
                  <c:v>Non-Risky Sectors</c:v>
                </c:pt>
                <c:pt idx="1">
                  <c:v>Risky Sectors</c:v>
                </c:pt>
              </c:strCache>
            </c:strRef>
          </c:cat>
          <c:val>
            <c:numRef>
              <c:f>Sheet1!$C$2:$C$3</c:f>
              <c:numCache>
                <c:formatCode>General</c:formatCode>
                <c:ptCount val="2"/>
                <c:pt idx="0">
                  <c:v>-1.1599999999999999</c:v>
                </c:pt>
                <c:pt idx="1">
                  <c:v>0.97299999999999998</c:v>
                </c:pt>
              </c:numCache>
            </c:numRef>
          </c:val>
          <c:extLst>
            <c:ext xmlns:c16="http://schemas.microsoft.com/office/drawing/2014/chart" uri="{C3380CC4-5D6E-409C-BE32-E72D297353CC}">
              <c16:uniqueId val="{00000001-A0F2-924C-B624-36486C5236C3}"/>
            </c:ext>
          </c:extLst>
        </c:ser>
        <c:ser>
          <c:idx val="2"/>
          <c:order val="2"/>
          <c:tx>
            <c:strRef>
              <c:f>Sheet1!$D$1</c:f>
              <c:strCache>
                <c:ptCount val="1"/>
                <c:pt idx="0">
                  <c:v>Issuer</c:v>
                </c:pt>
              </c:strCache>
            </c:strRef>
          </c:tx>
          <c:spPr>
            <a:solidFill>
              <a:srgbClr val="FF0000"/>
            </a:solidFill>
            <a:ln>
              <a:noFill/>
            </a:ln>
            <a:effectLst/>
          </c:spPr>
          <c:invertIfNegative val="0"/>
          <c:cat>
            <c:strRef>
              <c:f>Sheet1!$A$2:$A$3</c:f>
              <c:strCache>
                <c:ptCount val="2"/>
                <c:pt idx="0">
                  <c:v>Non-Risky Sectors</c:v>
                </c:pt>
                <c:pt idx="1">
                  <c:v>Risky Sectors</c:v>
                </c:pt>
              </c:strCache>
            </c:strRef>
          </c:cat>
          <c:val>
            <c:numRef>
              <c:f>Sheet1!$D$2:$D$3</c:f>
              <c:numCache>
                <c:formatCode>General</c:formatCode>
                <c:ptCount val="2"/>
                <c:pt idx="0">
                  <c:v>-5.6</c:v>
                </c:pt>
                <c:pt idx="1">
                  <c:v>-4.1399999999999997</c:v>
                </c:pt>
              </c:numCache>
            </c:numRef>
          </c:val>
          <c:extLst>
            <c:ext xmlns:c16="http://schemas.microsoft.com/office/drawing/2014/chart" uri="{C3380CC4-5D6E-409C-BE32-E72D297353CC}">
              <c16:uniqueId val="{00000002-A0F2-924C-B624-36486C5236C3}"/>
            </c:ext>
          </c:extLst>
        </c:ser>
        <c:ser>
          <c:idx val="3"/>
          <c:order val="3"/>
          <c:tx>
            <c:strRef>
              <c:f>Sheet1!$E$1</c:f>
              <c:strCache>
                <c:ptCount val="1"/>
                <c:pt idx="0">
                  <c:v>Issuer Policy</c:v>
                </c:pt>
              </c:strCache>
            </c:strRef>
          </c:tx>
          <c:spPr>
            <a:solidFill>
              <a:srgbClr val="0070C0"/>
            </a:solidFill>
            <a:ln>
              <a:noFill/>
            </a:ln>
            <a:effectLst/>
          </c:spPr>
          <c:invertIfNegative val="0"/>
          <c:cat>
            <c:strRef>
              <c:f>Sheet1!$A$2:$A$3</c:f>
              <c:strCache>
                <c:ptCount val="2"/>
                <c:pt idx="0">
                  <c:v>Non-Risky Sectors</c:v>
                </c:pt>
                <c:pt idx="1">
                  <c:v>Risky Sectors</c:v>
                </c:pt>
              </c:strCache>
            </c:strRef>
          </c:cat>
          <c:val>
            <c:numRef>
              <c:f>Sheet1!$E$2:$E$3</c:f>
              <c:numCache>
                <c:formatCode>General</c:formatCode>
                <c:ptCount val="2"/>
                <c:pt idx="0">
                  <c:v>5.09</c:v>
                </c:pt>
                <c:pt idx="1">
                  <c:v>10.76</c:v>
                </c:pt>
              </c:numCache>
            </c:numRef>
          </c:val>
          <c:extLst>
            <c:ext xmlns:c16="http://schemas.microsoft.com/office/drawing/2014/chart" uri="{C3380CC4-5D6E-409C-BE32-E72D297353CC}">
              <c16:uniqueId val="{00000003-A0F2-924C-B624-36486C5236C3}"/>
            </c:ext>
          </c:extLst>
        </c:ser>
        <c:dLbls>
          <c:showLegendKey val="0"/>
          <c:showVal val="0"/>
          <c:showCatName val="0"/>
          <c:showSerName val="0"/>
          <c:showPercent val="0"/>
          <c:showBubbleSize val="0"/>
        </c:dLbls>
        <c:gapWidth val="219"/>
        <c:overlap val="-27"/>
        <c:axId val="185703936"/>
        <c:axId val="157268160"/>
      </c:barChart>
      <c:catAx>
        <c:axId val="1857039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2400" b="0" i="0" u="none" strike="noStrike" kern="1200" baseline="0">
                <a:solidFill>
                  <a:schemeClr val="tx1">
                    <a:lumMod val="65000"/>
                    <a:lumOff val="35000"/>
                  </a:schemeClr>
                </a:solidFill>
                <a:latin typeface="+mn-lt"/>
                <a:ea typeface="+mn-ea"/>
                <a:cs typeface="+mn-cs"/>
              </a:defRPr>
            </a:pPr>
            <a:endParaRPr lang="en-US"/>
          </a:p>
        </c:txPr>
        <c:crossAx val="157268160"/>
        <c:crosses val="autoZero"/>
        <c:auto val="1"/>
        <c:lblAlgn val="ctr"/>
        <c:lblOffset val="100"/>
        <c:noMultiLvlLbl val="0"/>
      </c:catAx>
      <c:valAx>
        <c:axId val="157268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en-US"/>
          </a:p>
        </c:txPr>
        <c:crossAx val="185703936"/>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lang="zh-CN"/>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0.57918</cdr:x>
      <cdr:y>0.36118</cdr:y>
    </cdr:from>
    <cdr:to>
      <cdr:x>0.66364</cdr:x>
      <cdr:y>0.43762</cdr:y>
    </cdr:to>
    <cdr:sp macro="" textlink="">
      <cdr:nvSpPr>
        <cdr:cNvPr id="4" name="TextBox 7">
          <a:extLst xmlns:a="http://schemas.openxmlformats.org/drawingml/2006/main">
            <a:ext uri="{FF2B5EF4-FFF2-40B4-BE49-F238E27FC236}">
              <a16:creationId xmlns:a16="http://schemas.microsoft.com/office/drawing/2014/main" id="{17FA40E8-7E94-4B0E-A980-87D20A39FF3B}"/>
            </a:ext>
          </a:extLst>
        </cdr:cNvPr>
        <cdr:cNvSpPr txBox="1"/>
      </cdr:nvSpPr>
      <cdr:spPr>
        <a:xfrm xmlns:a="http://schemas.openxmlformats.org/drawingml/2006/main">
          <a:off x="3310834" y="1890461"/>
          <a:ext cx="482824"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r>
            <a:rPr lang="en-US" dirty="0"/>
            <a:t>***</a:t>
          </a:r>
        </a:p>
      </cdr:txBody>
    </cdr:sp>
  </cdr:relSizeAnchor>
  <cdr:relSizeAnchor xmlns:cdr="http://schemas.openxmlformats.org/drawingml/2006/chartDrawing">
    <cdr:from>
      <cdr:x>0.74555</cdr:x>
      <cdr:y>0.58268</cdr:y>
    </cdr:from>
    <cdr:to>
      <cdr:x>0.83001</cdr:x>
      <cdr:y>0.64492</cdr:y>
    </cdr:to>
    <cdr:sp macro="" textlink="">
      <cdr:nvSpPr>
        <cdr:cNvPr id="8" name="TextBox 7">
          <a:extLst xmlns:a="http://schemas.openxmlformats.org/drawingml/2006/main">
            <a:ext uri="{FF2B5EF4-FFF2-40B4-BE49-F238E27FC236}">
              <a16:creationId xmlns:a16="http://schemas.microsoft.com/office/drawing/2014/main" id="{1B1CCA1F-CBBC-4553-AA7E-F62F044D48EA}"/>
            </a:ext>
          </a:extLst>
        </cdr:cNvPr>
        <cdr:cNvSpPr txBox="1"/>
      </cdr:nvSpPr>
      <cdr:spPr>
        <a:xfrm xmlns:a="http://schemas.openxmlformats.org/drawingml/2006/main">
          <a:off x="4261899" y="3049836"/>
          <a:ext cx="482824" cy="3257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latin typeface="Arial" panose="020B0604020202020204" pitchFamily="34" charset="0"/>
              <a:cs typeface="Arial" panose="020B0604020202020204" pitchFamily="34" charset="0"/>
            </a:rPr>
            <a:t>***</a:t>
          </a:r>
        </a:p>
        <a:p xmlns:a="http://schemas.openxmlformats.org/drawingml/2006/main">
          <a:endParaRPr lang="en-US" sz="1100" dirty="0"/>
        </a:p>
      </cdr:txBody>
    </cdr:sp>
  </cdr:relSizeAnchor>
  <cdr:relSizeAnchor xmlns:cdr="http://schemas.openxmlformats.org/drawingml/2006/chartDrawing">
    <cdr:from>
      <cdr:x>0.82816</cdr:x>
      <cdr:y>0.03024</cdr:y>
    </cdr:from>
    <cdr:to>
      <cdr:x>0.91262</cdr:x>
      <cdr:y>0.09249</cdr:y>
    </cdr:to>
    <cdr:sp macro="" textlink="">
      <cdr:nvSpPr>
        <cdr:cNvPr id="9" name="TextBox 1">
          <a:extLst xmlns:a="http://schemas.openxmlformats.org/drawingml/2006/main">
            <a:ext uri="{FF2B5EF4-FFF2-40B4-BE49-F238E27FC236}">
              <a16:creationId xmlns:a16="http://schemas.microsoft.com/office/drawing/2014/main" id="{C419C833-2CC7-4318-AA85-0EECC5655A49}"/>
            </a:ext>
          </a:extLst>
        </cdr:cNvPr>
        <cdr:cNvSpPr txBox="1"/>
      </cdr:nvSpPr>
      <cdr:spPr>
        <a:xfrm xmlns:a="http://schemas.openxmlformats.org/drawingml/2006/main">
          <a:off x="4734117" y="158291"/>
          <a:ext cx="482824" cy="32579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latin typeface="Arial" panose="020B0604020202020204" pitchFamily="34" charset="0"/>
              <a:cs typeface="Arial" panose="020B0604020202020204" pitchFamily="34" charset="0"/>
            </a:rPr>
            <a:t>***</a:t>
          </a:r>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30C299-EF6F-6C4C-8906-6EF65C1AB55E}" type="datetimeFigureOut">
              <a:rPr lang="en-US" smtClean="0"/>
              <a:t>11/10/2020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14C927-7C74-994D-B2FA-CFE77F14786F}" type="slidenum">
              <a:rPr lang="en-US" smtClean="0"/>
              <a:t>‹#›</a:t>
            </a:fld>
            <a:endParaRPr lang="en-US"/>
          </a:p>
        </p:txBody>
      </p:sp>
    </p:spTree>
    <p:extLst>
      <p:ext uri="{BB962C8B-B14F-4D97-AF65-F5344CB8AC3E}">
        <p14:creationId xmlns:p14="http://schemas.microsoft.com/office/powerpoint/2010/main" val="4256226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908EC-4591-F94A-AC78-34DCB4305CA7}" type="datetimeFigureOut">
              <a:rPr lang="en-US" smtClean="0"/>
              <a:t>11/10/2020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56FBD-55ED-8A4E-B31E-30DE4E36176D}" type="slidenum">
              <a:rPr lang="en-US" smtClean="0"/>
              <a:t>‹#›</a:t>
            </a:fld>
            <a:endParaRPr lang="en-US"/>
          </a:p>
        </p:txBody>
      </p:sp>
    </p:spTree>
    <p:extLst>
      <p:ext uri="{BB962C8B-B14F-4D97-AF65-F5344CB8AC3E}">
        <p14:creationId xmlns:p14="http://schemas.microsoft.com/office/powerpoint/2010/main" val="3195951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56FBD-55ED-8A4E-B31E-30DE4E36176D}" type="slidenum">
              <a:rPr lang="en-US" smtClean="0"/>
              <a:t>19</a:t>
            </a:fld>
            <a:endParaRPr lang="en-US"/>
          </a:p>
        </p:txBody>
      </p:sp>
    </p:spTree>
    <p:extLst>
      <p:ext uri="{BB962C8B-B14F-4D97-AF65-F5344CB8AC3E}">
        <p14:creationId xmlns:p14="http://schemas.microsoft.com/office/powerpoint/2010/main" val="602428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456FBD-55ED-8A4E-B31E-30DE4E36176D}" type="slidenum">
              <a:rPr lang="en-US" smtClean="0"/>
              <a:t>32</a:t>
            </a:fld>
            <a:endParaRPr lang="en-US"/>
          </a:p>
        </p:txBody>
      </p:sp>
    </p:spTree>
    <p:extLst>
      <p:ext uri="{BB962C8B-B14F-4D97-AF65-F5344CB8AC3E}">
        <p14:creationId xmlns:p14="http://schemas.microsoft.com/office/powerpoint/2010/main" val="3394830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456FBD-55ED-8A4E-B31E-30DE4E36176D}" type="slidenum">
              <a:rPr lang="en-US" smtClean="0"/>
              <a:t>33</a:t>
            </a:fld>
            <a:endParaRPr lang="en-US"/>
          </a:p>
        </p:txBody>
      </p:sp>
    </p:spTree>
    <p:extLst>
      <p:ext uri="{BB962C8B-B14F-4D97-AF65-F5344CB8AC3E}">
        <p14:creationId xmlns:p14="http://schemas.microsoft.com/office/powerpoint/2010/main" val="4019892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456FBD-55ED-8A4E-B31E-30DE4E36176D}" type="slidenum">
              <a:rPr lang="en-US" smtClean="0"/>
              <a:t>34</a:t>
            </a:fld>
            <a:endParaRPr lang="en-US"/>
          </a:p>
        </p:txBody>
      </p:sp>
    </p:spTree>
    <p:extLst>
      <p:ext uri="{BB962C8B-B14F-4D97-AF65-F5344CB8AC3E}">
        <p14:creationId xmlns:p14="http://schemas.microsoft.com/office/powerpoint/2010/main" val="2145870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456FBD-55ED-8A4E-B31E-30DE4E36176D}" type="slidenum">
              <a:rPr lang="en-US" smtClean="0"/>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56FBD-55ED-8A4E-B31E-30DE4E36176D}" type="slidenum">
              <a:rPr lang="en-US" smtClean="0"/>
              <a:t>20</a:t>
            </a:fld>
            <a:endParaRPr lang="en-US"/>
          </a:p>
        </p:txBody>
      </p:sp>
    </p:spTree>
    <p:extLst>
      <p:ext uri="{BB962C8B-B14F-4D97-AF65-F5344CB8AC3E}">
        <p14:creationId xmlns:p14="http://schemas.microsoft.com/office/powerpoint/2010/main" val="1559869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56FBD-55ED-8A4E-B31E-30DE4E36176D}" type="slidenum">
              <a:rPr lang="en-US" smtClean="0"/>
              <a:t>21</a:t>
            </a:fld>
            <a:endParaRPr lang="en-US"/>
          </a:p>
        </p:txBody>
      </p:sp>
    </p:spTree>
    <p:extLst>
      <p:ext uri="{BB962C8B-B14F-4D97-AF65-F5344CB8AC3E}">
        <p14:creationId xmlns:p14="http://schemas.microsoft.com/office/powerpoint/2010/main" val="3242909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456FBD-55ED-8A4E-B31E-30DE4E36176D}" type="slidenum">
              <a:rPr lang="en-US" smtClean="0"/>
              <a:t>22</a:t>
            </a:fld>
            <a:endParaRPr lang="en-US"/>
          </a:p>
        </p:txBody>
      </p:sp>
    </p:spTree>
    <p:extLst>
      <p:ext uri="{BB962C8B-B14F-4D97-AF65-F5344CB8AC3E}">
        <p14:creationId xmlns:p14="http://schemas.microsoft.com/office/powerpoint/2010/main" val="147268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456FBD-55ED-8A4E-B31E-30DE4E36176D}" type="slidenum">
              <a:rPr lang="en-US" smtClean="0"/>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456FBD-55ED-8A4E-B31E-30DE4E36176D}" type="slidenum">
              <a:rPr lang="en-US" smtClean="0"/>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456FBD-55ED-8A4E-B31E-30DE4E36176D}" type="slidenum">
              <a:rPr lang="en-US" smtClean="0"/>
              <a:t>28</a:t>
            </a:fld>
            <a:endParaRPr lang="en-US"/>
          </a:p>
        </p:txBody>
      </p:sp>
    </p:spTree>
    <p:extLst>
      <p:ext uri="{BB962C8B-B14F-4D97-AF65-F5344CB8AC3E}">
        <p14:creationId xmlns:p14="http://schemas.microsoft.com/office/powerpoint/2010/main" val="3673984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456FBD-55ED-8A4E-B31E-30DE4E36176D}" type="slidenum">
              <a:rPr lang="en-US" smtClean="0"/>
              <a:t>30</a:t>
            </a:fld>
            <a:endParaRPr lang="en-US"/>
          </a:p>
        </p:txBody>
      </p:sp>
    </p:spTree>
    <p:extLst>
      <p:ext uri="{BB962C8B-B14F-4D97-AF65-F5344CB8AC3E}">
        <p14:creationId xmlns:p14="http://schemas.microsoft.com/office/powerpoint/2010/main" val="1349141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456FBD-55ED-8A4E-B31E-30DE4E36176D}" type="slidenum">
              <a:rPr lang="en-US" smtClean="0"/>
              <a:t>31</a:t>
            </a:fld>
            <a:endParaRPr lang="en-US"/>
          </a:p>
        </p:txBody>
      </p:sp>
    </p:spTree>
    <p:extLst>
      <p:ext uri="{BB962C8B-B14F-4D97-AF65-F5344CB8AC3E}">
        <p14:creationId xmlns:p14="http://schemas.microsoft.com/office/powerpoint/2010/main" val="864997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4.xml"/><Relationship Id="rId1" Type="http://schemas.openxmlformats.org/officeDocument/2006/relationships/themeOverride" Target="../theme/themeOverride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5.xml"/><Relationship Id="rId1" Type="http://schemas.openxmlformats.org/officeDocument/2006/relationships/themeOverride" Target="../theme/themeOverride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6.xml"/><Relationship Id="rId1" Type="http://schemas.openxmlformats.org/officeDocument/2006/relationships/themeOverride" Target="../theme/themeOverride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7.xml"/><Relationship Id="rId1" Type="http://schemas.openxmlformats.org/officeDocument/2006/relationships/themeOverride" Target="../theme/themeOverride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8.xml"/><Relationship Id="rId1" Type="http://schemas.openxmlformats.org/officeDocument/2006/relationships/themeOverride" Target="../theme/themeOverride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9.xml"/><Relationship Id="rId1" Type="http://schemas.openxmlformats.org/officeDocument/2006/relationships/themeOverride" Target="../theme/themeOverride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0.xml"/><Relationship Id="rId1" Type="http://schemas.openxmlformats.org/officeDocument/2006/relationships/themeOverride" Target="../theme/themeOverride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1.xml"/><Relationship Id="rId1" Type="http://schemas.openxmlformats.org/officeDocument/2006/relationships/themeOverride" Target="../theme/themeOverride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hemeOverride" Target="../theme/themeOverride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7.xml"/><Relationship Id="rId1" Type="http://schemas.openxmlformats.org/officeDocument/2006/relationships/themeOverride" Target="../theme/themeOverride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hemeOverride" Target="../theme/themeOverride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143002"/>
            <a:ext cx="8321675" cy="847725"/>
          </a:xfrm>
          <a:prstGeom prst="rect">
            <a:avLst/>
          </a:prstGeom>
          <a:noFill/>
          <a:ln>
            <a:noFill/>
          </a:ln>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zh-CN" altLang="en-US"/>
              <a:t>单击此处编辑母版副标题样式</a:t>
            </a:r>
            <a:endParaRPr lang="en-US"/>
          </a:p>
        </p:txBody>
      </p:sp>
      <p:sp>
        <p:nvSpPr>
          <p:cNvPr id="271364" name="Rectangle 4"/>
          <p:cNvSpPr>
            <a:spLocks noGrp="1" noChangeArrowheads="1"/>
          </p:cNvSpPr>
          <p:nvPr>
            <p:ph type="ctrTitle"/>
          </p:nvPr>
        </p:nvSpPr>
        <p:spPr>
          <a:xfrm>
            <a:off x="381000" y="1219200"/>
            <a:ext cx="8305800" cy="685800"/>
          </a:xfrm>
        </p:spPr>
        <p:txBody>
          <a:bodyPr/>
          <a:lstStyle>
            <a:lvl1pPr algn="ctr">
              <a:defRPr sz="1800"/>
            </a:lvl1pPr>
          </a:lstStyle>
          <a:p>
            <a:r>
              <a:rPr lang="zh-CN" altLang="en-US"/>
              <a:t>单击此处编辑母版标题样式</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FBF09AB-9143-48AE-8E58-F30FF6520E70}" type="datetimeFigureOut">
              <a:rPr lang="en-US"/>
              <a:t>11/10/2020</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0860D66D-AFC6-496B-89ED-32ED9F3718D2}" type="slidenum">
              <a:rPr lang="en-US"/>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FBF09AB-9143-48AE-8E58-F30FF6520E70}" type="datetimeFigureOut">
              <a:rPr lang="en-US"/>
              <a:t>11/10/2020</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9D2F9618-D86F-4A9E-BCBF-B10444AF777A}" type="slidenum">
              <a:rPr lang="en-US"/>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FBF09AB-9143-48AE-8E58-F30FF6520E70}" type="datetimeFigureOut">
              <a:rPr lang="en-US"/>
              <a:t>11/10/2020</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A7DF4DC-7BDD-4879-A856-88E488C13670}" type="slidenum">
              <a:rPr lang="en-US"/>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FBF09AB-9143-48AE-8E58-F30FF6520E70}" type="datetimeFigureOut">
              <a:rPr lang="en-US"/>
              <a:t>11/10/2020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EF45B9F3-1EF0-475B-9BC8-3342ADE6DC59}" type="slidenum">
              <a:rPr lang="en-US"/>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FBF09AB-9143-48AE-8E58-F30FF6520E70}" type="datetimeFigureOut">
              <a:rPr lang="en-US"/>
              <a:t>11/10/2020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CCD8D9D5-F45D-4406-9937-72F5C60C145B}" type="slidenum">
              <a:rPr lang="en-US"/>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FBF09AB-9143-48AE-8E58-F30FF6520E70}" type="datetimeFigureOut">
              <a:rPr lang="en-US"/>
              <a:t>11/10/2020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6B0B9D58-F713-4928-AECF-CBA587A5CF30}" type="slidenum">
              <a:rPr lang="en-US"/>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457200" y="274640"/>
            <a:ext cx="6019800" cy="585152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FBF09AB-9143-48AE-8E58-F30FF6520E70}" type="datetimeFigureOut">
              <a:rPr lang="en-US"/>
              <a:t>11/10/2020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93002781-0096-4C61-934C-B4A1A56F0185}" type="slidenum">
              <a:rPr lang="en-US"/>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zh-CN" altLang="en-US"/>
              <a:t>单击此处编辑母版标题样式</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5EC9E61C-5DCA-4D10-A8A7-A40200FAB0B0}" type="datetimeFigureOut">
              <a:rPr lang="en-US"/>
              <a:t>11/10/2020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07363662-21A3-4973-8C37-342381043BC1}" type="slidenum">
              <a:rPr lang="en-US"/>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5EC9E61C-5DCA-4D10-A8A7-A40200FAB0B0}" type="datetimeFigureOut">
              <a:rPr lang="en-US"/>
              <a:t>11/10/2020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22805147-CBB2-4113-A720-1BABB0BAA595}" type="slidenum">
              <a:rPr lang="en-US"/>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5EC9E61C-5DCA-4D10-A8A7-A40200FAB0B0}" type="datetimeFigureOut">
              <a:rPr lang="en-US"/>
              <a:t>11/10/2020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84A0AE36-3FD8-46B2-88DD-4A923E7BDFDD}"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228600" y="152400"/>
            <a:ext cx="6419850" cy="647700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5EC9E61C-5DCA-4D10-A8A7-A40200FAB0B0}" type="datetimeFigureOut">
              <a:rPr lang="en-US"/>
              <a:t>11/10/2020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25E3D19E-FC4C-4DC5-AE24-360F8F12B25E}" type="slidenum">
              <a:rPr lang="en-US"/>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5EC9E61C-5DCA-4D10-A8A7-A40200FAB0B0}" type="datetimeFigureOut">
              <a:rPr lang="en-US"/>
              <a:t>11/10/2020</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847C96B8-F323-41E6-A6C4-5F407F8B9A65}" type="slidenum">
              <a:rPr lang="en-US"/>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5EC9E61C-5DCA-4D10-A8A7-A40200FAB0B0}" type="datetimeFigureOut">
              <a:rPr lang="en-US"/>
              <a:t>11/10/2020</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14E497BE-3D4E-4861-8910-DEA4071D4167}" type="slidenum">
              <a:rPr lang="en-US"/>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5EC9E61C-5DCA-4D10-A8A7-A40200FAB0B0}" type="datetimeFigureOut">
              <a:rPr lang="en-US"/>
              <a:t>11/10/2020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B66E8FB5-4B02-4BC6-B5EA-E8981B5EFF14}" type="slidenum">
              <a:rPr lang="en-US"/>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5EC9E61C-5DCA-4D10-A8A7-A40200FAB0B0}" type="datetimeFigureOut">
              <a:rPr lang="en-US"/>
              <a:t>11/10/2020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82CDE115-D653-4C31-8D3C-C2B8B5CEF6EF}" type="slidenum">
              <a:rPr lang="en-US"/>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5EC9E61C-5DCA-4D10-A8A7-A40200FAB0B0}" type="datetimeFigureOut">
              <a:rPr lang="en-US"/>
              <a:t>11/10/2020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ADF1B953-DC9F-4983-960A-BE58E3EB0F7F}" type="slidenum">
              <a:rPr lang="en-US"/>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457200" y="274640"/>
            <a:ext cx="6019800" cy="585152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5EC9E61C-5DCA-4D10-A8A7-A40200FAB0B0}" type="datetimeFigureOut">
              <a:rPr lang="en-US"/>
              <a:t>11/10/2020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8CC260FD-4ACD-479B-B76C-AE4064ED10B7}" type="slidenum">
              <a:rPr lang="en-US"/>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zh-CN" altLang="en-US"/>
              <a:t>单击此处编辑母版标题样式</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8689450-C5C6-4591-A23D-E5878F495AEF}" type="slidenum">
              <a:rPr lang="en-US"/>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a:xfrm>
            <a:off x="457200" y="1600202"/>
            <a:ext cx="8229600" cy="4525963"/>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F6967ED-AED9-4EA3-9B98-1C44292E5471}" type="slidenum">
              <a:rPr lang="en-US"/>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57088AA-B5E7-4A29-BFE3-C81262F270A3}"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zh-CN" altLang="en-US"/>
              <a:t>单击此处编辑母版标题样式</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3D310ED-8A18-43F9-9F43-F7DE14E5BDF0}" type="slidenum">
              <a:rPr lang="en-US"/>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F5BA81B5-7926-4EDF-82D8-8774648765AB}" type="slidenum">
              <a:rPr lang="en-US"/>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96CF6434-9A38-45C8-89DF-D448D91BB3B7}" type="slidenum">
              <a:rPr lang="en-US"/>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9A1F4554-CA8E-4D92-B2EC-06491BAEB2C6}" type="slidenum">
              <a:rPr lang="en-US"/>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A0B2BC7-4D59-4753-82CE-39F9061CE94C}" type="slidenum">
              <a:rPr lang="en-US"/>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079C2E8-D233-4708-A6DE-2BD3738C5351}" type="slidenum">
              <a:rPr lang="en-US"/>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457200" y="1600202"/>
            <a:ext cx="8229600" cy="4525963"/>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EEC6AFC-7E3E-4CB6-9BE7-A05F6174427D}" type="slidenum">
              <a:rPr lang="en-US"/>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457200" y="274640"/>
            <a:ext cx="6019800" cy="5851525"/>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39D332A-3A4E-4870-9FA7-26BF40B015F3}" type="slidenum">
              <a:rPr lang="en-US"/>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143002"/>
            <a:ext cx="8321675" cy="847725"/>
          </a:xfrm>
          <a:prstGeom prst="rect">
            <a:avLst/>
          </a:prstGeom>
          <a:noFill/>
          <a:ln>
            <a:noFill/>
          </a:ln>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zh-CN" altLang="en-US"/>
              <a:t>单击此处编辑母版副标题样式</a:t>
            </a:r>
            <a:endParaRPr lang="en-US"/>
          </a:p>
        </p:txBody>
      </p:sp>
      <p:sp>
        <p:nvSpPr>
          <p:cNvPr id="271364" name="Rectangle 4"/>
          <p:cNvSpPr>
            <a:spLocks noGrp="1" noChangeArrowheads="1"/>
          </p:cNvSpPr>
          <p:nvPr>
            <p:ph type="ctrTitle"/>
          </p:nvPr>
        </p:nvSpPr>
        <p:spPr>
          <a:xfrm>
            <a:off x="381000" y="1219200"/>
            <a:ext cx="8305800" cy="685800"/>
          </a:xfrm>
        </p:spPr>
        <p:txBody>
          <a:bodyPr/>
          <a:lstStyle>
            <a:lvl1pPr algn="ctr">
              <a:defRPr sz="1800"/>
            </a:lvl1pPr>
          </a:lstStyle>
          <a:p>
            <a:r>
              <a:rPr lang="zh-CN" altLang="en-US"/>
              <a:t>单击此处编辑母版标题样式</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编辑母版文本样式</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3810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46101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228600" y="152400"/>
            <a:ext cx="6419850" cy="647700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143002"/>
            <a:ext cx="8321675" cy="847725"/>
          </a:xfrm>
          <a:prstGeom prst="rect">
            <a:avLst/>
          </a:prstGeom>
          <a:noFill/>
          <a:ln>
            <a:noFill/>
          </a:ln>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zh-CN" altLang="en-US"/>
              <a:t>单击此处编辑母版副标题样式</a:t>
            </a:r>
            <a:endParaRPr lang="en-US"/>
          </a:p>
        </p:txBody>
      </p:sp>
      <p:sp>
        <p:nvSpPr>
          <p:cNvPr id="271364" name="Rectangle 4"/>
          <p:cNvSpPr>
            <a:spLocks noGrp="1" noChangeArrowheads="1"/>
          </p:cNvSpPr>
          <p:nvPr>
            <p:ph type="ctrTitle"/>
          </p:nvPr>
        </p:nvSpPr>
        <p:spPr>
          <a:xfrm>
            <a:off x="381000" y="1219200"/>
            <a:ext cx="8305800" cy="685800"/>
          </a:xfrm>
        </p:spPr>
        <p:txBody>
          <a:bodyPr/>
          <a:lstStyle>
            <a:lvl1pPr algn="ctr">
              <a:defRPr sz="1800"/>
            </a:lvl1pPr>
          </a:lstStyle>
          <a:p>
            <a:r>
              <a:rPr lang="zh-CN" altLang="en-US"/>
              <a:t>单击此处编辑母版标题样式</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编辑母版文本样式</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编辑母版文本样式</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3810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46101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228600" y="152400"/>
            <a:ext cx="6419850" cy="647700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143002"/>
            <a:ext cx="8321675" cy="847725"/>
          </a:xfrm>
          <a:prstGeom prst="rect">
            <a:avLst/>
          </a:prstGeom>
          <a:noFill/>
          <a:ln>
            <a:noFill/>
          </a:ln>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zh-CN" altLang="en-US"/>
              <a:t>单击此处编辑母版副标题样式</a:t>
            </a:r>
            <a:endParaRPr lang="en-US"/>
          </a:p>
        </p:txBody>
      </p:sp>
      <p:sp>
        <p:nvSpPr>
          <p:cNvPr id="271364" name="Rectangle 4"/>
          <p:cNvSpPr>
            <a:spLocks noGrp="1" noChangeArrowheads="1"/>
          </p:cNvSpPr>
          <p:nvPr>
            <p:ph type="ctrTitle"/>
          </p:nvPr>
        </p:nvSpPr>
        <p:spPr>
          <a:xfrm>
            <a:off x="381000" y="1219200"/>
            <a:ext cx="8305800" cy="685800"/>
          </a:xfrm>
        </p:spPr>
        <p:txBody>
          <a:bodyPr/>
          <a:lstStyle>
            <a:lvl1pPr algn="ctr">
              <a:defRPr sz="1800"/>
            </a:lvl1pPr>
          </a:lstStyle>
          <a:p>
            <a:r>
              <a:rPr lang="zh-CN" altLang="en-US"/>
              <a:t>单击此处编辑母版标题样式</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编辑母版文本样式</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3810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46101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228600" y="152400"/>
            <a:ext cx="6419850" cy="647700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143002"/>
            <a:ext cx="8321675" cy="847725"/>
          </a:xfrm>
          <a:prstGeom prst="rect">
            <a:avLst/>
          </a:prstGeom>
          <a:noFill/>
          <a:ln>
            <a:noFill/>
          </a:ln>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zh-CN" altLang="en-US"/>
              <a:t>单击此处编辑母版副标题样式</a:t>
            </a:r>
            <a:endParaRPr lang="en-US"/>
          </a:p>
        </p:txBody>
      </p:sp>
      <p:sp>
        <p:nvSpPr>
          <p:cNvPr id="271364" name="Rectangle 4"/>
          <p:cNvSpPr>
            <a:spLocks noGrp="1" noChangeArrowheads="1"/>
          </p:cNvSpPr>
          <p:nvPr>
            <p:ph type="ctrTitle"/>
          </p:nvPr>
        </p:nvSpPr>
        <p:spPr>
          <a:xfrm>
            <a:off x="381000" y="1219200"/>
            <a:ext cx="8305800" cy="685800"/>
          </a:xfrm>
        </p:spPr>
        <p:txBody>
          <a:bodyPr/>
          <a:lstStyle>
            <a:lvl1pPr algn="ctr">
              <a:defRPr sz="1800"/>
            </a:lvl1pPr>
          </a:lstStyle>
          <a:p>
            <a:r>
              <a:rPr lang="zh-CN" altLang="en-US"/>
              <a:t>单击此处编辑母版标题样式</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编辑母版文本样式</a:t>
            </a: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3810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46101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228600" y="152400"/>
            <a:ext cx="6419850" cy="647700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143002"/>
            <a:ext cx="8321675" cy="847725"/>
          </a:xfrm>
          <a:prstGeom prst="rect">
            <a:avLst/>
          </a:prstGeom>
          <a:noFill/>
          <a:ln>
            <a:noFill/>
          </a:ln>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zh-CN" altLang="en-US"/>
              <a:t>单击此处编辑母版副标题样式</a:t>
            </a:r>
            <a:endParaRPr lang="en-US"/>
          </a:p>
        </p:txBody>
      </p:sp>
      <p:sp>
        <p:nvSpPr>
          <p:cNvPr id="271364" name="Rectangle 4"/>
          <p:cNvSpPr>
            <a:spLocks noGrp="1" noChangeArrowheads="1"/>
          </p:cNvSpPr>
          <p:nvPr>
            <p:ph type="ctrTitle"/>
          </p:nvPr>
        </p:nvSpPr>
        <p:spPr>
          <a:xfrm>
            <a:off x="381000" y="1219200"/>
            <a:ext cx="8305800" cy="685800"/>
          </a:xfrm>
        </p:spPr>
        <p:txBody>
          <a:bodyPr/>
          <a:lstStyle>
            <a:lvl1pPr algn="ctr">
              <a:defRPr sz="1800"/>
            </a:lvl1pPr>
          </a:lstStyle>
          <a:p>
            <a:r>
              <a:rPr lang="zh-CN" altLang="en-US"/>
              <a:t>单击此处编辑母版标题样式</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编辑母版文本样式</a:t>
            </a: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3810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46101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228600" y="152400"/>
            <a:ext cx="6419850" cy="647700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143002"/>
            <a:ext cx="8321675" cy="847725"/>
          </a:xfrm>
          <a:prstGeom prst="rect">
            <a:avLst/>
          </a:prstGeom>
          <a:noFill/>
          <a:ln>
            <a:noFill/>
          </a:ln>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zh-CN" altLang="en-US"/>
              <a:t>单击此处编辑母版副标题样式</a:t>
            </a:r>
            <a:endParaRPr lang="en-US"/>
          </a:p>
        </p:txBody>
      </p:sp>
      <p:sp>
        <p:nvSpPr>
          <p:cNvPr id="271364" name="Rectangle 4"/>
          <p:cNvSpPr>
            <a:spLocks noGrp="1" noChangeArrowheads="1"/>
          </p:cNvSpPr>
          <p:nvPr>
            <p:ph type="ctrTitle"/>
          </p:nvPr>
        </p:nvSpPr>
        <p:spPr>
          <a:xfrm>
            <a:off x="381000" y="1219200"/>
            <a:ext cx="8305800" cy="685800"/>
          </a:xfrm>
        </p:spPr>
        <p:txBody>
          <a:bodyPr/>
          <a:lstStyle>
            <a:lvl1pPr algn="ctr">
              <a:defRPr sz="1800"/>
            </a:lvl1pPr>
          </a:lstStyle>
          <a:p>
            <a:r>
              <a:rPr lang="zh-CN" altLang="en-US"/>
              <a:t>单击此处编辑母版标题样式</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编辑母版文本样式</a:t>
            </a: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3810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46101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228600" y="152400"/>
            <a:ext cx="6419850" cy="647700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143002"/>
            <a:ext cx="8321675" cy="847725"/>
          </a:xfrm>
          <a:prstGeom prst="rect">
            <a:avLst/>
          </a:prstGeom>
          <a:noFill/>
          <a:ln>
            <a:noFill/>
          </a:ln>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zh-CN" altLang="en-US"/>
              <a:t>单击此处编辑母版副标题样式</a:t>
            </a:r>
            <a:endParaRPr lang="en-US"/>
          </a:p>
        </p:txBody>
      </p:sp>
      <p:sp>
        <p:nvSpPr>
          <p:cNvPr id="271364" name="Rectangle 4"/>
          <p:cNvSpPr>
            <a:spLocks noGrp="1" noChangeArrowheads="1"/>
          </p:cNvSpPr>
          <p:nvPr>
            <p:ph type="ctrTitle"/>
          </p:nvPr>
        </p:nvSpPr>
        <p:spPr>
          <a:xfrm>
            <a:off x="381000" y="1219200"/>
            <a:ext cx="8305800" cy="685800"/>
          </a:xfrm>
        </p:spPr>
        <p:txBody>
          <a:bodyPr/>
          <a:lstStyle>
            <a:lvl1pPr algn="ctr">
              <a:defRPr sz="1800"/>
            </a:lvl1pPr>
          </a:lstStyle>
          <a:p>
            <a:r>
              <a:rPr lang="zh-CN" altLang="en-US"/>
              <a:t>单击此处编辑母版标题样式</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编辑母版文本样式</a:t>
            </a: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3810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46101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228600" y="152400"/>
            <a:ext cx="6419850" cy="647700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143002"/>
            <a:ext cx="8321675" cy="847725"/>
          </a:xfrm>
          <a:prstGeom prst="rect">
            <a:avLst/>
          </a:prstGeom>
          <a:noFill/>
          <a:ln>
            <a:noFill/>
          </a:ln>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zh-CN" altLang="en-US"/>
              <a:t>单击此处编辑母版副标题样式</a:t>
            </a:r>
            <a:endParaRPr lang="en-US"/>
          </a:p>
        </p:txBody>
      </p:sp>
      <p:sp>
        <p:nvSpPr>
          <p:cNvPr id="271364" name="Rectangle 4"/>
          <p:cNvSpPr>
            <a:spLocks noGrp="1" noChangeArrowheads="1"/>
          </p:cNvSpPr>
          <p:nvPr>
            <p:ph type="ctrTitle"/>
          </p:nvPr>
        </p:nvSpPr>
        <p:spPr>
          <a:xfrm>
            <a:off x="381000" y="1219200"/>
            <a:ext cx="8305800" cy="685800"/>
          </a:xfrm>
        </p:spPr>
        <p:txBody>
          <a:bodyPr/>
          <a:lstStyle>
            <a:lvl1pPr algn="ctr">
              <a:defRPr sz="1800"/>
            </a:lvl1pPr>
          </a:lstStyle>
          <a:p>
            <a:r>
              <a:rPr lang="zh-CN" altLang="en-US"/>
              <a:t>单击此处编辑母版标题样式</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编辑母版文本样式</a:t>
            </a: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3810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46101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228600" y="152400"/>
            <a:ext cx="6419850" cy="647700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3"/>
            <a:ext cx="2057400" cy="5943600"/>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457200" y="182563"/>
            <a:ext cx="6019800" cy="594360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zh-CN" altLang="en-US"/>
              <a:t>单击此处编辑母版标题样式</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lvl1pPr>
              <a:defRPr>
                <a:latin typeface="cmss10" panose="020B0500000000000000"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cmss10" panose="020B0500000000000000"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mss10" panose="020B0500000000000000" pitchFamily="34" charset="0"/>
              </a:defRPr>
            </a:lvl1pPr>
          </a:lstStyle>
          <a:p>
            <a:pPr>
              <a:defRPr/>
            </a:pPr>
            <a:fld id="{2DAC11AE-B459-43F7-B43C-C90A1ACF5333}" type="slidenum">
              <a:rPr lang="en-US"/>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lvl1pPr>
              <a:defRPr>
                <a:latin typeface="cmss10" panose="020B0500000000000000"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cmss10" panose="020B0500000000000000"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mss10" panose="020B0500000000000000" pitchFamily="34" charset="0"/>
              </a:defRPr>
            </a:lvl1pPr>
          </a:lstStyle>
          <a:p>
            <a:pPr>
              <a:defRPr/>
            </a:pPr>
            <a:fld id="{E2C9D34C-01DA-44BD-B0F7-FACF7D39CA0A}" type="slidenum">
              <a:rPr lang="en-US"/>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编辑母版文本样式</a:t>
            </a:r>
          </a:p>
        </p:txBody>
      </p:sp>
      <p:sp>
        <p:nvSpPr>
          <p:cNvPr id="4" name="Date Placeholder 3"/>
          <p:cNvSpPr>
            <a:spLocks noGrp="1"/>
          </p:cNvSpPr>
          <p:nvPr>
            <p:ph type="dt" sz="half" idx="10"/>
          </p:nvPr>
        </p:nvSpPr>
        <p:spPr/>
        <p:txBody>
          <a:bodyPr/>
          <a:lstStyle>
            <a:lvl1pPr>
              <a:defRPr>
                <a:latin typeface="cmss10" panose="020B0500000000000000"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cmss10" panose="020B0500000000000000"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mss10" panose="020B0500000000000000" pitchFamily="34" charset="0"/>
              </a:defRPr>
            </a:lvl1pPr>
          </a:lstStyle>
          <a:p>
            <a:pPr>
              <a:defRPr/>
            </a:pPr>
            <a:fld id="{1C6B8549-3F19-4EBE-BDF8-659FA77E7205}" type="slidenum">
              <a:rPr lang="en-US"/>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lvl1pPr>
              <a:defRPr>
                <a:latin typeface="cmss10" panose="020B0500000000000000"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cmss10" panose="020B0500000000000000"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cmss10" panose="020B0500000000000000" pitchFamily="34" charset="0"/>
              </a:defRPr>
            </a:lvl1pPr>
          </a:lstStyle>
          <a:p>
            <a:pPr>
              <a:defRPr/>
            </a:pPr>
            <a:fld id="{20CACE19-35FA-4349-8181-CF2CA229CAC8}" type="slidenum">
              <a:rPr lang="en-US"/>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lvl1pPr>
              <a:defRPr>
                <a:latin typeface="cmss10" panose="020B0500000000000000"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cmss10" panose="020B0500000000000000"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cmss10" panose="020B0500000000000000" pitchFamily="34" charset="0"/>
              </a:defRPr>
            </a:lvl1pPr>
          </a:lstStyle>
          <a:p>
            <a:pPr>
              <a:defRPr/>
            </a:pPr>
            <a:fld id="{1B2291E4-A0C3-487D-A602-B3E760B00CE8}" type="slidenum">
              <a:rPr lang="en-US"/>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lvl1pPr>
              <a:defRPr>
                <a:latin typeface="cmss10" panose="020B0500000000000000"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cmss10" panose="020B0500000000000000"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cmss10" panose="020B0500000000000000" pitchFamily="34" charset="0"/>
              </a:defRPr>
            </a:lvl1pPr>
          </a:lstStyle>
          <a:p>
            <a:pPr>
              <a:defRPr/>
            </a:pPr>
            <a:fld id="{E50DC493-2224-4A3F-ACB3-D94D4640FE75}" type="slidenum">
              <a:rPr lang="en-US"/>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lvl1pPr>
              <a:defRPr>
                <a:latin typeface="cmss10" panose="020B0500000000000000"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cmss10" panose="020B0500000000000000"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cmss10" panose="020B0500000000000000" pitchFamily="34" charset="0"/>
              </a:defRPr>
            </a:lvl1pPr>
          </a:lstStyle>
          <a:p>
            <a:pPr>
              <a:defRPr/>
            </a:pPr>
            <a:fld id="{695344FE-208D-41F4-9BFB-BA210B9672CC}"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lvl1pPr>
              <a:defRPr>
                <a:latin typeface="cmss10" panose="020B0500000000000000"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cmss10" panose="020B0500000000000000"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cmss10" panose="020B0500000000000000" pitchFamily="34" charset="0"/>
              </a:defRPr>
            </a:lvl1pPr>
          </a:lstStyle>
          <a:p>
            <a:pPr>
              <a:defRPr/>
            </a:pPr>
            <a:fld id="{5716DDAC-ED7F-4496-B5BD-598FF79ABAF6}" type="slidenum">
              <a:rPr lang="en-US"/>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lvl1pPr>
              <a:defRPr>
                <a:latin typeface="cmss10" panose="020B0500000000000000"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cmss10" panose="020B0500000000000000"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mss10" panose="020B0500000000000000" pitchFamily="34" charset="0"/>
              </a:defRPr>
            </a:lvl1pPr>
          </a:lstStyle>
          <a:p>
            <a:pPr>
              <a:defRPr/>
            </a:pPr>
            <a:fld id="{CB4AB323-2EAB-4B0D-AA24-C9829DAA2A1C}" type="slidenum">
              <a:rPr lang="en-US"/>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457200" y="274640"/>
            <a:ext cx="6019800" cy="585152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lvl1pPr>
              <a:defRPr>
                <a:latin typeface="cmss10" panose="020B0500000000000000"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cmss10" panose="020B0500000000000000"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mss10" panose="020B0500000000000000" pitchFamily="34" charset="0"/>
              </a:defRPr>
            </a:lvl1pPr>
          </a:lstStyle>
          <a:p>
            <a:pPr>
              <a:defRPr/>
            </a:pPr>
            <a:fld id="{109F3BB4-7950-499B-A910-8452B9BEF67D}" type="slidenum">
              <a:rPr lang="en-US"/>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143002"/>
            <a:ext cx="8321675" cy="847725"/>
          </a:xfrm>
          <a:prstGeom prst="rect">
            <a:avLst/>
          </a:prstGeom>
          <a:noFill/>
          <a:ln>
            <a:noFill/>
          </a:ln>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zh-CN" altLang="en-US"/>
              <a:t>单击此处编辑母版副标题样式</a:t>
            </a:r>
            <a:endParaRPr lang="en-US"/>
          </a:p>
        </p:txBody>
      </p:sp>
      <p:sp>
        <p:nvSpPr>
          <p:cNvPr id="271364" name="Rectangle 4"/>
          <p:cNvSpPr>
            <a:spLocks noGrp="1" noChangeArrowheads="1"/>
          </p:cNvSpPr>
          <p:nvPr>
            <p:ph type="ctrTitle"/>
          </p:nvPr>
        </p:nvSpPr>
        <p:spPr>
          <a:xfrm>
            <a:off x="381000" y="1219200"/>
            <a:ext cx="8305800" cy="685800"/>
          </a:xfrm>
        </p:spPr>
        <p:txBody>
          <a:bodyPr/>
          <a:lstStyle>
            <a:lvl1pPr algn="ctr">
              <a:defRPr sz="1800"/>
            </a:lvl1pPr>
          </a:lstStyle>
          <a:p>
            <a:r>
              <a:rPr lang="zh-CN" altLang="en-US"/>
              <a:t>单击此处编辑母版标题样式</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编辑母版文本样式</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3810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46101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3810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46101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228600" y="152400"/>
            <a:ext cx="6419850" cy="647700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143002"/>
            <a:ext cx="8321675" cy="847725"/>
          </a:xfrm>
          <a:prstGeom prst="rect">
            <a:avLst/>
          </a:prstGeom>
          <a:noFill/>
          <a:ln>
            <a:noFill/>
          </a:ln>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zh-CN" altLang="en-US"/>
              <a:t>单击此处编辑母版副标题样式</a:t>
            </a:r>
            <a:endParaRPr lang="en-US"/>
          </a:p>
        </p:txBody>
      </p:sp>
      <p:sp>
        <p:nvSpPr>
          <p:cNvPr id="271364" name="Rectangle 4"/>
          <p:cNvSpPr>
            <a:spLocks noGrp="1" noChangeArrowheads="1"/>
          </p:cNvSpPr>
          <p:nvPr>
            <p:ph type="ctrTitle"/>
          </p:nvPr>
        </p:nvSpPr>
        <p:spPr>
          <a:xfrm>
            <a:off x="381000" y="1219200"/>
            <a:ext cx="8305800" cy="685800"/>
          </a:xfrm>
        </p:spPr>
        <p:txBody>
          <a:bodyPr/>
          <a:lstStyle>
            <a:lvl1pPr algn="ctr">
              <a:defRPr sz="1800"/>
            </a:lvl1pPr>
          </a:lstStyle>
          <a:p>
            <a:r>
              <a:rPr lang="zh-CN" altLang="en-US"/>
              <a:t>单击此处编辑母版标题样式</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编辑母版文本样式</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3810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46101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228600" y="152400"/>
            <a:ext cx="6419850" cy="647700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143002"/>
            <a:ext cx="8321675" cy="847725"/>
          </a:xfrm>
          <a:prstGeom prst="rect">
            <a:avLst/>
          </a:prstGeom>
          <a:noFill/>
          <a:ln>
            <a:noFill/>
          </a:ln>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zh-CN" altLang="en-US"/>
              <a:t>单击此处编辑母版副标题样式</a:t>
            </a:r>
            <a:endParaRPr lang="en-US"/>
          </a:p>
        </p:txBody>
      </p:sp>
      <p:sp>
        <p:nvSpPr>
          <p:cNvPr id="271364" name="Rectangle 4"/>
          <p:cNvSpPr>
            <a:spLocks noGrp="1" noChangeArrowheads="1"/>
          </p:cNvSpPr>
          <p:nvPr>
            <p:ph type="ctrTitle"/>
          </p:nvPr>
        </p:nvSpPr>
        <p:spPr>
          <a:xfrm>
            <a:off x="381000" y="1219200"/>
            <a:ext cx="8305800" cy="685800"/>
          </a:xfrm>
        </p:spPr>
        <p:txBody>
          <a:bodyPr/>
          <a:lstStyle>
            <a:lvl1pPr algn="ctr">
              <a:defRPr sz="1800"/>
            </a:lvl1pPr>
          </a:lstStyle>
          <a:p>
            <a:r>
              <a:rPr lang="zh-CN" altLang="en-US"/>
              <a:t>单击此处编辑母版标题样式</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编辑母版文本样式</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3810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46101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228600" y="152400"/>
            <a:ext cx="6419850" cy="647700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143002"/>
            <a:ext cx="8321675" cy="847725"/>
          </a:xfrm>
          <a:prstGeom prst="rect">
            <a:avLst/>
          </a:prstGeom>
          <a:noFill/>
          <a:ln>
            <a:noFill/>
          </a:ln>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zh-CN" altLang="en-US"/>
              <a:t>单击此处编辑母版副标题样式</a:t>
            </a:r>
            <a:endParaRPr lang="en-US"/>
          </a:p>
        </p:txBody>
      </p:sp>
      <p:sp>
        <p:nvSpPr>
          <p:cNvPr id="271364" name="Rectangle 4"/>
          <p:cNvSpPr>
            <a:spLocks noGrp="1" noChangeArrowheads="1"/>
          </p:cNvSpPr>
          <p:nvPr>
            <p:ph type="ctrTitle"/>
          </p:nvPr>
        </p:nvSpPr>
        <p:spPr>
          <a:xfrm>
            <a:off x="381000" y="1219200"/>
            <a:ext cx="8305800" cy="685800"/>
          </a:xfrm>
        </p:spPr>
        <p:txBody>
          <a:bodyPr/>
          <a:lstStyle>
            <a:lvl1pPr algn="ctr">
              <a:defRPr sz="1800"/>
            </a:lvl1pPr>
          </a:lstStyle>
          <a:p>
            <a:r>
              <a:rPr lang="zh-CN" altLang="en-US"/>
              <a:t>单击此处编辑母版标题样式</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编辑母版文本样式</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3810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4610100" y="838200"/>
            <a:ext cx="4076700" cy="5791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228600" y="152400"/>
            <a:ext cx="6419850" cy="647700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DC74C01F-588F-4293-B98B-979FDA62B9B4}" type="datetimeFigureOut">
              <a:rPr lang="en-US"/>
              <a:t>11/10/2020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392B7114-FA08-490F-A5A8-AEE865A4E7D8}" type="slidenum">
              <a:rPr lang="en-US"/>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DC74C01F-588F-4293-B98B-979FDA62B9B4}" type="datetimeFigureOut">
              <a:rPr lang="en-US"/>
              <a:t>11/10/2020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E0C666C3-BA0B-4280-BC11-CA6DF86D6AC5}" type="slidenum">
              <a:rPr lang="en-US"/>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DC74C01F-588F-4293-B98B-979FDA62B9B4}" type="datetimeFigureOut">
              <a:rPr lang="en-US"/>
              <a:t>11/10/2020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38601142-A403-4342-B5FE-890B9FBE2D5A}"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DC74C01F-588F-4293-B98B-979FDA62B9B4}" type="datetimeFigureOut">
              <a:rPr lang="en-US"/>
              <a:t>11/10/2020</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6F3EB04D-BADC-45D3-BCF1-977C0C8CF189}" type="slidenum">
              <a:rPr lang="en-US"/>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DC74C01F-588F-4293-B98B-979FDA62B9B4}" type="datetimeFigureOut">
              <a:rPr lang="en-US"/>
              <a:t>11/10/2020</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7F92442D-E1D6-4E10-9711-3AD8D99162BC}" type="slidenum">
              <a:rPr lang="en-US"/>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DC74C01F-588F-4293-B98B-979FDA62B9B4}" type="datetimeFigureOut">
              <a:rPr lang="en-US"/>
              <a:t>11/10/2020</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93B1ECEA-85D6-4BE4-AA51-602FF21CBD8E}" type="slidenum">
              <a:rPr lang="en-US"/>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DC74C01F-588F-4293-B98B-979FDA62B9B4}" type="datetimeFigureOut">
              <a:rPr lang="en-US"/>
              <a:t>11/10/2020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5532911C-424C-4DE3-A9A4-31905C861777}" type="slidenum">
              <a:rPr lang="en-US"/>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DC74C01F-588F-4293-B98B-979FDA62B9B4}" type="datetimeFigureOut">
              <a:rPr lang="en-US"/>
              <a:t>11/10/2020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32E5012B-D330-4086-8320-DDD39851D65E}" type="slidenum">
              <a:rPr lang="en-US"/>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DC74C01F-588F-4293-B98B-979FDA62B9B4}" type="datetimeFigureOut">
              <a:rPr lang="en-US"/>
              <a:t>11/10/2020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B35BAE5B-6DB8-4ACF-B487-28553C9B6A5C}" type="slidenum">
              <a:rPr lang="en-US"/>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457200" y="274640"/>
            <a:ext cx="6019800" cy="585152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DC74C01F-588F-4293-B98B-979FDA62B9B4}" type="datetimeFigureOut">
              <a:rPr lang="en-US"/>
              <a:t>11/10/2020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5C7E3616-D978-4ACB-B9E0-2BF9B40708D8}" type="slidenum">
              <a:rPr lang="en-US"/>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zh-CN" altLang="en-US"/>
              <a:t>单击此处编辑母版标题样式</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FBF09AB-9143-48AE-8E58-F30FF6520E70}" type="datetimeFigureOut">
              <a:rPr lang="en-US"/>
              <a:t>11/10/2020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3222328C-FCCF-49B0-9D53-6E6C62F205B2}" type="slidenum">
              <a:rPr lang="en-US"/>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FBF09AB-9143-48AE-8E58-F30FF6520E70}" type="datetimeFigureOut">
              <a:rPr lang="en-US"/>
              <a:t>11/10/2020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4F95177D-B03A-4685-A3CD-17C4A6D3F9D9}" type="slidenum">
              <a:rPr lang="en-US"/>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FBF09AB-9143-48AE-8E58-F30FF6520E70}" type="datetimeFigureOut">
              <a:rPr lang="en-US"/>
              <a:t>11/10/2020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943B5140-810F-420E-8AE2-5F66192CE9C3}"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FBF09AB-9143-48AE-8E58-F30FF6520E70}" type="datetimeFigureOut">
              <a:rPr lang="en-US"/>
              <a:t>11/10/2020</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B9694334-85B5-47B5-9AB1-5C353A6BD4B0}" type="slidenum">
              <a:rPr lang="en-US"/>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FBF09AB-9143-48AE-8E58-F30FF6520E70}" type="datetimeFigureOut">
              <a:rPr lang="en-US"/>
              <a:t>11/10/2020</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2CC64815-D8CE-4AA4-86F4-9C9012A777E6}" type="slidenum">
              <a:rPr lang="en-US"/>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FBF09AB-9143-48AE-8E58-F30FF6520E70}" type="datetimeFigureOut">
              <a:rPr lang="en-US"/>
              <a:t>11/10/2020</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AAB12891-DF19-4C78-B9FA-C9075BE6E5C1}" type="slidenum">
              <a:rPr lang="en-US"/>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FBF09AB-9143-48AE-8E58-F30FF6520E70}" type="datetimeFigureOut">
              <a:rPr lang="en-US"/>
              <a:t>11/10/2020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DADDA3D-015D-40B9-8EF8-12F8282D4934}" type="slidenum">
              <a:rPr lang="en-US"/>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FBF09AB-9143-48AE-8E58-F30FF6520E70}" type="datetimeFigureOut">
              <a:rPr lang="en-US"/>
              <a:t>11/10/2020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36DCFACA-79B4-488B-A3A2-DC5187F53665}" type="slidenum">
              <a:rPr lang="en-US"/>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FBF09AB-9143-48AE-8E58-F30FF6520E70}" type="datetimeFigureOut">
              <a:rPr lang="en-US"/>
              <a:t>11/10/2020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EA3AFE80-C9F6-481A-B822-DF2D90BC6BD8}" type="slidenum">
              <a:rPr lang="en-US"/>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457200" y="274640"/>
            <a:ext cx="6019800" cy="585152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FBF09AB-9143-48AE-8E58-F30FF6520E70}" type="datetimeFigureOut">
              <a:rPr lang="en-US"/>
              <a:t>11/10/2020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55385FB-6091-4DBC-B98A-E55464289FC3}" type="slidenum">
              <a:rPr lang="en-US"/>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zh-CN" altLang="en-US"/>
              <a:t>单击此处编辑母版标题样式</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FBF09AB-9143-48AE-8E58-F30FF6520E70}" type="datetimeFigureOut">
              <a:rPr lang="en-US"/>
              <a:t>11/10/2020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5543C1DB-872B-4347-A7A4-D6EA118B2E91}" type="slidenum">
              <a:rPr lang="en-US"/>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FBF09AB-9143-48AE-8E58-F30FF6520E70}" type="datetimeFigureOut">
              <a:rPr lang="en-US"/>
              <a:t>11/10/2020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D4878486-955A-4212-8FCB-E7804728ED2A}" type="slidenum">
              <a:rPr lang="en-US"/>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FBF09AB-9143-48AE-8E58-F30FF6520E70}" type="datetimeFigureOut">
              <a:rPr lang="en-US"/>
              <a:t>11/10/2020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172BBC82-DC4A-4071-8A95-805B1004775D}"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theme" Target="../theme/theme10.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heme" Target="../theme/theme11.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theme" Target="../theme/theme12.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image" Target="../media/image1.png"/><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4.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image" Target="../media/image1.png"/><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5.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image" Target="../media/image1.png"/><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6.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1.png"/><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7.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image" Target="../media/image1.png"/><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8.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image" Target="../media/image1.png"/><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19.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image" Target="../media/image1.png"/><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heme" Target="../theme/theme20.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image" Target="../media/image1.png"/><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theme" Target="../theme/theme21.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theme" Target="../theme/theme9.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381000" y="838200"/>
            <a:ext cx="8305800" cy="5791200"/>
          </a:xfrm>
          <a:prstGeom prst="rect">
            <a:avLst/>
          </a:prstGeom>
          <a:noFill/>
          <a:ln>
            <a:noFill/>
          </a:ln>
        </p:spPr>
        <p:txBody>
          <a:bodyPr vert="horz" wrap="square" lIns="91440" tIns="45720" rIns="91440" bIns="45720" numCol="1" anchor="t" anchorCtr="0" compatLnSpc="1"/>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2051" name="Rectangle 5"/>
          <p:cNvSpPr>
            <a:spLocks noChangeArrowheads="1"/>
          </p:cNvSpPr>
          <p:nvPr/>
        </p:nvSpPr>
        <p:spPr bwMode="auto">
          <a:xfrm>
            <a:off x="0" y="0"/>
            <a:ext cx="9144000" cy="762000"/>
          </a:xfrm>
          <a:prstGeom prst="rect">
            <a:avLst/>
          </a:prstGeom>
          <a:solidFill>
            <a:srgbClr val="2E249E"/>
          </a:solidFill>
          <a:ln>
            <a:noFill/>
          </a:ln>
        </p:spPr>
        <p:txBody>
          <a:bodyPr wrap="none" anchor="ctr"/>
          <a:lstStyle/>
          <a:p>
            <a:pPr algn="ctr">
              <a:defRPr/>
            </a:pPr>
            <a:endParaRPr lang="en-US" sz="1350">
              <a:latin typeface="Symbol" panose="05050102010706020507" pitchFamily="18" charset="2"/>
              <a:ea typeface="MS PGothic" panose="020B0600070205080204" pitchFamily="34" charset="-128"/>
            </a:endParaRPr>
          </a:p>
        </p:txBody>
      </p:sp>
      <p:sp>
        <p:nvSpPr>
          <p:cNvPr id="2052" name="Rectangle 2"/>
          <p:cNvSpPr>
            <a:spLocks noGrp="1" noChangeArrowheads="1"/>
          </p:cNvSpPr>
          <p:nvPr>
            <p:ph type="title"/>
          </p:nvPr>
        </p:nvSpPr>
        <p:spPr bwMode="auto">
          <a:xfrm>
            <a:off x="228600" y="152400"/>
            <a:ext cx="8763000" cy="533400"/>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2400">
          <a:solidFill>
            <a:schemeClr val="bg1"/>
          </a:solidFill>
          <a:latin typeface="+mj-lt"/>
          <a:ea typeface="Arial" panose="020B0604020202020204" pitchFamily="34" charset="0"/>
          <a:cs typeface="+mj-cs"/>
        </a:defRPr>
      </a:lvl1pPr>
      <a:lvl2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2pPr>
      <a:lvl3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3pPr>
      <a:lvl4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4pPr>
      <a:lvl5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5pPr>
      <a:lvl6pPr marL="3429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6pPr>
      <a:lvl7pPr marL="6858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7pPr>
      <a:lvl8pPr marL="10287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8pPr>
      <a:lvl9pPr marL="13716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9pPr>
    </p:titleStyle>
    <p:bodyStyle>
      <a:lvl1pPr marL="257175" indent="-257175"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1pPr>
      <a:lvl2pPr marL="557530" indent="-21463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2pPr>
      <a:lvl3pPr marL="8572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3pPr>
      <a:lvl4pPr marL="12001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4pPr>
      <a:lvl5pPr marL="15430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5pPr>
      <a:lvl6pPr marL="18859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6pPr>
      <a:lvl7pPr marL="22288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7pPr>
      <a:lvl8pPr marL="25717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8pPr>
      <a:lvl9pPr marL="29146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p>
        </p:txBody>
      </p:sp>
      <p:sp>
        <p:nvSpPr>
          <p:cNvPr id="18435" name="Text Placeholder 2"/>
          <p:cNvSpPr>
            <a:spLocks noGrp="1"/>
          </p:cNvSpPr>
          <p:nvPr>
            <p:ph type="body" idx="1"/>
          </p:nvPr>
        </p:nvSpPr>
        <p:spPr bwMode="auto">
          <a:xfrm>
            <a:off x="457200" y="1600202"/>
            <a:ext cx="8229600" cy="4525963"/>
          </a:xfrm>
          <a:prstGeom prst="rect">
            <a:avLst/>
          </a:prstGeom>
          <a:noFill/>
          <a:ln>
            <a:noFill/>
          </a:ln>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panose="020F0502020204030204"/>
                <a:cs typeface="+mn-cs"/>
              </a:defRPr>
            </a:lvl1pPr>
          </a:lstStyle>
          <a:p>
            <a:pPr>
              <a:defRPr/>
            </a:pPr>
            <a:fld id="{FFBF09AB-9143-48AE-8E58-F30FF6520E70}" type="datetimeFigureOut">
              <a:rPr lang="en-US"/>
              <a:t>11/10/2020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panose="020F0502020204030204"/>
                <a:cs typeface="+mn-cs"/>
              </a:defRPr>
            </a:lvl1pPr>
          </a:lstStyle>
          <a:p>
            <a:pPr>
              <a:defRPr/>
            </a:pPr>
            <a:fld id="{B5D6CF52-8F49-49BC-A821-E971D6C8707F}"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Lst>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Calibri" panose="020F0502020204030204" charset="0"/>
        </a:defRPr>
      </a:lvl2pPr>
      <a:lvl3pPr algn="ctr" rtl="0" eaLnBrk="1" fontAlgn="base" hangingPunct="1">
        <a:spcBef>
          <a:spcPct val="0"/>
        </a:spcBef>
        <a:spcAft>
          <a:spcPct val="0"/>
        </a:spcAft>
        <a:defRPr sz="3300">
          <a:solidFill>
            <a:schemeClr val="tx1"/>
          </a:solidFill>
          <a:latin typeface="Calibri" panose="020F0502020204030204" charset="0"/>
        </a:defRPr>
      </a:lvl3pPr>
      <a:lvl4pPr algn="ctr" rtl="0" eaLnBrk="1" fontAlgn="base" hangingPunct="1">
        <a:spcBef>
          <a:spcPct val="0"/>
        </a:spcBef>
        <a:spcAft>
          <a:spcPct val="0"/>
        </a:spcAft>
        <a:defRPr sz="3300">
          <a:solidFill>
            <a:schemeClr val="tx1"/>
          </a:solidFill>
          <a:latin typeface="Calibri" panose="020F0502020204030204" charset="0"/>
        </a:defRPr>
      </a:lvl4pPr>
      <a:lvl5pPr algn="ctr" rtl="0" eaLnBrk="1" fontAlgn="base" hangingPunct="1">
        <a:spcBef>
          <a:spcPct val="0"/>
        </a:spcBef>
        <a:spcAft>
          <a:spcPct val="0"/>
        </a:spcAft>
        <a:defRPr sz="3300">
          <a:solidFill>
            <a:schemeClr val="tx1"/>
          </a:solidFill>
          <a:latin typeface="Calibri" panose="020F0502020204030204" charset="0"/>
        </a:defRPr>
      </a:lvl5pPr>
      <a:lvl6pPr marL="342900" algn="ctr" rtl="0" eaLnBrk="1" fontAlgn="base" hangingPunct="1">
        <a:spcBef>
          <a:spcPct val="0"/>
        </a:spcBef>
        <a:spcAft>
          <a:spcPct val="0"/>
        </a:spcAft>
        <a:defRPr sz="3300">
          <a:solidFill>
            <a:schemeClr val="tx1"/>
          </a:solidFill>
          <a:latin typeface="Calibri" panose="020F0502020204030204" charset="0"/>
        </a:defRPr>
      </a:lvl6pPr>
      <a:lvl7pPr marL="685800" algn="ctr" rtl="0" eaLnBrk="1" fontAlgn="base" hangingPunct="1">
        <a:spcBef>
          <a:spcPct val="0"/>
        </a:spcBef>
        <a:spcAft>
          <a:spcPct val="0"/>
        </a:spcAft>
        <a:defRPr sz="3300">
          <a:solidFill>
            <a:schemeClr val="tx1"/>
          </a:solidFill>
          <a:latin typeface="Calibri" panose="020F0502020204030204" charset="0"/>
        </a:defRPr>
      </a:lvl7pPr>
      <a:lvl8pPr marL="1028700" algn="ctr" rtl="0" eaLnBrk="1" fontAlgn="base" hangingPunct="1">
        <a:spcBef>
          <a:spcPct val="0"/>
        </a:spcBef>
        <a:spcAft>
          <a:spcPct val="0"/>
        </a:spcAft>
        <a:defRPr sz="3300">
          <a:solidFill>
            <a:schemeClr val="tx1"/>
          </a:solidFill>
          <a:latin typeface="Calibri" panose="020F0502020204030204" charset="0"/>
        </a:defRPr>
      </a:lvl8pPr>
      <a:lvl9pPr marL="1371600" algn="ctr" rtl="0" eaLnBrk="1" fontAlgn="base" hangingPunct="1">
        <a:spcBef>
          <a:spcPct val="0"/>
        </a:spcBef>
        <a:spcAft>
          <a:spcPct val="0"/>
        </a:spcAft>
        <a:defRPr sz="3300">
          <a:solidFill>
            <a:schemeClr val="tx1"/>
          </a:solidFill>
          <a:latin typeface="Calibri" panose="020F050202020403020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530" indent="-214630"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p>
        </p:txBody>
      </p:sp>
      <p:sp>
        <p:nvSpPr>
          <p:cNvPr id="19459" name="Text Placeholder 2"/>
          <p:cNvSpPr>
            <a:spLocks noGrp="1"/>
          </p:cNvSpPr>
          <p:nvPr>
            <p:ph type="body" idx="1"/>
          </p:nvPr>
        </p:nvSpPr>
        <p:spPr bwMode="auto">
          <a:xfrm>
            <a:off x="457200" y="1600202"/>
            <a:ext cx="8229600" cy="4525963"/>
          </a:xfrm>
          <a:prstGeom prst="rect">
            <a:avLst/>
          </a:prstGeom>
          <a:noFill/>
          <a:ln>
            <a:noFill/>
          </a:ln>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panose="020F0502020204030204"/>
                <a:cs typeface="+mn-cs"/>
              </a:defRPr>
            </a:lvl1pPr>
          </a:lstStyle>
          <a:p>
            <a:pPr>
              <a:defRPr/>
            </a:pPr>
            <a:fld id="{FFBF09AB-9143-48AE-8E58-F30FF6520E70}" type="datetimeFigureOut">
              <a:rPr lang="en-US"/>
              <a:t>11/10/2020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panose="020F0502020204030204"/>
                <a:cs typeface="+mn-cs"/>
              </a:defRPr>
            </a:lvl1pPr>
          </a:lstStyle>
          <a:p>
            <a:pPr>
              <a:defRPr/>
            </a:pPr>
            <a:fld id="{00BE3712-8415-4F43-BA84-B23EF79370A9}"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Lst>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Calibri" panose="020F0502020204030204" charset="0"/>
        </a:defRPr>
      </a:lvl2pPr>
      <a:lvl3pPr algn="ctr" rtl="0" eaLnBrk="1" fontAlgn="base" hangingPunct="1">
        <a:spcBef>
          <a:spcPct val="0"/>
        </a:spcBef>
        <a:spcAft>
          <a:spcPct val="0"/>
        </a:spcAft>
        <a:defRPr sz="3300">
          <a:solidFill>
            <a:schemeClr val="tx1"/>
          </a:solidFill>
          <a:latin typeface="Calibri" panose="020F0502020204030204" charset="0"/>
        </a:defRPr>
      </a:lvl3pPr>
      <a:lvl4pPr algn="ctr" rtl="0" eaLnBrk="1" fontAlgn="base" hangingPunct="1">
        <a:spcBef>
          <a:spcPct val="0"/>
        </a:spcBef>
        <a:spcAft>
          <a:spcPct val="0"/>
        </a:spcAft>
        <a:defRPr sz="3300">
          <a:solidFill>
            <a:schemeClr val="tx1"/>
          </a:solidFill>
          <a:latin typeface="Calibri" panose="020F0502020204030204" charset="0"/>
        </a:defRPr>
      </a:lvl4pPr>
      <a:lvl5pPr algn="ctr" rtl="0" eaLnBrk="1" fontAlgn="base" hangingPunct="1">
        <a:spcBef>
          <a:spcPct val="0"/>
        </a:spcBef>
        <a:spcAft>
          <a:spcPct val="0"/>
        </a:spcAft>
        <a:defRPr sz="3300">
          <a:solidFill>
            <a:schemeClr val="tx1"/>
          </a:solidFill>
          <a:latin typeface="Calibri" panose="020F0502020204030204" charset="0"/>
        </a:defRPr>
      </a:lvl5pPr>
      <a:lvl6pPr marL="342900" algn="ctr" rtl="0" eaLnBrk="1" fontAlgn="base" hangingPunct="1">
        <a:spcBef>
          <a:spcPct val="0"/>
        </a:spcBef>
        <a:spcAft>
          <a:spcPct val="0"/>
        </a:spcAft>
        <a:defRPr sz="3300">
          <a:solidFill>
            <a:schemeClr val="tx1"/>
          </a:solidFill>
          <a:latin typeface="Calibri" panose="020F0502020204030204" charset="0"/>
        </a:defRPr>
      </a:lvl6pPr>
      <a:lvl7pPr marL="685800" algn="ctr" rtl="0" eaLnBrk="1" fontAlgn="base" hangingPunct="1">
        <a:spcBef>
          <a:spcPct val="0"/>
        </a:spcBef>
        <a:spcAft>
          <a:spcPct val="0"/>
        </a:spcAft>
        <a:defRPr sz="3300">
          <a:solidFill>
            <a:schemeClr val="tx1"/>
          </a:solidFill>
          <a:latin typeface="Calibri" panose="020F0502020204030204" charset="0"/>
        </a:defRPr>
      </a:lvl7pPr>
      <a:lvl8pPr marL="1028700" algn="ctr" rtl="0" eaLnBrk="1" fontAlgn="base" hangingPunct="1">
        <a:spcBef>
          <a:spcPct val="0"/>
        </a:spcBef>
        <a:spcAft>
          <a:spcPct val="0"/>
        </a:spcAft>
        <a:defRPr sz="3300">
          <a:solidFill>
            <a:schemeClr val="tx1"/>
          </a:solidFill>
          <a:latin typeface="Calibri" panose="020F0502020204030204" charset="0"/>
        </a:defRPr>
      </a:lvl8pPr>
      <a:lvl9pPr marL="1371600" algn="ctr" rtl="0" eaLnBrk="1" fontAlgn="base" hangingPunct="1">
        <a:spcBef>
          <a:spcPct val="0"/>
        </a:spcBef>
        <a:spcAft>
          <a:spcPct val="0"/>
        </a:spcAft>
        <a:defRPr sz="3300">
          <a:solidFill>
            <a:schemeClr val="tx1"/>
          </a:solidFill>
          <a:latin typeface="Calibri" panose="020F050202020403020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530" indent="-214630"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p>
        </p:txBody>
      </p:sp>
      <p:sp>
        <p:nvSpPr>
          <p:cNvPr id="20483" name="Text Placeholder 2"/>
          <p:cNvSpPr>
            <a:spLocks noGrp="1"/>
          </p:cNvSpPr>
          <p:nvPr>
            <p:ph type="body" idx="1"/>
          </p:nvPr>
        </p:nvSpPr>
        <p:spPr bwMode="auto">
          <a:xfrm>
            <a:off x="457200" y="1600202"/>
            <a:ext cx="8229600" cy="4525963"/>
          </a:xfrm>
          <a:prstGeom prst="rect">
            <a:avLst/>
          </a:prstGeom>
          <a:noFill/>
          <a:ln>
            <a:noFill/>
          </a:ln>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panose="020F0502020204030204"/>
                <a:cs typeface="+mn-cs"/>
              </a:defRPr>
            </a:lvl1pPr>
          </a:lstStyle>
          <a:p>
            <a:pPr>
              <a:defRPr/>
            </a:pPr>
            <a:fld id="{5EC9E61C-5DCA-4D10-A8A7-A40200FAB0B0}" type="datetimeFigureOut">
              <a:rPr lang="en-US"/>
              <a:t>11/10/2020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panose="020F0502020204030204"/>
                <a:cs typeface="+mn-cs"/>
              </a:defRPr>
            </a:lvl1pPr>
          </a:lstStyle>
          <a:p>
            <a:pPr>
              <a:defRPr/>
            </a:pPr>
            <a:fld id="{6C4F07A6-4BE4-4BC1-A346-A66620117E9D}"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Lst>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Calibri" panose="020F0502020204030204" charset="0"/>
        </a:defRPr>
      </a:lvl2pPr>
      <a:lvl3pPr algn="ctr" rtl="0" eaLnBrk="1" fontAlgn="base" hangingPunct="1">
        <a:spcBef>
          <a:spcPct val="0"/>
        </a:spcBef>
        <a:spcAft>
          <a:spcPct val="0"/>
        </a:spcAft>
        <a:defRPr sz="3300">
          <a:solidFill>
            <a:schemeClr val="tx1"/>
          </a:solidFill>
          <a:latin typeface="Calibri" panose="020F0502020204030204" charset="0"/>
        </a:defRPr>
      </a:lvl3pPr>
      <a:lvl4pPr algn="ctr" rtl="0" eaLnBrk="1" fontAlgn="base" hangingPunct="1">
        <a:spcBef>
          <a:spcPct val="0"/>
        </a:spcBef>
        <a:spcAft>
          <a:spcPct val="0"/>
        </a:spcAft>
        <a:defRPr sz="3300">
          <a:solidFill>
            <a:schemeClr val="tx1"/>
          </a:solidFill>
          <a:latin typeface="Calibri" panose="020F0502020204030204" charset="0"/>
        </a:defRPr>
      </a:lvl4pPr>
      <a:lvl5pPr algn="ctr" rtl="0" eaLnBrk="1" fontAlgn="base" hangingPunct="1">
        <a:spcBef>
          <a:spcPct val="0"/>
        </a:spcBef>
        <a:spcAft>
          <a:spcPct val="0"/>
        </a:spcAft>
        <a:defRPr sz="3300">
          <a:solidFill>
            <a:schemeClr val="tx1"/>
          </a:solidFill>
          <a:latin typeface="Calibri" panose="020F0502020204030204" charset="0"/>
        </a:defRPr>
      </a:lvl5pPr>
      <a:lvl6pPr marL="342900" algn="ctr" rtl="0" eaLnBrk="1" fontAlgn="base" hangingPunct="1">
        <a:spcBef>
          <a:spcPct val="0"/>
        </a:spcBef>
        <a:spcAft>
          <a:spcPct val="0"/>
        </a:spcAft>
        <a:defRPr sz="3300">
          <a:solidFill>
            <a:schemeClr val="tx1"/>
          </a:solidFill>
          <a:latin typeface="Calibri" panose="020F0502020204030204" charset="0"/>
        </a:defRPr>
      </a:lvl6pPr>
      <a:lvl7pPr marL="685800" algn="ctr" rtl="0" eaLnBrk="1" fontAlgn="base" hangingPunct="1">
        <a:spcBef>
          <a:spcPct val="0"/>
        </a:spcBef>
        <a:spcAft>
          <a:spcPct val="0"/>
        </a:spcAft>
        <a:defRPr sz="3300">
          <a:solidFill>
            <a:schemeClr val="tx1"/>
          </a:solidFill>
          <a:latin typeface="Calibri" panose="020F0502020204030204" charset="0"/>
        </a:defRPr>
      </a:lvl7pPr>
      <a:lvl8pPr marL="1028700" algn="ctr" rtl="0" eaLnBrk="1" fontAlgn="base" hangingPunct="1">
        <a:spcBef>
          <a:spcPct val="0"/>
        </a:spcBef>
        <a:spcAft>
          <a:spcPct val="0"/>
        </a:spcAft>
        <a:defRPr sz="3300">
          <a:solidFill>
            <a:schemeClr val="tx1"/>
          </a:solidFill>
          <a:latin typeface="Calibri" panose="020F0502020204030204" charset="0"/>
        </a:defRPr>
      </a:lvl8pPr>
      <a:lvl9pPr marL="1371600" algn="ctr" rtl="0" eaLnBrk="1" fontAlgn="base" hangingPunct="1">
        <a:spcBef>
          <a:spcPct val="0"/>
        </a:spcBef>
        <a:spcAft>
          <a:spcPct val="0"/>
        </a:spcAft>
        <a:defRPr sz="3300">
          <a:solidFill>
            <a:schemeClr val="tx1"/>
          </a:solidFill>
          <a:latin typeface="Calibri" panose="020F050202020403020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530" indent="-214630"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0"/>
            <a:ext cx="9144000" cy="762000"/>
          </a:xfrm>
          <a:prstGeom prst="rect">
            <a:avLst/>
          </a:prstGeom>
          <a:solidFill>
            <a:srgbClr val="2E249E"/>
          </a:solidFill>
          <a:ln>
            <a:noFill/>
          </a:ln>
        </p:spPr>
        <p:txBody>
          <a:bodyPr wrap="none" anchor="ctr"/>
          <a:lstStyle/>
          <a:p>
            <a:pPr algn="ctr">
              <a:defRPr/>
            </a:pPr>
            <a:endParaRPr lang="en-US" sz="1350">
              <a:solidFill>
                <a:srgbClr val="000000"/>
              </a:solidFill>
              <a:latin typeface="Symbol" panose="05050102010706020507" pitchFamily="18" charset="2"/>
              <a:ea typeface="MS PGothic" panose="020B0600070205080204" pitchFamily="34" charset="-128"/>
            </a:endParaRPr>
          </a:p>
        </p:txBody>
      </p:sp>
      <p:sp>
        <p:nvSpPr>
          <p:cNvPr id="1027" name="Rectangle 2"/>
          <p:cNvSpPr>
            <a:spLocks noChangeArrowheads="1"/>
          </p:cNvSpPr>
          <p:nvPr/>
        </p:nvSpPr>
        <p:spPr bwMode="auto">
          <a:xfrm>
            <a:off x="0" y="0"/>
            <a:ext cx="9144000" cy="914400"/>
          </a:xfrm>
          <a:prstGeom prst="rect">
            <a:avLst/>
          </a:prstGeom>
          <a:solidFill>
            <a:schemeClr val="bg1"/>
          </a:solidFill>
          <a:ln w="9525">
            <a:solidFill>
              <a:srgbClr val="FFFFFF"/>
            </a:solidFill>
            <a:round/>
          </a:ln>
        </p:spPr>
        <p:txBody>
          <a:bodyPr wrap="none" anchor="ctr"/>
          <a:lstStyle/>
          <a:p>
            <a:pPr algn="ctr">
              <a:defRPr/>
            </a:pPr>
            <a:endParaRPr lang="en-US" sz="1350">
              <a:solidFill>
                <a:srgbClr val="000000"/>
              </a:solidFill>
              <a:latin typeface="Symbol" panose="05050102010706020507" pitchFamily="18" charset="2"/>
              <a:ea typeface="MS PGothic" panose="020B0600070205080204" pitchFamily="34" charset="-128"/>
            </a:endParaRPr>
          </a:p>
        </p:txBody>
      </p:sp>
      <p:sp>
        <p:nvSpPr>
          <p:cNvPr id="4" name="Rectangle 4"/>
          <p:cNvSpPr>
            <a:spLocks noGrp="1" noChangeArrowheads="1"/>
          </p:cNvSpPr>
          <p:nvPr>
            <p:ph type="dt" sz="half" idx="2"/>
          </p:nvPr>
        </p:nvSpPr>
        <p:spPr>
          <a:xfrm>
            <a:off x="0" y="6629400"/>
            <a:ext cx="3048000" cy="228600"/>
          </a:xfrm>
          <a:prstGeom prst="rect">
            <a:avLst/>
          </a:prstGeom>
        </p:spPr>
        <p:txBody>
          <a:bodyPr/>
          <a:lstStyle>
            <a:lvl1pPr algn="ctr" eaLnBrk="1" hangingPunct="1">
              <a:buClrTx/>
              <a:buSzTx/>
              <a:buFontTx/>
              <a:buNone/>
              <a:defRPr sz="1350">
                <a:solidFill>
                  <a:srgbClr val="000000"/>
                </a:solidFill>
                <a:latin typeface="Symbol" panose="05050102010706020507" pitchFamily="18" charset="2"/>
                <a:ea typeface="+mn-ea"/>
                <a:cs typeface="+mn-cs"/>
              </a:defRPr>
            </a:lvl1pPr>
          </a:lstStyle>
          <a:p>
            <a:pPr>
              <a:defRPr/>
            </a:pPr>
            <a:endParaRPr lang="en-US"/>
          </a:p>
        </p:txBody>
      </p:sp>
      <p:sp>
        <p:nvSpPr>
          <p:cNvPr id="5" name="Rectangle 5"/>
          <p:cNvSpPr>
            <a:spLocks noGrp="1" noChangeArrowheads="1"/>
          </p:cNvSpPr>
          <p:nvPr>
            <p:ph type="ftr" sz="quarter" idx="3"/>
          </p:nvPr>
        </p:nvSpPr>
        <p:spPr>
          <a:xfrm>
            <a:off x="3048000" y="6629400"/>
            <a:ext cx="3352800" cy="228600"/>
          </a:xfrm>
          <a:prstGeom prst="rect">
            <a:avLst/>
          </a:prstGeom>
        </p:spPr>
        <p:txBody>
          <a:bodyPr/>
          <a:lstStyle>
            <a:lvl1pPr algn="ctr" eaLnBrk="1" hangingPunct="1">
              <a:buClrTx/>
              <a:buSzTx/>
              <a:buFontTx/>
              <a:buNone/>
              <a:defRPr sz="1350">
                <a:solidFill>
                  <a:srgbClr val="000000"/>
                </a:solidFill>
                <a:latin typeface="Verdana" panose="020B0604030504040204" charset="0"/>
                <a:ea typeface="+mn-ea"/>
                <a:cs typeface="+mn-cs"/>
              </a:defRPr>
            </a:lvl1pPr>
          </a:lstStyle>
          <a:p>
            <a:pPr>
              <a:defRPr/>
            </a:pPr>
            <a:endParaRPr lang="en-US"/>
          </a:p>
        </p:txBody>
      </p:sp>
      <p:sp>
        <p:nvSpPr>
          <p:cNvPr id="6" name="Rectangle 6"/>
          <p:cNvSpPr>
            <a:spLocks noGrp="1" noChangeArrowheads="1"/>
          </p:cNvSpPr>
          <p:nvPr>
            <p:ph type="sldNum" sz="quarter" idx="4"/>
          </p:nvPr>
        </p:nvSpPr>
        <p:spPr>
          <a:xfrm>
            <a:off x="6400800" y="6629400"/>
            <a:ext cx="2743200" cy="228600"/>
          </a:xfrm>
          <a:prstGeom prst="rect">
            <a:avLst/>
          </a:prstGeom>
        </p:spPr>
        <p:txBody>
          <a:bodyPr vert="horz" wrap="square" lIns="91440" tIns="45720" rIns="91440" bIns="45720" numCol="1" anchor="t" anchorCtr="0" compatLnSpc="1"/>
          <a:lstStyle>
            <a:lvl1pPr algn="ctr">
              <a:defRPr sz="1350">
                <a:solidFill>
                  <a:srgbClr val="000000"/>
                </a:solidFill>
                <a:latin typeface="Symbol" panose="05050102010706020507" pitchFamily="18" charset="2"/>
                <a:ea typeface="MS PGothic" panose="020B0600070205080204" pitchFamily="34" charset="-128"/>
                <a:cs typeface="Arial" panose="020B0604020202020204" pitchFamily="34" charset="0"/>
              </a:defRPr>
            </a:lvl1pPr>
          </a:lstStyle>
          <a:p>
            <a:pPr>
              <a:defRPr/>
            </a:pPr>
            <a:fld id="{B41B66C1-CB53-4AA3-A609-B4FACBF2F303}"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rtl="0" eaLnBrk="1" fontAlgn="base" hangingPunct="1">
        <a:spcBef>
          <a:spcPct val="0"/>
        </a:spcBef>
        <a:spcAft>
          <a:spcPct val="0"/>
        </a:spcAft>
        <a:defRPr sz="3300">
          <a:solidFill>
            <a:schemeClr val="tx2"/>
          </a:solidFill>
          <a:latin typeface="+mj-lt"/>
          <a:ea typeface="Arial" panose="020B0604020202020204" pitchFamily="34" charset="0"/>
          <a:cs typeface="+mj-cs"/>
        </a:defRPr>
      </a:lvl1pPr>
      <a:lvl2pPr algn="l" rtl="0" eaLnBrk="1" fontAlgn="base" hangingPunct="1">
        <a:spcBef>
          <a:spcPct val="0"/>
        </a:spcBef>
        <a:spcAft>
          <a:spcPct val="0"/>
        </a:spcAft>
        <a:defRPr sz="3300">
          <a:solidFill>
            <a:schemeClr val="tx2"/>
          </a:solidFill>
          <a:latin typeface="Garamond" panose="02020404030301010803" pitchFamily="18" charset="0"/>
          <a:ea typeface="Arial" panose="020B0604020202020204" pitchFamily="34" charset="0"/>
          <a:cs typeface="Arial" panose="020B0604020202020204" pitchFamily="34" charset="0"/>
        </a:defRPr>
      </a:lvl2pPr>
      <a:lvl3pPr algn="l" rtl="0" eaLnBrk="1" fontAlgn="base" hangingPunct="1">
        <a:spcBef>
          <a:spcPct val="0"/>
        </a:spcBef>
        <a:spcAft>
          <a:spcPct val="0"/>
        </a:spcAft>
        <a:defRPr sz="3300">
          <a:solidFill>
            <a:schemeClr val="tx2"/>
          </a:solidFill>
          <a:latin typeface="Garamond" panose="02020404030301010803" pitchFamily="18" charset="0"/>
          <a:ea typeface="Arial" panose="020B0604020202020204" pitchFamily="34" charset="0"/>
          <a:cs typeface="Arial" panose="020B0604020202020204" pitchFamily="34" charset="0"/>
        </a:defRPr>
      </a:lvl3pPr>
      <a:lvl4pPr algn="l" rtl="0" eaLnBrk="1" fontAlgn="base" hangingPunct="1">
        <a:spcBef>
          <a:spcPct val="0"/>
        </a:spcBef>
        <a:spcAft>
          <a:spcPct val="0"/>
        </a:spcAft>
        <a:defRPr sz="3300">
          <a:solidFill>
            <a:schemeClr val="tx2"/>
          </a:solidFill>
          <a:latin typeface="Garamond" panose="02020404030301010803" pitchFamily="18" charset="0"/>
          <a:ea typeface="Arial" panose="020B0604020202020204" pitchFamily="34" charset="0"/>
          <a:cs typeface="Arial" panose="020B0604020202020204" pitchFamily="34" charset="0"/>
        </a:defRPr>
      </a:lvl4pPr>
      <a:lvl5pPr algn="l" rtl="0" eaLnBrk="1" fontAlgn="base" hangingPunct="1">
        <a:spcBef>
          <a:spcPct val="0"/>
        </a:spcBef>
        <a:spcAft>
          <a:spcPct val="0"/>
        </a:spcAft>
        <a:defRPr sz="3300">
          <a:solidFill>
            <a:schemeClr val="tx2"/>
          </a:solidFill>
          <a:latin typeface="Garamond" panose="02020404030301010803" pitchFamily="18" charset="0"/>
          <a:ea typeface="Arial" panose="020B0604020202020204" pitchFamily="34" charset="0"/>
          <a:cs typeface="Arial" panose="020B0604020202020204" pitchFamily="34" charset="0"/>
        </a:defRPr>
      </a:lvl5pPr>
      <a:lvl6pPr marL="342900" algn="l" rtl="0" eaLnBrk="1" fontAlgn="base" hangingPunct="1">
        <a:spcBef>
          <a:spcPct val="0"/>
        </a:spcBef>
        <a:spcAft>
          <a:spcPct val="0"/>
        </a:spcAft>
        <a:defRPr sz="3300">
          <a:solidFill>
            <a:schemeClr val="tx2"/>
          </a:solidFill>
          <a:latin typeface="Garamond" panose="02020404030301010803" pitchFamily="18" charset="0"/>
          <a:cs typeface="Arial" panose="020B0604020202020204" pitchFamily="34" charset="0"/>
        </a:defRPr>
      </a:lvl6pPr>
      <a:lvl7pPr marL="685800" algn="l" rtl="0" eaLnBrk="1" fontAlgn="base" hangingPunct="1">
        <a:spcBef>
          <a:spcPct val="0"/>
        </a:spcBef>
        <a:spcAft>
          <a:spcPct val="0"/>
        </a:spcAft>
        <a:defRPr sz="3300">
          <a:solidFill>
            <a:schemeClr val="tx2"/>
          </a:solidFill>
          <a:latin typeface="Garamond" panose="02020404030301010803" pitchFamily="18" charset="0"/>
          <a:cs typeface="Arial" panose="020B0604020202020204" pitchFamily="34" charset="0"/>
        </a:defRPr>
      </a:lvl7pPr>
      <a:lvl8pPr marL="1028700" algn="l" rtl="0" eaLnBrk="1" fontAlgn="base" hangingPunct="1">
        <a:spcBef>
          <a:spcPct val="0"/>
        </a:spcBef>
        <a:spcAft>
          <a:spcPct val="0"/>
        </a:spcAft>
        <a:defRPr sz="3300">
          <a:solidFill>
            <a:schemeClr val="tx2"/>
          </a:solidFill>
          <a:latin typeface="Garamond" panose="02020404030301010803" pitchFamily="18" charset="0"/>
          <a:cs typeface="Arial" panose="020B0604020202020204" pitchFamily="34" charset="0"/>
        </a:defRPr>
      </a:lvl8pPr>
      <a:lvl9pPr marL="1371600" algn="l" rtl="0" eaLnBrk="1" fontAlgn="base" hangingPunct="1">
        <a:spcBef>
          <a:spcPct val="0"/>
        </a:spcBef>
        <a:spcAft>
          <a:spcPct val="0"/>
        </a:spcAft>
        <a:defRPr sz="3300">
          <a:solidFill>
            <a:schemeClr val="tx2"/>
          </a:solidFill>
          <a:latin typeface="Garamond" panose="02020404030301010803" pitchFamily="18" charset="0"/>
          <a:cs typeface="Arial" panose="020B0604020202020204" pitchFamily="34" charset="0"/>
        </a:defRPr>
      </a:lvl9pPr>
    </p:titleStyle>
    <p:bodyStyle>
      <a:lvl1pPr marL="257175" indent="-257175" algn="l" rtl="0" eaLnBrk="1" fontAlgn="base" hangingPunct="1">
        <a:spcBef>
          <a:spcPct val="20000"/>
        </a:spcBef>
        <a:spcAft>
          <a:spcPct val="0"/>
        </a:spcAft>
        <a:buClr>
          <a:schemeClr val="bg2"/>
        </a:buClr>
        <a:buSzPct val="75000"/>
        <a:buFont typeface="Wingdings" panose="05000000000000000000" pitchFamily="2" charset="2"/>
        <a:buChar char="•"/>
        <a:defRPr sz="2400">
          <a:solidFill>
            <a:schemeClr val="bg1"/>
          </a:solidFill>
          <a:latin typeface="+mn-lt"/>
          <a:ea typeface="Arial" panose="020B0604020202020204" pitchFamily="34" charset="0"/>
          <a:cs typeface="+mn-cs"/>
        </a:defRPr>
      </a:lvl1pPr>
      <a:lvl2pPr marL="557530" indent="-214630" algn="l" rtl="0" eaLnBrk="1" fontAlgn="base" hangingPunct="1">
        <a:spcBef>
          <a:spcPct val="20000"/>
        </a:spcBef>
        <a:spcAft>
          <a:spcPct val="0"/>
        </a:spcAft>
        <a:buClr>
          <a:schemeClr val="tx2"/>
        </a:buClr>
        <a:buSzPct val="75000"/>
        <a:buFont typeface="Wingdings" panose="05000000000000000000" pitchFamily="2" charset="2"/>
        <a:buChar char="n"/>
        <a:defRPr sz="1500">
          <a:solidFill>
            <a:schemeClr val="tx1"/>
          </a:solidFill>
          <a:latin typeface="+mn-lt"/>
          <a:ea typeface="Arial" panose="020B0604020202020204" pitchFamily="34" charset="0"/>
          <a:cs typeface="+mn-cs"/>
        </a:defRPr>
      </a:lvl2pPr>
      <a:lvl3pPr marL="857250" indent="-171450" algn="l" rtl="0" eaLnBrk="1" fontAlgn="base" hangingPunct="1">
        <a:spcBef>
          <a:spcPct val="20000"/>
        </a:spcBef>
        <a:spcAft>
          <a:spcPct val="0"/>
        </a:spcAft>
        <a:buClr>
          <a:schemeClr val="accent1"/>
        </a:buClr>
        <a:buSzPct val="65000"/>
        <a:buFont typeface="Wingdings" panose="05000000000000000000" pitchFamily="2" charset="2"/>
        <a:buChar char="p"/>
        <a:defRPr sz="1500">
          <a:solidFill>
            <a:schemeClr val="tx1"/>
          </a:solidFill>
          <a:latin typeface="+mn-lt"/>
          <a:ea typeface="Arial" panose="020B0604020202020204" pitchFamily="34" charset="0"/>
          <a:cs typeface="+mn-cs"/>
        </a:defRPr>
      </a:lvl3pPr>
      <a:lvl4pPr marL="1200150" indent="-171450" algn="l" rtl="0" eaLnBrk="1" fontAlgn="base" hangingPunct="1">
        <a:spcBef>
          <a:spcPct val="20000"/>
        </a:spcBef>
        <a:spcAft>
          <a:spcPct val="0"/>
        </a:spcAft>
        <a:buClr>
          <a:schemeClr val="bg2"/>
        </a:buClr>
        <a:buFont typeface="Wingdings" panose="05000000000000000000" pitchFamily="2" charset="2"/>
        <a:buChar char="§"/>
        <a:defRPr sz="1500">
          <a:solidFill>
            <a:schemeClr val="tx1"/>
          </a:solidFill>
          <a:latin typeface="+mn-lt"/>
          <a:ea typeface="Arial" panose="020B0604020202020204" pitchFamily="34" charset="0"/>
          <a:cs typeface="+mn-cs"/>
        </a:defRPr>
      </a:lvl4pPr>
      <a:lvl5pPr marL="1543050" indent="-171450" algn="l" rtl="0" eaLnBrk="1" fontAlgn="base" hangingPunct="1">
        <a:spcBef>
          <a:spcPct val="20000"/>
        </a:spcBef>
        <a:spcAft>
          <a:spcPct val="0"/>
        </a:spcAft>
        <a:buClr>
          <a:schemeClr val="tx2"/>
        </a:buClr>
        <a:buSzPct val="80000"/>
        <a:buFont typeface="Wingdings" panose="05000000000000000000" pitchFamily="2" charset="2"/>
        <a:buChar char="§"/>
        <a:defRPr sz="1500">
          <a:solidFill>
            <a:schemeClr val="tx1"/>
          </a:solidFill>
          <a:latin typeface="+mn-lt"/>
          <a:ea typeface="Arial" panose="020B0604020202020204" pitchFamily="34" charset="0"/>
          <a:cs typeface="+mn-cs"/>
        </a:defRPr>
      </a:lvl5pPr>
      <a:lvl6pPr marL="1885950" indent="-171450" algn="l" rtl="0" eaLnBrk="1" fontAlgn="base" hangingPunct="1">
        <a:spcBef>
          <a:spcPct val="20000"/>
        </a:spcBef>
        <a:spcAft>
          <a:spcPct val="0"/>
        </a:spcAft>
        <a:buClr>
          <a:schemeClr val="tx2"/>
        </a:buClr>
        <a:buSzPct val="80000"/>
        <a:buFont typeface="Wingdings" panose="05000000000000000000" pitchFamily="2" charset="2"/>
        <a:buChar char="§"/>
        <a:defRPr sz="1500">
          <a:solidFill>
            <a:schemeClr val="tx1"/>
          </a:solidFill>
          <a:latin typeface="+mn-lt"/>
          <a:cs typeface="+mn-cs"/>
        </a:defRPr>
      </a:lvl6pPr>
      <a:lvl7pPr marL="2228850" indent="-171450" algn="l" rtl="0" eaLnBrk="1" fontAlgn="base" hangingPunct="1">
        <a:spcBef>
          <a:spcPct val="20000"/>
        </a:spcBef>
        <a:spcAft>
          <a:spcPct val="0"/>
        </a:spcAft>
        <a:buClr>
          <a:schemeClr val="tx2"/>
        </a:buClr>
        <a:buSzPct val="80000"/>
        <a:buFont typeface="Wingdings" panose="05000000000000000000" pitchFamily="2" charset="2"/>
        <a:buChar char="§"/>
        <a:defRPr sz="1500">
          <a:solidFill>
            <a:schemeClr val="tx1"/>
          </a:solidFill>
          <a:latin typeface="+mn-lt"/>
          <a:cs typeface="+mn-cs"/>
        </a:defRPr>
      </a:lvl7pPr>
      <a:lvl8pPr marL="2571750" indent="-171450" algn="l" rtl="0" eaLnBrk="1" fontAlgn="base" hangingPunct="1">
        <a:spcBef>
          <a:spcPct val="20000"/>
        </a:spcBef>
        <a:spcAft>
          <a:spcPct val="0"/>
        </a:spcAft>
        <a:buClr>
          <a:schemeClr val="tx2"/>
        </a:buClr>
        <a:buSzPct val="80000"/>
        <a:buFont typeface="Wingdings" panose="05000000000000000000" pitchFamily="2" charset="2"/>
        <a:buChar char="§"/>
        <a:defRPr sz="1500">
          <a:solidFill>
            <a:schemeClr val="tx1"/>
          </a:solidFill>
          <a:latin typeface="+mn-lt"/>
          <a:cs typeface="+mn-cs"/>
        </a:defRPr>
      </a:lvl8pPr>
      <a:lvl9pPr marL="2914650" indent="-171450" algn="l" rtl="0" eaLnBrk="1" fontAlgn="base" hangingPunct="1">
        <a:spcBef>
          <a:spcPct val="20000"/>
        </a:spcBef>
        <a:spcAft>
          <a:spcPct val="0"/>
        </a:spcAft>
        <a:buClr>
          <a:schemeClr val="tx2"/>
        </a:buClr>
        <a:buSzPct val="80000"/>
        <a:buFont typeface="Wingdings" panose="05000000000000000000" pitchFamily="2" charset="2"/>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bwMode="auto">
          <a:xfrm>
            <a:off x="381000" y="838200"/>
            <a:ext cx="8305800" cy="5791200"/>
          </a:xfrm>
          <a:prstGeom prst="rect">
            <a:avLst/>
          </a:prstGeom>
          <a:noFill/>
          <a:ln>
            <a:noFill/>
          </a:ln>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2051" name="Rectangle 5"/>
          <p:cNvSpPr>
            <a:spLocks noChangeArrowheads="1"/>
          </p:cNvSpPr>
          <p:nvPr/>
        </p:nvSpPr>
        <p:spPr bwMode="auto">
          <a:xfrm>
            <a:off x="0" y="0"/>
            <a:ext cx="9144000" cy="762000"/>
          </a:xfrm>
          <a:prstGeom prst="rect">
            <a:avLst/>
          </a:prstGeom>
          <a:solidFill>
            <a:srgbClr val="2E249E"/>
          </a:solidFill>
          <a:ln>
            <a:noFill/>
          </a:ln>
        </p:spPr>
        <p:txBody>
          <a:bodyPr wrap="none" anchor="ctr"/>
          <a:lstStyle/>
          <a:p>
            <a:pPr algn="ctr">
              <a:defRPr/>
            </a:pPr>
            <a:endParaRPr lang="en-US" sz="1350">
              <a:solidFill>
                <a:srgbClr val="000000"/>
              </a:solidFill>
              <a:latin typeface="Symbol" panose="05050102010706020507" pitchFamily="18" charset="2"/>
              <a:ea typeface="MS PGothic" panose="020B0600070205080204" pitchFamily="34" charset="-128"/>
            </a:endParaRPr>
          </a:p>
        </p:txBody>
      </p:sp>
      <p:sp>
        <p:nvSpPr>
          <p:cNvPr id="26628" name="Rectangle 2"/>
          <p:cNvSpPr>
            <a:spLocks noGrp="1" noChangeArrowheads="1"/>
          </p:cNvSpPr>
          <p:nvPr>
            <p:ph type="title"/>
          </p:nvPr>
        </p:nvSpPr>
        <p:spPr bwMode="auto">
          <a:xfrm>
            <a:off x="228600" y="152400"/>
            <a:ext cx="8763000" cy="533400"/>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rtl="0" eaLnBrk="1" fontAlgn="base" hangingPunct="1">
        <a:spcBef>
          <a:spcPct val="0"/>
        </a:spcBef>
        <a:spcAft>
          <a:spcPct val="0"/>
        </a:spcAft>
        <a:defRPr sz="2400">
          <a:solidFill>
            <a:schemeClr val="bg1"/>
          </a:solidFill>
          <a:latin typeface="+mj-lt"/>
          <a:ea typeface="Arial" panose="020B0604020202020204" pitchFamily="34" charset="0"/>
          <a:cs typeface="+mj-cs"/>
        </a:defRPr>
      </a:lvl1pPr>
      <a:lvl2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2pPr>
      <a:lvl3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3pPr>
      <a:lvl4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4pPr>
      <a:lvl5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5pPr>
      <a:lvl6pPr marL="3429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6pPr>
      <a:lvl7pPr marL="6858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7pPr>
      <a:lvl8pPr marL="10287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8pPr>
      <a:lvl9pPr marL="13716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9pPr>
    </p:titleStyle>
    <p:bodyStyle>
      <a:lvl1pPr marL="257175" indent="-257175"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1pPr>
      <a:lvl2pPr marL="557530" indent="-21463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2pPr>
      <a:lvl3pPr marL="8572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3pPr>
      <a:lvl4pPr marL="12001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4pPr>
      <a:lvl5pPr marL="15430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5pPr>
      <a:lvl6pPr marL="18859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6pPr>
      <a:lvl7pPr marL="22288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7pPr>
      <a:lvl8pPr marL="25717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8pPr>
      <a:lvl9pPr marL="29146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bwMode="auto">
          <a:xfrm>
            <a:off x="381000" y="838200"/>
            <a:ext cx="8305800" cy="5791200"/>
          </a:xfrm>
          <a:prstGeom prst="rect">
            <a:avLst/>
          </a:prstGeom>
          <a:noFill/>
          <a:ln>
            <a:noFill/>
          </a:ln>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9459" name="Rectangle 5"/>
          <p:cNvSpPr>
            <a:spLocks noChangeArrowheads="1"/>
          </p:cNvSpPr>
          <p:nvPr/>
        </p:nvSpPr>
        <p:spPr bwMode="auto">
          <a:xfrm>
            <a:off x="0" y="0"/>
            <a:ext cx="9144000" cy="762000"/>
          </a:xfrm>
          <a:prstGeom prst="rect">
            <a:avLst/>
          </a:prstGeom>
          <a:solidFill>
            <a:srgbClr val="2E249E"/>
          </a:solidFill>
          <a:ln>
            <a:noFill/>
          </a:ln>
        </p:spPr>
        <p:txBody>
          <a:bodyPr wrap="none" anchor="ctr"/>
          <a:lstStyle/>
          <a:p>
            <a:pPr algn="ctr">
              <a:defRPr/>
            </a:pPr>
            <a:endParaRPr lang="en-US" sz="1350">
              <a:solidFill>
                <a:srgbClr val="000000"/>
              </a:solidFill>
              <a:latin typeface="Symbol" panose="05050102010706020507" pitchFamily="18" charset="2"/>
              <a:ea typeface="MS PGothic" panose="020B0600070205080204" pitchFamily="34" charset="-128"/>
            </a:endParaRPr>
          </a:p>
        </p:txBody>
      </p:sp>
      <p:sp>
        <p:nvSpPr>
          <p:cNvPr id="27652" name="Rectangle 2"/>
          <p:cNvSpPr>
            <a:spLocks noGrp="1" noChangeArrowheads="1"/>
          </p:cNvSpPr>
          <p:nvPr>
            <p:ph type="title"/>
          </p:nvPr>
        </p:nvSpPr>
        <p:spPr bwMode="auto">
          <a:xfrm>
            <a:off x="228600" y="152400"/>
            <a:ext cx="8763000" cy="533400"/>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rtl="0" eaLnBrk="1" fontAlgn="base" hangingPunct="1">
        <a:spcBef>
          <a:spcPct val="0"/>
        </a:spcBef>
        <a:spcAft>
          <a:spcPct val="0"/>
        </a:spcAft>
        <a:defRPr sz="2400">
          <a:solidFill>
            <a:schemeClr val="bg1"/>
          </a:solidFill>
          <a:latin typeface="+mj-lt"/>
          <a:ea typeface="Arial" panose="020B0604020202020204" pitchFamily="34" charset="0"/>
          <a:cs typeface="+mj-cs"/>
        </a:defRPr>
      </a:lvl1pPr>
      <a:lvl2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2pPr>
      <a:lvl3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3pPr>
      <a:lvl4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4pPr>
      <a:lvl5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5pPr>
      <a:lvl6pPr marL="3429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6pPr>
      <a:lvl7pPr marL="6858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7pPr>
      <a:lvl8pPr marL="10287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8pPr>
      <a:lvl9pPr marL="13716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9pPr>
    </p:titleStyle>
    <p:bodyStyle>
      <a:lvl1pPr marL="257175" indent="-257175"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1pPr>
      <a:lvl2pPr marL="557530" indent="-21463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2pPr>
      <a:lvl3pPr marL="8572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3pPr>
      <a:lvl4pPr marL="12001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4pPr>
      <a:lvl5pPr marL="15430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5pPr>
      <a:lvl6pPr marL="18859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6pPr>
      <a:lvl7pPr marL="22288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7pPr>
      <a:lvl8pPr marL="25717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8pPr>
      <a:lvl9pPr marL="29146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bwMode="auto">
          <a:xfrm>
            <a:off x="381000" y="838200"/>
            <a:ext cx="8305800" cy="5791200"/>
          </a:xfrm>
          <a:prstGeom prst="rect">
            <a:avLst/>
          </a:prstGeom>
          <a:noFill/>
          <a:ln>
            <a:noFill/>
          </a:ln>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2051" name="Rectangle 5"/>
          <p:cNvSpPr>
            <a:spLocks noChangeArrowheads="1"/>
          </p:cNvSpPr>
          <p:nvPr/>
        </p:nvSpPr>
        <p:spPr bwMode="auto">
          <a:xfrm>
            <a:off x="0" y="0"/>
            <a:ext cx="9144000" cy="762000"/>
          </a:xfrm>
          <a:prstGeom prst="rect">
            <a:avLst/>
          </a:prstGeom>
          <a:solidFill>
            <a:srgbClr val="2E249E"/>
          </a:solidFill>
          <a:ln>
            <a:noFill/>
          </a:ln>
        </p:spPr>
        <p:txBody>
          <a:bodyPr wrap="none" anchor="ctr"/>
          <a:lstStyle/>
          <a:p>
            <a:pPr algn="ctr">
              <a:defRPr/>
            </a:pPr>
            <a:endParaRPr lang="en-US" sz="1350">
              <a:solidFill>
                <a:srgbClr val="000000"/>
              </a:solidFill>
              <a:latin typeface="Symbol" panose="05050102010706020507" pitchFamily="18" charset="2"/>
              <a:ea typeface="MS PGothic" panose="020B0600070205080204" pitchFamily="34" charset="-128"/>
            </a:endParaRPr>
          </a:p>
        </p:txBody>
      </p:sp>
      <p:sp>
        <p:nvSpPr>
          <p:cNvPr id="30724" name="Rectangle 2"/>
          <p:cNvSpPr>
            <a:spLocks noGrp="1" noChangeArrowheads="1"/>
          </p:cNvSpPr>
          <p:nvPr>
            <p:ph type="title"/>
          </p:nvPr>
        </p:nvSpPr>
        <p:spPr bwMode="auto">
          <a:xfrm>
            <a:off x="228600" y="152400"/>
            <a:ext cx="8763000" cy="533400"/>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rtl="0" eaLnBrk="1" fontAlgn="base" hangingPunct="1">
        <a:spcBef>
          <a:spcPct val="0"/>
        </a:spcBef>
        <a:spcAft>
          <a:spcPct val="0"/>
        </a:spcAft>
        <a:defRPr sz="2400">
          <a:solidFill>
            <a:schemeClr val="bg1"/>
          </a:solidFill>
          <a:latin typeface="+mj-lt"/>
          <a:ea typeface="Arial" panose="020B0604020202020204" pitchFamily="34" charset="0"/>
          <a:cs typeface="+mj-cs"/>
        </a:defRPr>
      </a:lvl1pPr>
      <a:lvl2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2pPr>
      <a:lvl3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3pPr>
      <a:lvl4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4pPr>
      <a:lvl5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5pPr>
      <a:lvl6pPr marL="3429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6pPr>
      <a:lvl7pPr marL="6858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7pPr>
      <a:lvl8pPr marL="10287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8pPr>
      <a:lvl9pPr marL="13716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9pPr>
    </p:titleStyle>
    <p:bodyStyle>
      <a:lvl1pPr marL="257175" indent="-257175"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1pPr>
      <a:lvl2pPr marL="557530" indent="-21463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2pPr>
      <a:lvl3pPr marL="8572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3pPr>
      <a:lvl4pPr marL="12001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4pPr>
      <a:lvl5pPr marL="15430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5pPr>
      <a:lvl6pPr marL="18859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6pPr>
      <a:lvl7pPr marL="22288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7pPr>
      <a:lvl8pPr marL="25717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8pPr>
      <a:lvl9pPr marL="29146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bwMode="auto">
          <a:xfrm>
            <a:off x="381000" y="838200"/>
            <a:ext cx="8305800" cy="5791200"/>
          </a:xfrm>
          <a:prstGeom prst="rect">
            <a:avLst/>
          </a:prstGeom>
          <a:noFill/>
          <a:ln>
            <a:noFill/>
          </a:ln>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4339" name="Rectangle 5"/>
          <p:cNvSpPr>
            <a:spLocks noChangeArrowheads="1"/>
          </p:cNvSpPr>
          <p:nvPr/>
        </p:nvSpPr>
        <p:spPr bwMode="auto">
          <a:xfrm>
            <a:off x="0" y="0"/>
            <a:ext cx="9144000" cy="762000"/>
          </a:xfrm>
          <a:prstGeom prst="rect">
            <a:avLst/>
          </a:prstGeom>
          <a:solidFill>
            <a:srgbClr val="2E249E"/>
          </a:solidFill>
          <a:ln>
            <a:noFill/>
          </a:ln>
        </p:spPr>
        <p:txBody>
          <a:bodyPr wrap="none" anchor="ctr"/>
          <a:lstStyle/>
          <a:p>
            <a:pPr algn="ctr">
              <a:defRPr/>
            </a:pPr>
            <a:endParaRPr lang="en-US" sz="1350">
              <a:solidFill>
                <a:srgbClr val="000000"/>
              </a:solidFill>
              <a:latin typeface="Symbol" panose="05050102010706020507" pitchFamily="18" charset="2"/>
              <a:ea typeface="MS PGothic" panose="020B0600070205080204" pitchFamily="34" charset="-128"/>
            </a:endParaRPr>
          </a:p>
        </p:txBody>
      </p:sp>
      <p:sp>
        <p:nvSpPr>
          <p:cNvPr id="36868" name="Rectangle 2"/>
          <p:cNvSpPr>
            <a:spLocks noGrp="1" noChangeArrowheads="1"/>
          </p:cNvSpPr>
          <p:nvPr>
            <p:ph type="title"/>
          </p:nvPr>
        </p:nvSpPr>
        <p:spPr bwMode="auto">
          <a:xfrm>
            <a:off x="228600" y="152400"/>
            <a:ext cx="8763000" cy="533400"/>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rtl="0" eaLnBrk="1" fontAlgn="base" hangingPunct="1">
        <a:spcBef>
          <a:spcPct val="0"/>
        </a:spcBef>
        <a:spcAft>
          <a:spcPct val="0"/>
        </a:spcAft>
        <a:defRPr sz="2400">
          <a:solidFill>
            <a:schemeClr val="bg1"/>
          </a:solidFill>
          <a:latin typeface="+mj-lt"/>
          <a:ea typeface="Arial" panose="020B0604020202020204" pitchFamily="34" charset="0"/>
          <a:cs typeface="+mj-cs"/>
        </a:defRPr>
      </a:lvl1pPr>
      <a:lvl2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2pPr>
      <a:lvl3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3pPr>
      <a:lvl4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4pPr>
      <a:lvl5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5pPr>
      <a:lvl6pPr marL="3429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6pPr>
      <a:lvl7pPr marL="6858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7pPr>
      <a:lvl8pPr marL="10287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8pPr>
      <a:lvl9pPr marL="13716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9pPr>
    </p:titleStyle>
    <p:bodyStyle>
      <a:lvl1pPr marL="257175" indent="-257175"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1pPr>
      <a:lvl2pPr marL="557530" indent="-21463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2pPr>
      <a:lvl3pPr marL="8572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3pPr>
      <a:lvl4pPr marL="12001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4pPr>
      <a:lvl5pPr marL="15430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5pPr>
      <a:lvl6pPr marL="18859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6pPr>
      <a:lvl7pPr marL="22288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7pPr>
      <a:lvl8pPr marL="25717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8pPr>
      <a:lvl9pPr marL="29146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381000" y="838200"/>
            <a:ext cx="8305800" cy="5791200"/>
          </a:xfrm>
          <a:prstGeom prst="rect">
            <a:avLst/>
          </a:prstGeom>
          <a:noFill/>
          <a:ln>
            <a:noFill/>
          </a:ln>
        </p:spPr>
        <p:txBody>
          <a:bodyPr vert="horz" wrap="square" lIns="91440" tIns="45720" rIns="91440" bIns="45720" numCol="1" anchor="t" anchorCtr="0" compatLnSpc="1"/>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2051" name="Rectangle 5"/>
          <p:cNvSpPr>
            <a:spLocks noChangeArrowheads="1"/>
          </p:cNvSpPr>
          <p:nvPr/>
        </p:nvSpPr>
        <p:spPr bwMode="auto">
          <a:xfrm>
            <a:off x="0" y="0"/>
            <a:ext cx="9144000" cy="762000"/>
          </a:xfrm>
          <a:prstGeom prst="rect">
            <a:avLst/>
          </a:prstGeom>
          <a:solidFill>
            <a:srgbClr val="2E249E"/>
          </a:solidFill>
          <a:ln>
            <a:noFill/>
          </a:ln>
        </p:spPr>
        <p:txBody>
          <a:bodyPr wrap="none" anchor="ctr"/>
          <a:lstStyle/>
          <a:p>
            <a:pPr algn="ctr">
              <a:defRPr/>
            </a:pPr>
            <a:endParaRPr lang="en-US" sz="1350">
              <a:latin typeface="Symbol" panose="05050102010706020507" pitchFamily="18" charset="2"/>
              <a:ea typeface="MS PGothic" panose="020B0600070205080204" pitchFamily="34" charset="-128"/>
            </a:endParaRPr>
          </a:p>
        </p:txBody>
      </p:sp>
      <p:sp>
        <p:nvSpPr>
          <p:cNvPr id="2052" name="Rectangle 2"/>
          <p:cNvSpPr>
            <a:spLocks noGrp="1" noChangeArrowheads="1"/>
          </p:cNvSpPr>
          <p:nvPr>
            <p:ph type="title"/>
          </p:nvPr>
        </p:nvSpPr>
        <p:spPr bwMode="auto">
          <a:xfrm>
            <a:off x="228600" y="152400"/>
            <a:ext cx="8763000" cy="533400"/>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l" rtl="0" eaLnBrk="1" fontAlgn="base" hangingPunct="1">
        <a:spcBef>
          <a:spcPct val="0"/>
        </a:spcBef>
        <a:spcAft>
          <a:spcPct val="0"/>
        </a:spcAft>
        <a:defRPr sz="2400">
          <a:solidFill>
            <a:schemeClr val="bg1"/>
          </a:solidFill>
          <a:latin typeface="+mj-lt"/>
          <a:ea typeface="Arial" panose="020B0604020202020204" pitchFamily="34" charset="0"/>
          <a:cs typeface="+mj-cs"/>
        </a:defRPr>
      </a:lvl1pPr>
      <a:lvl2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2pPr>
      <a:lvl3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3pPr>
      <a:lvl4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4pPr>
      <a:lvl5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5pPr>
      <a:lvl6pPr marL="3429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6pPr>
      <a:lvl7pPr marL="6858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7pPr>
      <a:lvl8pPr marL="10287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8pPr>
      <a:lvl9pPr marL="13716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9pPr>
    </p:titleStyle>
    <p:bodyStyle>
      <a:lvl1pPr marL="257175" indent="-257175"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1pPr>
      <a:lvl2pPr marL="557530" indent="-21463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2pPr>
      <a:lvl3pPr marL="8572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3pPr>
      <a:lvl4pPr marL="12001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4pPr>
      <a:lvl5pPr marL="15430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5pPr>
      <a:lvl6pPr marL="18859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6pPr>
      <a:lvl7pPr marL="22288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7pPr>
      <a:lvl8pPr marL="25717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8pPr>
      <a:lvl9pPr marL="29146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381000" y="838200"/>
            <a:ext cx="8305800" cy="5791200"/>
          </a:xfrm>
          <a:prstGeom prst="rect">
            <a:avLst/>
          </a:prstGeom>
          <a:noFill/>
          <a:ln>
            <a:noFill/>
          </a:ln>
        </p:spPr>
        <p:txBody>
          <a:bodyPr vert="horz" wrap="square" lIns="91440" tIns="45720" rIns="91440" bIns="45720" numCol="1" anchor="t" anchorCtr="0" compatLnSpc="1"/>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2051" name="Rectangle 5"/>
          <p:cNvSpPr>
            <a:spLocks noChangeArrowheads="1"/>
          </p:cNvSpPr>
          <p:nvPr/>
        </p:nvSpPr>
        <p:spPr bwMode="auto">
          <a:xfrm>
            <a:off x="0" y="0"/>
            <a:ext cx="9144000" cy="762000"/>
          </a:xfrm>
          <a:prstGeom prst="rect">
            <a:avLst/>
          </a:prstGeom>
          <a:solidFill>
            <a:srgbClr val="2E249E"/>
          </a:solidFill>
          <a:ln>
            <a:noFill/>
          </a:ln>
        </p:spPr>
        <p:txBody>
          <a:bodyPr wrap="none" anchor="ctr"/>
          <a:lstStyle/>
          <a:p>
            <a:pPr algn="ctr">
              <a:defRPr/>
            </a:pPr>
            <a:endParaRPr lang="en-US" sz="1350">
              <a:latin typeface="Symbol" panose="05050102010706020507" pitchFamily="18" charset="2"/>
              <a:ea typeface="MS PGothic" panose="020B0600070205080204" pitchFamily="34" charset="-128"/>
            </a:endParaRPr>
          </a:p>
        </p:txBody>
      </p:sp>
      <p:sp>
        <p:nvSpPr>
          <p:cNvPr id="2052" name="Rectangle 2"/>
          <p:cNvSpPr>
            <a:spLocks noGrp="1" noChangeArrowheads="1"/>
          </p:cNvSpPr>
          <p:nvPr>
            <p:ph type="title"/>
          </p:nvPr>
        </p:nvSpPr>
        <p:spPr bwMode="auto">
          <a:xfrm>
            <a:off x="228600" y="152400"/>
            <a:ext cx="8763000" cy="533400"/>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l" rtl="0" eaLnBrk="1" fontAlgn="base" hangingPunct="1">
        <a:spcBef>
          <a:spcPct val="0"/>
        </a:spcBef>
        <a:spcAft>
          <a:spcPct val="0"/>
        </a:spcAft>
        <a:defRPr sz="2400">
          <a:solidFill>
            <a:schemeClr val="bg1"/>
          </a:solidFill>
          <a:latin typeface="+mj-lt"/>
          <a:ea typeface="Arial" panose="020B0604020202020204" pitchFamily="34" charset="0"/>
          <a:cs typeface="+mj-cs"/>
        </a:defRPr>
      </a:lvl1pPr>
      <a:lvl2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2pPr>
      <a:lvl3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3pPr>
      <a:lvl4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4pPr>
      <a:lvl5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5pPr>
      <a:lvl6pPr marL="3429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6pPr>
      <a:lvl7pPr marL="6858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7pPr>
      <a:lvl8pPr marL="10287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8pPr>
      <a:lvl9pPr marL="13716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9pPr>
    </p:titleStyle>
    <p:bodyStyle>
      <a:lvl1pPr marL="257175" indent="-257175"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1pPr>
      <a:lvl2pPr marL="557530" indent="-21463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2pPr>
      <a:lvl3pPr marL="8572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3pPr>
      <a:lvl4pPr marL="12001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4pPr>
      <a:lvl5pPr marL="15430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5pPr>
      <a:lvl6pPr marL="18859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6pPr>
      <a:lvl7pPr marL="22288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7pPr>
      <a:lvl8pPr marL="25717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8pPr>
      <a:lvl9pPr marL="29146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82563"/>
            <a:ext cx="8229600" cy="304800"/>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p>
        </p:txBody>
      </p:sp>
      <p:sp>
        <p:nvSpPr>
          <p:cNvPr id="3075" name="Rectangle 8"/>
          <p:cNvSpPr>
            <a:spLocks noGrp="1" noChangeArrowheads="1"/>
          </p:cNvSpPr>
          <p:nvPr>
            <p:ph type="body" idx="1"/>
          </p:nvPr>
        </p:nvSpPr>
        <p:spPr bwMode="auto">
          <a:xfrm>
            <a:off x="457200" y="1600202"/>
            <a:ext cx="8229600" cy="4525963"/>
          </a:xfrm>
          <a:prstGeom prst="rect">
            <a:avLst/>
          </a:prstGeom>
          <a:noFill/>
          <a:ln>
            <a:noFill/>
          </a:ln>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1500" b="1">
          <a:solidFill>
            <a:srgbClr val="212179"/>
          </a:solidFill>
          <a:latin typeface="+mj-lt"/>
          <a:ea typeface="Arial" panose="020B0604020202020204" pitchFamily="34" charset="0"/>
          <a:cs typeface="+mj-cs"/>
        </a:defRPr>
      </a:lvl1pPr>
      <a:lvl2pPr algn="ctr" rtl="0" eaLnBrk="1" fontAlgn="base" hangingPunct="1">
        <a:spcBef>
          <a:spcPct val="0"/>
        </a:spcBef>
        <a:spcAft>
          <a:spcPct val="0"/>
        </a:spcAft>
        <a:defRPr sz="1500" b="1">
          <a:solidFill>
            <a:srgbClr val="212179"/>
          </a:solidFill>
          <a:latin typeface="Arial" panose="020B0604020202020204" pitchFamily="34" charset="0"/>
          <a:ea typeface="Arial" panose="020B0604020202020204" pitchFamily="34" charset="0"/>
          <a:cs typeface="Arial" panose="020B0604020202020204" pitchFamily="34" charset="0"/>
        </a:defRPr>
      </a:lvl2pPr>
      <a:lvl3pPr algn="ctr" rtl="0" eaLnBrk="1" fontAlgn="base" hangingPunct="1">
        <a:spcBef>
          <a:spcPct val="0"/>
        </a:spcBef>
        <a:spcAft>
          <a:spcPct val="0"/>
        </a:spcAft>
        <a:defRPr sz="1500" b="1">
          <a:solidFill>
            <a:srgbClr val="212179"/>
          </a:solidFill>
          <a:latin typeface="Arial" panose="020B0604020202020204" pitchFamily="34" charset="0"/>
          <a:ea typeface="Arial" panose="020B0604020202020204" pitchFamily="34" charset="0"/>
          <a:cs typeface="Arial" panose="020B0604020202020204" pitchFamily="34" charset="0"/>
        </a:defRPr>
      </a:lvl3pPr>
      <a:lvl4pPr algn="ctr" rtl="0" eaLnBrk="1" fontAlgn="base" hangingPunct="1">
        <a:spcBef>
          <a:spcPct val="0"/>
        </a:spcBef>
        <a:spcAft>
          <a:spcPct val="0"/>
        </a:spcAft>
        <a:defRPr sz="1500" b="1">
          <a:solidFill>
            <a:srgbClr val="212179"/>
          </a:solidFill>
          <a:latin typeface="Arial" panose="020B0604020202020204" pitchFamily="34" charset="0"/>
          <a:ea typeface="Arial" panose="020B0604020202020204" pitchFamily="34" charset="0"/>
          <a:cs typeface="Arial" panose="020B0604020202020204" pitchFamily="34" charset="0"/>
        </a:defRPr>
      </a:lvl4pPr>
      <a:lvl5pPr algn="ctr" rtl="0" eaLnBrk="1" fontAlgn="base" hangingPunct="1">
        <a:spcBef>
          <a:spcPct val="0"/>
        </a:spcBef>
        <a:spcAft>
          <a:spcPct val="0"/>
        </a:spcAft>
        <a:defRPr sz="1500" b="1">
          <a:solidFill>
            <a:srgbClr val="212179"/>
          </a:solidFill>
          <a:latin typeface="Arial" panose="020B0604020202020204" pitchFamily="34" charset="0"/>
          <a:ea typeface="Arial" panose="020B0604020202020204" pitchFamily="34" charset="0"/>
          <a:cs typeface="Arial" panose="020B0604020202020204" pitchFamily="34" charset="0"/>
        </a:defRPr>
      </a:lvl5pPr>
      <a:lvl6pPr marL="342900" algn="ctr" rtl="0" eaLnBrk="1" fontAlgn="base" hangingPunct="1">
        <a:spcBef>
          <a:spcPct val="0"/>
        </a:spcBef>
        <a:spcAft>
          <a:spcPct val="0"/>
        </a:spcAft>
        <a:defRPr sz="1500" b="1">
          <a:solidFill>
            <a:srgbClr val="212179"/>
          </a:solidFill>
          <a:latin typeface="Arial" panose="020B0604020202020204" pitchFamily="34" charset="0"/>
          <a:cs typeface="Arial" panose="020B0604020202020204" pitchFamily="34" charset="0"/>
        </a:defRPr>
      </a:lvl6pPr>
      <a:lvl7pPr marL="685800" algn="ctr" rtl="0" eaLnBrk="1" fontAlgn="base" hangingPunct="1">
        <a:spcBef>
          <a:spcPct val="0"/>
        </a:spcBef>
        <a:spcAft>
          <a:spcPct val="0"/>
        </a:spcAft>
        <a:defRPr sz="1500" b="1">
          <a:solidFill>
            <a:srgbClr val="212179"/>
          </a:solidFill>
          <a:latin typeface="Arial" panose="020B0604020202020204" pitchFamily="34" charset="0"/>
          <a:cs typeface="Arial" panose="020B0604020202020204" pitchFamily="34" charset="0"/>
        </a:defRPr>
      </a:lvl7pPr>
      <a:lvl8pPr marL="1028700" algn="ctr" rtl="0" eaLnBrk="1" fontAlgn="base" hangingPunct="1">
        <a:spcBef>
          <a:spcPct val="0"/>
        </a:spcBef>
        <a:spcAft>
          <a:spcPct val="0"/>
        </a:spcAft>
        <a:defRPr sz="1500" b="1">
          <a:solidFill>
            <a:srgbClr val="212179"/>
          </a:solidFill>
          <a:latin typeface="Arial" panose="020B0604020202020204" pitchFamily="34" charset="0"/>
          <a:cs typeface="Arial" panose="020B0604020202020204" pitchFamily="34" charset="0"/>
        </a:defRPr>
      </a:lvl8pPr>
      <a:lvl9pPr marL="1371600" algn="ctr" rtl="0" eaLnBrk="1" fontAlgn="base" hangingPunct="1">
        <a:spcBef>
          <a:spcPct val="0"/>
        </a:spcBef>
        <a:spcAft>
          <a:spcPct val="0"/>
        </a:spcAft>
        <a:defRPr sz="1500" b="1">
          <a:solidFill>
            <a:srgbClr val="212179"/>
          </a:solidFill>
          <a:latin typeface="Arial" panose="020B0604020202020204" pitchFamily="34" charset="0"/>
          <a:cs typeface="Arial" panose="020B0604020202020204" pitchFamily="34"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Arial" panose="020B0604020202020204" pitchFamily="34" charset="0"/>
          <a:cs typeface="+mn-cs"/>
        </a:defRPr>
      </a:lvl1pPr>
      <a:lvl2pPr marL="557530" indent="-214630" algn="l" rtl="0" eaLnBrk="1" fontAlgn="base" hangingPunct="1">
        <a:spcBef>
          <a:spcPct val="20000"/>
        </a:spcBef>
        <a:spcAft>
          <a:spcPct val="0"/>
        </a:spcAft>
        <a:buChar char="–"/>
        <a:defRPr sz="2100">
          <a:solidFill>
            <a:schemeClr val="tx1"/>
          </a:solidFill>
          <a:latin typeface="+mn-lt"/>
          <a:ea typeface="Arial" panose="020B0604020202020204" pitchFamily="34" charset="0"/>
          <a:cs typeface="+mn-cs"/>
        </a:defRPr>
      </a:lvl2pPr>
      <a:lvl3pPr marL="857250" indent="-171450" algn="l" rtl="0" eaLnBrk="1" fontAlgn="base" hangingPunct="1">
        <a:spcBef>
          <a:spcPct val="20000"/>
        </a:spcBef>
        <a:spcAft>
          <a:spcPct val="0"/>
        </a:spcAft>
        <a:buChar char="•"/>
        <a:defRPr sz="1800">
          <a:solidFill>
            <a:schemeClr val="tx1"/>
          </a:solidFill>
          <a:latin typeface="+mn-lt"/>
          <a:ea typeface="Arial" panose="020B0604020202020204" pitchFamily="34" charset="0"/>
          <a:cs typeface="+mn-cs"/>
        </a:defRPr>
      </a:lvl3pPr>
      <a:lvl4pPr marL="1200150" indent="-171450" algn="l" rtl="0" eaLnBrk="1" fontAlgn="base" hangingPunct="1">
        <a:spcBef>
          <a:spcPct val="20000"/>
        </a:spcBef>
        <a:spcAft>
          <a:spcPct val="0"/>
        </a:spcAft>
        <a:buChar char="–"/>
        <a:defRPr sz="1500">
          <a:solidFill>
            <a:schemeClr val="tx1"/>
          </a:solidFill>
          <a:latin typeface="+mn-lt"/>
          <a:ea typeface="Arial" panose="020B0604020202020204" pitchFamily="34" charset="0"/>
          <a:cs typeface="+mn-cs"/>
        </a:defRPr>
      </a:lvl4pPr>
      <a:lvl5pPr marL="1543050" indent="-171450" algn="l" rtl="0" eaLnBrk="1" fontAlgn="base" hangingPunct="1">
        <a:spcBef>
          <a:spcPct val="20000"/>
        </a:spcBef>
        <a:spcAft>
          <a:spcPct val="0"/>
        </a:spcAft>
        <a:buChar char="»"/>
        <a:defRPr sz="1500">
          <a:solidFill>
            <a:schemeClr val="tx1"/>
          </a:solidFill>
          <a:latin typeface="+mn-lt"/>
          <a:ea typeface="Arial" panose="020B0604020202020204" pitchFamily="34" charset="0"/>
          <a:cs typeface="+mn-cs"/>
        </a:defRPr>
      </a:lvl5pPr>
      <a:lvl6pPr marL="1885950" indent="-171450" algn="l" rtl="0" eaLnBrk="1" fontAlgn="base" hangingPunct="1">
        <a:spcBef>
          <a:spcPct val="20000"/>
        </a:spcBef>
        <a:spcAft>
          <a:spcPct val="0"/>
        </a:spcAft>
        <a:buChar char="»"/>
        <a:defRPr sz="1500">
          <a:solidFill>
            <a:schemeClr val="tx1"/>
          </a:solidFill>
          <a:latin typeface="+mn-lt"/>
          <a:cs typeface="+mn-cs"/>
        </a:defRPr>
      </a:lvl6pPr>
      <a:lvl7pPr marL="2228850" indent="-171450" algn="l" rtl="0" eaLnBrk="1" fontAlgn="base" hangingPunct="1">
        <a:spcBef>
          <a:spcPct val="20000"/>
        </a:spcBef>
        <a:spcAft>
          <a:spcPct val="0"/>
        </a:spcAft>
        <a:buChar char="»"/>
        <a:defRPr sz="1500">
          <a:solidFill>
            <a:schemeClr val="tx1"/>
          </a:solidFill>
          <a:latin typeface="+mn-lt"/>
          <a:cs typeface="+mn-cs"/>
        </a:defRPr>
      </a:lvl7pPr>
      <a:lvl8pPr marL="2571750" indent="-171450" algn="l" rtl="0" eaLnBrk="1" fontAlgn="base" hangingPunct="1">
        <a:spcBef>
          <a:spcPct val="20000"/>
        </a:spcBef>
        <a:spcAft>
          <a:spcPct val="0"/>
        </a:spcAft>
        <a:buChar char="»"/>
        <a:defRPr sz="1500">
          <a:solidFill>
            <a:schemeClr val="tx1"/>
          </a:solidFill>
          <a:latin typeface="+mn-lt"/>
          <a:cs typeface="+mn-cs"/>
        </a:defRPr>
      </a:lvl8pPr>
      <a:lvl9pPr marL="2914650" indent="-171450" algn="l" rtl="0" eaLnBrk="1" fontAlgn="base" hangingPunct="1">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381000" y="838200"/>
            <a:ext cx="8305800" cy="5791200"/>
          </a:xfrm>
          <a:prstGeom prst="rect">
            <a:avLst/>
          </a:prstGeom>
          <a:noFill/>
          <a:ln>
            <a:noFill/>
          </a:ln>
        </p:spPr>
        <p:txBody>
          <a:bodyPr vert="horz" wrap="square" lIns="91440" tIns="45720" rIns="91440" bIns="45720" numCol="1" anchor="t" anchorCtr="0" compatLnSpc="1"/>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2051" name="Rectangle 5"/>
          <p:cNvSpPr>
            <a:spLocks noChangeArrowheads="1"/>
          </p:cNvSpPr>
          <p:nvPr/>
        </p:nvSpPr>
        <p:spPr bwMode="auto">
          <a:xfrm>
            <a:off x="0" y="0"/>
            <a:ext cx="9144000" cy="762000"/>
          </a:xfrm>
          <a:prstGeom prst="rect">
            <a:avLst/>
          </a:prstGeom>
          <a:solidFill>
            <a:srgbClr val="2E249E"/>
          </a:solidFill>
          <a:ln>
            <a:noFill/>
          </a:ln>
        </p:spPr>
        <p:txBody>
          <a:bodyPr wrap="none" anchor="ctr"/>
          <a:lstStyle/>
          <a:p>
            <a:pPr algn="ctr">
              <a:defRPr/>
            </a:pPr>
            <a:endParaRPr lang="en-US" sz="1350">
              <a:latin typeface="Symbol" panose="05050102010706020507" pitchFamily="18" charset="2"/>
              <a:ea typeface="MS PGothic" panose="020B0600070205080204" pitchFamily="34" charset="-128"/>
            </a:endParaRPr>
          </a:p>
        </p:txBody>
      </p:sp>
      <p:sp>
        <p:nvSpPr>
          <p:cNvPr id="2052" name="Rectangle 2"/>
          <p:cNvSpPr>
            <a:spLocks noGrp="1" noChangeArrowheads="1"/>
          </p:cNvSpPr>
          <p:nvPr>
            <p:ph type="title"/>
          </p:nvPr>
        </p:nvSpPr>
        <p:spPr bwMode="auto">
          <a:xfrm>
            <a:off x="228600" y="152400"/>
            <a:ext cx="8763000" cy="533400"/>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l" rtl="0" eaLnBrk="1" fontAlgn="base" hangingPunct="1">
        <a:spcBef>
          <a:spcPct val="0"/>
        </a:spcBef>
        <a:spcAft>
          <a:spcPct val="0"/>
        </a:spcAft>
        <a:defRPr sz="2400">
          <a:solidFill>
            <a:schemeClr val="bg1"/>
          </a:solidFill>
          <a:latin typeface="+mj-lt"/>
          <a:ea typeface="Arial" panose="020B0604020202020204" pitchFamily="34" charset="0"/>
          <a:cs typeface="+mj-cs"/>
        </a:defRPr>
      </a:lvl1pPr>
      <a:lvl2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2pPr>
      <a:lvl3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3pPr>
      <a:lvl4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4pPr>
      <a:lvl5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5pPr>
      <a:lvl6pPr marL="3429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6pPr>
      <a:lvl7pPr marL="6858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7pPr>
      <a:lvl8pPr marL="10287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8pPr>
      <a:lvl9pPr marL="13716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9pPr>
    </p:titleStyle>
    <p:bodyStyle>
      <a:lvl1pPr marL="257175" indent="-257175"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1pPr>
      <a:lvl2pPr marL="557530" indent="-21463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2pPr>
      <a:lvl3pPr marL="8572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3pPr>
      <a:lvl4pPr marL="12001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4pPr>
      <a:lvl5pPr marL="15430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5pPr>
      <a:lvl6pPr marL="18859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6pPr>
      <a:lvl7pPr marL="22288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7pPr>
      <a:lvl8pPr marL="25717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8pPr>
      <a:lvl9pPr marL="29146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381000" y="838200"/>
            <a:ext cx="8305800" cy="5791200"/>
          </a:xfrm>
          <a:prstGeom prst="rect">
            <a:avLst/>
          </a:prstGeom>
          <a:noFill/>
          <a:ln>
            <a:noFill/>
          </a:ln>
        </p:spPr>
        <p:txBody>
          <a:bodyPr vert="horz" wrap="square" lIns="91440" tIns="45720" rIns="91440" bIns="45720" numCol="1" anchor="t" anchorCtr="0" compatLnSpc="1"/>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2051" name="Rectangle 5"/>
          <p:cNvSpPr>
            <a:spLocks noChangeArrowheads="1"/>
          </p:cNvSpPr>
          <p:nvPr/>
        </p:nvSpPr>
        <p:spPr bwMode="auto">
          <a:xfrm>
            <a:off x="0" y="0"/>
            <a:ext cx="9144000" cy="762000"/>
          </a:xfrm>
          <a:prstGeom prst="rect">
            <a:avLst/>
          </a:prstGeom>
          <a:solidFill>
            <a:srgbClr val="2E249E"/>
          </a:solidFill>
          <a:ln>
            <a:noFill/>
          </a:ln>
        </p:spPr>
        <p:txBody>
          <a:bodyPr wrap="none" anchor="ctr"/>
          <a:lstStyle/>
          <a:p>
            <a:pPr algn="ctr">
              <a:defRPr/>
            </a:pPr>
            <a:endParaRPr lang="en-US" sz="1350">
              <a:latin typeface="Symbol" panose="05050102010706020507" pitchFamily="18" charset="2"/>
              <a:ea typeface="MS PGothic" panose="020B0600070205080204" pitchFamily="34" charset="-128"/>
            </a:endParaRPr>
          </a:p>
        </p:txBody>
      </p:sp>
      <p:sp>
        <p:nvSpPr>
          <p:cNvPr id="2052" name="Rectangle 2"/>
          <p:cNvSpPr>
            <a:spLocks noGrp="1" noChangeArrowheads="1"/>
          </p:cNvSpPr>
          <p:nvPr>
            <p:ph type="title"/>
          </p:nvPr>
        </p:nvSpPr>
        <p:spPr bwMode="auto">
          <a:xfrm>
            <a:off x="228600" y="152400"/>
            <a:ext cx="8763000" cy="533400"/>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p>
        </p:txBody>
      </p:sp>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l" rtl="0" eaLnBrk="1" fontAlgn="base" hangingPunct="1">
        <a:spcBef>
          <a:spcPct val="0"/>
        </a:spcBef>
        <a:spcAft>
          <a:spcPct val="0"/>
        </a:spcAft>
        <a:defRPr sz="2400">
          <a:solidFill>
            <a:schemeClr val="bg1"/>
          </a:solidFill>
          <a:latin typeface="+mj-lt"/>
          <a:ea typeface="Arial" panose="020B0604020202020204" pitchFamily="34" charset="0"/>
          <a:cs typeface="+mj-cs"/>
        </a:defRPr>
      </a:lvl1pPr>
      <a:lvl2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2pPr>
      <a:lvl3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3pPr>
      <a:lvl4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4pPr>
      <a:lvl5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5pPr>
      <a:lvl6pPr marL="3429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6pPr>
      <a:lvl7pPr marL="6858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7pPr>
      <a:lvl8pPr marL="10287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8pPr>
      <a:lvl9pPr marL="13716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9pPr>
    </p:titleStyle>
    <p:bodyStyle>
      <a:lvl1pPr marL="257175" indent="-257175"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1pPr>
      <a:lvl2pPr marL="557530" indent="-21463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2pPr>
      <a:lvl3pPr marL="8572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3pPr>
      <a:lvl4pPr marL="12001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4pPr>
      <a:lvl5pPr marL="15430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5pPr>
      <a:lvl6pPr marL="18859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6pPr>
      <a:lvl7pPr marL="22288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7pPr>
      <a:lvl8pPr marL="25717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8pPr>
      <a:lvl9pPr marL="29146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p>
        </p:txBody>
      </p:sp>
      <p:sp>
        <p:nvSpPr>
          <p:cNvPr id="5123" name="Rectangle 3"/>
          <p:cNvSpPr>
            <a:spLocks noGrp="1" noChangeArrowheads="1"/>
          </p:cNvSpPr>
          <p:nvPr>
            <p:ph type="body" idx="1"/>
          </p:nvPr>
        </p:nvSpPr>
        <p:spPr bwMode="auto">
          <a:xfrm>
            <a:off x="457200" y="1600202"/>
            <a:ext cx="8229600" cy="4525963"/>
          </a:xfrm>
          <a:prstGeom prst="rect">
            <a:avLst/>
          </a:prstGeom>
          <a:noFill/>
          <a:ln>
            <a:noFill/>
          </a:ln>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sz="1050">
                <a:solidFill>
                  <a:srgbClr val="000000"/>
                </a:solidFill>
                <a:latin typeface="Arial" panose="020B0604020202020204" pitchFamily="34" charset="0"/>
                <a:ea typeface="+mn-ea"/>
                <a:cs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a:defRPr sz="1050">
                <a:solidFill>
                  <a:srgbClr val="000000"/>
                </a:solidFill>
                <a:latin typeface="Arial" panose="020B0604020202020204" pitchFamily="34" charset="0"/>
                <a:ea typeface="+mn-ea"/>
                <a:cs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050">
                <a:solidFill>
                  <a:srgbClr val="000000"/>
                </a:solidFill>
                <a:latin typeface="Arial" panose="020B0604020202020204" pitchFamily="34" charset="0"/>
                <a:cs typeface="Arial" panose="020B0604020202020204" pitchFamily="34" charset="0"/>
              </a:defRPr>
            </a:lvl1pPr>
          </a:lstStyle>
          <a:p>
            <a:pPr>
              <a:defRPr/>
            </a:pPr>
            <a:fld id="{F571B7D3-EF47-4D6A-BD58-81E78C4D3694}"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rtl="0" eaLnBrk="1" fontAlgn="base" hangingPunct="1">
        <a:spcBef>
          <a:spcPct val="0"/>
        </a:spcBef>
        <a:spcAft>
          <a:spcPct val="0"/>
        </a:spcAft>
        <a:defRPr sz="3300">
          <a:solidFill>
            <a:schemeClr val="tx2"/>
          </a:solidFill>
          <a:latin typeface="+mj-lt"/>
          <a:ea typeface="Arial" panose="020B0604020202020204" pitchFamily="34" charset="0"/>
          <a:cs typeface="+mj-cs"/>
        </a:defRPr>
      </a:lvl1pPr>
      <a:lvl2pPr algn="ctr" rtl="0" eaLnBrk="1" fontAlgn="base" hangingPunct="1">
        <a:spcBef>
          <a:spcPct val="0"/>
        </a:spcBef>
        <a:spcAft>
          <a:spcPct val="0"/>
        </a:spcAft>
        <a:defRPr sz="3300">
          <a:solidFill>
            <a:schemeClr val="tx2"/>
          </a:solidFill>
          <a:latin typeface="Arial" panose="020B0604020202020204" pitchFamily="34" charset="0"/>
          <a:ea typeface="Arial" panose="020B0604020202020204" pitchFamily="34" charset="0"/>
          <a:cs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ea typeface="Arial" panose="020B0604020202020204" pitchFamily="34" charset="0"/>
          <a:cs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ea typeface="Arial" panose="020B0604020202020204" pitchFamily="34" charset="0"/>
          <a:cs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Arial" panose="020B0604020202020204" pitchFamily="34" charset="0"/>
          <a:cs typeface="+mn-cs"/>
        </a:defRPr>
      </a:lvl1pPr>
      <a:lvl2pPr marL="557530" indent="-214630" algn="l" rtl="0" eaLnBrk="1" fontAlgn="base" hangingPunct="1">
        <a:spcBef>
          <a:spcPct val="20000"/>
        </a:spcBef>
        <a:spcAft>
          <a:spcPct val="0"/>
        </a:spcAft>
        <a:buChar char="–"/>
        <a:defRPr sz="2100">
          <a:solidFill>
            <a:schemeClr val="tx1"/>
          </a:solidFill>
          <a:latin typeface="+mn-lt"/>
          <a:ea typeface="Arial" panose="020B0604020202020204" pitchFamily="34" charset="0"/>
          <a:cs typeface="+mn-cs"/>
        </a:defRPr>
      </a:lvl2pPr>
      <a:lvl3pPr marL="857250" indent="-171450" algn="l" rtl="0" eaLnBrk="1" fontAlgn="base" hangingPunct="1">
        <a:spcBef>
          <a:spcPct val="20000"/>
        </a:spcBef>
        <a:spcAft>
          <a:spcPct val="0"/>
        </a:spcAft>
        <a:buChar char="•"/>
        <a:defRPr sz="1800">
          <a:solidFill>
            <a:schemeClr val="tx1"/>
          </a:solidFill>
          <a:latin typeface="+mn-lt"/>
          <a:ea typeface="Arial" panose="020B0604020202020204" pitchFamily="34" charset="0"/>
          <a:cs typeface="+mn-cs"/>
        </a:defRPr>
      </a:lvl3pPr>
      <a:lvl4pPr marL="1200150" indent="-171450" algn="l" rtl="0" eaLnBrk="1" fontAlgn="base" hangingPunct="1">
        <a:spcBef>
          <a:spcPct val="20000"/>
        </a:spcBef>
        <a:spcAft>
          <a:spcPct val="0"/>
        </a:spcAft>
        <a:buChar char="–"/>
        <a:defRPr sz="1500">
          <a:solidFill>
            <a:schemeClr val="tx1"/>
          </a:solidFill>
          <a:latin typeface="+mn-lt"/>
          <a:ea typeface="Arial" panose="020B0604020202020204" pitchFamily="34" charset="0"/>
          <a:cs typeface="+mn-cs"/>
        </a:defRPr>
      </a:lvl4pPr>
      <a:lvl5pPr marL="1543050" indent="-171450" algn="l" rtl="0" eaLnBrk="1" fontAlgn="base" hangingPunct="1">
        <a:spcBef>
          <a:spcPct val="20000"/>
        </a:spcBef>
        <a:spcAft>
          <a:spcPct val="0"/>
        </a:spcAft>
        <a:buChar char="»"/>
        <a:defRPr sz="1500">
          <a:solidFill>
            <a:schemeClr val="tx1"/>
          </a:solidFill>
          <a:latin typeface="+mn-lt"/>
          <a:ea typeface="Arial" panose="020B0604020202020204" pitchFamily="34" charset="0"/>
          <a:cs typeface="+mn-cs"/>
        </a:defRPr>
      </a:lvl5pPr>
      <a:lvl6pPr marL="1885950" indent="-171450" algn="l" rtl="0" eaLnBrk="1" fontAlgn="base" hangingPunct="1">
        <a:spcBef>
          <a:spcPct val="20000"/>
        </a:spcBef>
        <a:spcAft>
          <a:spcPct val="0"/>
        </a:spcAft>
        <a:buChar char="»"/>
        <a:defRPr sz="1500">
          <a:solidFill>
            <a:schemeClr val="tx1"/>
          </a:solidFill>
          <a:latin typeface="+mn-lt"/>
          <a:cs typeface="+mn-cs"/>
        </a:defRPr>
      </a:lvl6pPr>
      <a:lvl7pPr marL="2228850" indent="-171450" algn="l" rtl="0" eaLnBrk="1" fontAlgn="base" hangingPunct="1">
        <a:spcBef>
          <a:spcPct val="20000"/>
        </a:spcBef>
        <a:spcAft>
          <a:spcPct val="0"/>
        </a:spcAft>
        <a:buChar char="»"/>
        <a:defRPr sz="1500">
          <a:solidFill>
            <a:schemeClr val="tx1"/>
          </a:solidFill>
          <a:latin typeface="+mn-lt"/>
          <a:cs typeface="+mn-cs"/>
        </a:defRPr>
      </a:lvl7pPr>
      <a:lvl8pPr marL="2571750" indent="-171450" algn="l" rtl="0" eaLnBrk="1" fontAlgn="base" hangingPunct="1">
        <a:spcBef>
          <a:spcPct val="20000"/>
        </a:spcBef>
        <a:spcAft>
          <a:spcPct val="0"/>
        </a:spcAft>
        <a:buChar char="»"/>
        <a:defRPr sz="1500">
          <a:solidFill>
            <a:schemeClr val="tx1"/>
          </a:solidFill>
          <a:latin typeface="+mn-lt"/>
          <a:cs typeface="+mn-cs"/>
        </a:defRPr>
      </a:lvl8pPr>
      <a:lvl9pPr marL="2914650" indent="-171450" algn="l" rtl="0" eaLnBrk="1" fontAlgn="base" hangingPunct="1">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381000" y="838200"/>
            <a:ext cx="8305800" cy="5791200"/>
          </a:xfrm>
          <a:prstGeom prst="rect">
            <a:avLst/>
          </a:prstGeom>
          <a:noFill/>
          <a:ln>
            <a:noFill/>
          </a:ln>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8195" name="Rectangle 5"/>
          <p:cNvSpPr>
            <a:spLocks noChangeArrowheads="1"/>
          </p:cNvSpPr>
          <p:nvPr/>
        </p:nvSpPr>
        <p:spPr bwMode="auto">
          <a:xfrm>
            <a:off x="0" y="0"/>
            <a:ext cx="9144000" cy="762000"/>
          </a:xfrm>
          <a:prstGeom prst="rect">
            <a:avLst/>
          </a:prstGeom>
          <a:solidFill>
            <a:srgbClr val="2E249E"/>
          </a:solidFill>
          <a:ln>
            <a:noFill/>
          </a:ln>
        </p:spPr>
        <p:txBody>
          <a:bodyPr wrap="none" anchor="ctr"/>
          <a:lstStyle/>
          <a:p>
            <a:pPr algn="ctr">
              <a:defRPr/>
            </a:pPr>
            <a:endParaRPr lang="en-US" sz="1350">
              <a:solidFill>
                <a:srgbClr val="000000"/>
              </a:solidFill>
              <a:latin typeface="Symbol" panose="05050102010706020507" pitchFamily="18" charset="2"/>
              <a:ea typeface="MS PGothic" panose="020B0600070205080204" pitchFamily="34" charset="-128"/>
            </a:endParaRPr>
          </a:p>
        </p:txBody>
      </p:sp>
      <p:sp>
        <p:nvSpPr>
          <p:cNvPr id="6148" name="Rectangle 2"/>
          <p:cNvSpPr>
            <a:spLocks noGrp="1" noChangeArrowheads="1"/>
          </p:cNvSpPr>
          <p:nvPr>
            <p:ph type="title"/>
          </p:nvPr>
        </p:nvSpPr>
        <p:spPr bwMode="auto">
          <a:xfrm>
            <a:off x="228600" y="152400"/>
            <a:ext cx="8763000" cy="533400"/>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p>
        </p:txBody>
      </p:sp>
    </p:spTree>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2400">
          <a:solidFill>
            <a:schemeClr val="bg1"/>
          </a:solidFill>
          <a:latin typeface="+mj-lt"/>
          <a:ea typeface="Arial" panose="020B0604020202020204" pitchFamily="34" charset="0"/>
          <a:cs typeface="+mj-cs"/>
        </a:defRPr>
      </a:lvl1pPr>
      <a:lvl2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2pPr>
      <a:lvl3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3pPr>
      <a:lvl4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4pPr>
      <a:lvl5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5pPr>
      <a:lvl6pPr marL="3429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6pPr>
      <a:lvl7pPr marL="6858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7pPr>
      <a:lvl8pPr marL="10287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8pPr>
      <a:lvl9pPr marL="13716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9pPr>
    </p:titleStyle>
    <p:bodyStyle>
      <a:lvl1pPr marL="257175" indent="-257175" algn="l" rtl="0" eaLnBrk="1" fontAlgn="base" hangingPunct="1">
        <a:spcBef>
          <a:spcPct val="20000"/>
        </a:spcBef>
        <a:spcAft>
          <a:spcPct val="0"/>
        </a:spcAft>
        <a:buSzPct val="80000"/>
        <a:buBlip>
          <a:blip r:embed="rId2"/>
        </a:buBlip>
        <a:defRPr sz="1500">
          <a:solidFill>
            <a:schemeClr val="tx1"/>
          </a:solidFill>
          <a:latin typeface="+mn-lt"/>
          <a:ea typeface="Arial" panose="020B0604020202020204" pitchFamily="34" charset="0"/>
          <a:cs typeface="+mn-cs"/>
        </a:defRPr>
      </a:lvl1pPr>
      <a:lvl2pPr marL="557530" indent="-214630" algn="l" rtl="0" eaLnBrk="1" fontAlgn="base" hangingPunct="1">
        <a:spcBef>
          <a:spcPct val="20000"/>
        </a:spcBef>
        <a:spcAft>
          <a:spcPct val="0"/>
        </a:spcAft>
        <a:buSzPct val="80000"/>
        <a:buBlip>
          <a:blip r:embed="rId2"/>
        </a:buBlip>
        <a:defRPr sz="1500">
          <a:solidFill>
            <a:schemeClr val="tx1"/>
          </a:solidFill>
          <a:latin typeface="+mn-lt"/>
          <a:ea typeface="Arial" panose="020B0604020202020204" pitchFamily="34" charset="0"/>
          <a:cs typeface="+mn-cs"/>
        </a:defRPr>
      </a:lvl2pPr>
      <a:lvl3pPr marL="857250" indent="-171450" algn="l" rtl="0" eaLnBrk="1" fontAlgn="base" hangingPunct="1">
        <a:spcBef>
          <a:spcPct val="20000"/>
        </a:spcBef>
        <a:spcAft>
          <a:spcPct val="0"/>
        </a:spcAft>
        <a:buSzPct val="80000"/>
        <a:buBlip>
          <a:blip r:embed="rId2"/>
        </a:buBlip>
        <a:defRPr sz="1500">
          <a:solidFill>
            <a:schemeClr val="tx1"/>
          </a:solidFill>
          <a:latin typeface="+mn-lt"/>
          <a:ea typeface="Arial" panose="020B0604020202020204" pitchFamily="34" charset="0"/>
          <a:cs typeface="+mn-cs"/>
        </a:defRPr>
      </a:lvl3pPr>
      <a:lvl4pPr marL="1200150" indent="-171450" algn="l" rtl="0" eaLnBrk="1" fontAlgn="base" hangingPunct="1">
        <a:spcBef>
          <a:spcPct val="20000"/>
        </a:spcBef>
        <a:spcAft>
          <a:spcPct val="0"/>
        </a:spcAft>
        <a:buSzPct val="80000"/>
        <a:buBlip>
          <a:blip r:embed="rId2"/>
        </a:buBlip>
        <a:defRPr sz="1500">
          <a:solidFill>
            <a:schemeClr val="tx1"/>
          </a:solidFill>
          <a:latin typeface="+mn-lt"/>
          <a:ea typeface="Arial" panose="020B0604020202020204" pitchFamily="34" charset="0"/>
          <a:cs typeface="+mn-cs"/>
        </a:defRPr>
      </a:lvl4pPr>
      <a:lvl5pPr marL="1543050" indent="-171450" algn="l" rtl="0" eaLnBrk="1" fontAlgn="base" hangingPunct="1">
        <a:spcBef>
          <a:spcPct val="20000"/>
        </a:spcBef>
        <a:spcAft>
          <a:spcPct val="0"/>
        </a:spcAft>
        <a:buSzPct val="80000"/>
        <a:buBlip>
          <a:blip r:embed="rId2"/>
        </a:buBlip>
        <a:defRPr sz="1500">
          <a:solidFill>
            <a:schemeClr val="tx1"/>
          </a:solidFill>
          <a:latin typeface="+mn-lt"/>
          <a:ea typeface="Arial" panose="020B0604020202020204" pitchFamily="34" charset="0"/>
          <a:cs typeface="+mn-cs"/>
        </a:defRPr>
      </a:lvl5pPr>
      <a:lvl6pPr marL="1885950" indent="-171450" algn="l" rtl="0" eaLnBrk="1" fontAlgn="base" hangingPunct="1">
        <a:spcBef>
          <a:spcPct val="20000"/>
        </a:spcBef>
        <a:spcAft>
          <a:spcPct val="0"/>
        </a:spcAft>
        <a:buSzPct val="80000"/>
        <a:buBlip>
          <a:blip r:embed="rId2"/>
        </a:buBlip>
        <a:defRPr sz="1500">
          <a:solidFill>
            <a:schemeClr val="tx1"/>
          </a:solidFill>
          <a:latin typeface="+mn-lt"/>
          <a:cs typeface="+mn-cs"/>
        </a:defRPr>
      </a:lvl6pPr>
      <a:lvl7pPr marL="2228850" indent="-171450" algn="l" rtl="0" eaLnBrk="1" fontAlgn="base" hangingPunct="1">
        <a:spcBef>
          <a:spcPct val="20000"/>
        </a:spcBef>
        <a:spcAft>
          <a:spcPct val="0"/>
        </a:spcAft>
        <a:buSzPct val="80000"/>
        <a:buBlip>
          <a:blip r:embed="rId2"/>
        </a:buBlip>
        <a:defRPr sz="1500">
          <a:solidFill>
            <a:schemeClr val="tx1"/>
          </a:solidFill>
          <a:latin typeface="+mn-lt"/>
          <a:cs typeface="+mn-cs"/>
        </a:defRPr>
      </a:lvl7pPr>
      <a:lvl8pPr marL="2571750" indent="-171450" algn="l" rtl="0" eaLnBrk="1" fontAlgn="base" hangingPunct="1">
        <a:spcBef>
          <a:spcPct val="20000"/>
        </a:spcBef>
        <a:spcAft>
          <a:spcPct val="0"/>
        </a:spcAft>
        <a:buSzPct val="80000"/>
        <a:buBlip>
          <a:blip r:embed="rId2"/>
        </a:buBlip>
        <a:defRPr sz="1500">
          <a:solidFill>
            <a:schemeClr val="tx1"/>
          </a:solidFill>
          <a:latin typeface="+mn-lt"/>
          <a:cs typeface="+mn-cs"/>
        </a:defRPr>
      </a:lvl8pPr>
      <a:lvl9pPr marL="2914650" indent="-171450" algn="l" rtl="0" eaLnBrk="1" fontAlgn="base" hangingPunct="1">
        <a:spcBef>
          <a:spcPct val="20000"/>
        </a:spcBef>
        <a:spcAft>
          <a:spcPct val="0"/>
        </a:spcAft>
        <a:buSzPct val="80000"/>
        <a:buBlip>
          <a:blip r:embed="rId2"/>
        </a:buBlip>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381000" y="838200"/>
            <a:ext cx="8305800" cy="5791200"/>
          </a:xfrm>
          <a:prstGeom prst="rect">
            <a:avLst/>
          </a:prstGeom>
          <a:noFill/>
          <a:ln>
            <a:noFill/>
          </a:ln>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1267" name="Rectangle 5"/>
          <p:cNvSpPr>
            <a:spLocks noChangeArrowheads="1"/>
          </p:cNvSpPr>
          <p:nvPr/>
        </p:nvSpPr>
        <p:spPr bwMode="auto">
          <a:xfrm>
            <a:off x="0" y="0"/>
            <a:ext cx="9144000" cy="762000"/>
          </a:xfrm>
          <a:prstGeom prst="rect">
            <a:avLst/>
          </a:prstGeom>
          <a:solidFill>
            <a:srgbClr val="2E249E"/>
          </a:solidFill>
          <a:ln>
            <a:noFill/>
          </a:ln>
        </p:spPr>
        <p:txBody>
          <a:bodyPr wrap="none" anchor="ctr"/>
          <a:lstStyle/>
          <a:p>
            <a:pPr algn="ctr">
              <a:defRPr/>
            </a:pPr>
            <a:endParaRPr lang="en-US" sz="1350">
              <a:solidFill>
                <a:srgbClr val="000000"/>
              </a:solidFill>
              <a:latin typeface="Symbol" panose="05050102010706020507" pitchFamily="18" charset="2"/>
              <a:ea typeface="MS PGothic" panose="020B0600070205080204" pitchFamily="34" charset="-128"/>
            </a:endParaRPr>
          </a:p>
        </p:txBody>
      </p:sp>
      <p:sp>
        <p:nvSpPr>
          <p:cNvPr id="8196" name="Rectangle 2"/>
          <p:cNvSpPr>
            <a:spLocks noGrp="1" noChangeArrowheads="1"/>
          </p:cNvSpPr>
          <p:nvPr>
            <p:ph type="title"/>
          </p:nvPr>
        </p:nvSpPr>
        <p:spPr bwMode="auto">
          <a:xfrm>
            <a:off x="228600" y="152400"/>
            <a:ext cx="8763000" cy="533400"/>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2400">
          <a:solidFill>
            <a:schemeClr val="bg1"/>
          </a:solidFill>
          <a:latin typeface="+mj-lt"/>
          <a:ea typeface="Arial" panose="020B0604020202020204" pitchFamily="34" charset="0"/>
          <a:cs typeface="+mj-cs"/>
        </a:defRPr>
      </a:lvl1pPr>
      <a:lvl2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2pPr>
      <a:lvl3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3pPr>
      <a:lvl4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4pPr>
      <a:lvl5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5pPr>
      <a:lvl6pPr marL="3429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6pPr>
      <a:lvl7pPr marL="6858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7pPr>
      <a:lvl8pPr marL="10287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8pPr>
      <a:lvl9pPr marL="13716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9pPr>
    </p:titleStyle>
    <p:bodyStyle>
      <a:lvl1pPr marL="257175" indent="-257175"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1pPr>
      <a:lvl2pPr marL="557530" indent="-21463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2pPr>
      <a:lvl3pPr marL="8572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3pPr>
      <a:lvl4pPr marL="12001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4pPr>
      <a:lvl5pPr marL="15430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5pPr>
      <a:lvl6pPr marL="18859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6pPr>
      <a:lvl7pPr marL="22288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7pPr>
      <a:lvl8pPr marL="25717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8pPr>
      <a:lvl9pPr marL="29146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bwMode="auto">
          <a:xfrm>
            <a:off x="381000" y="838200"/>
            <a:ext cx="8305800" cy="5791200"/>
          </a:xfrm>
          <a:prstGeom prst="rect">
            <a:avLst/>
          </a:prstGeom>
          <a:noFill/>
          <a:ln>
            <a:noFill/>
          </a:ln>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4339" name="Rectangle 5"/>
          <p:cNvSpPr>
            <a:spLocks noChangeArrowheads="1"/>
          </p:cNvSpPr>
          <p:nvPr/>
        </p:nvSpPr>
        <p:spPr bwMode="auto">
          <a:xfrm>
            <a:off x="0" y="0"/>
            <a:ext cx="9144000" cy="762000"/>
          </a:xfrm>
          <a:prstGeom prst="rect">
            <a:avLst/>
          </a:prstGeom>
          <a:solidFill>
            <a:srgbClr val="2E249E"/>
          </a:solidFill>
          <a:ln>
            <a:noFill/>
          </a:ln>
        </p:spPr>
        <p:txBody>
          <a:bodyPr wrap="none" anchor="ctr"/>
          <a:lstStyle/>
          <a:p>
            <a:pPr algn="ctr">
              <a:defRPr/>
            </a:pPr>
            <a:endParaRPr lang="en-US" sz="1350">
              <a:solidFill>
                <a:srgbClr val="000000"/>
              </a:solidFill>
              <a:latin typeface="Symbol" panose="05050102010706020507" pitchFamily="18" charset="2"/>
              <a:ea typeface="MS PGothic" panose="020B0600070205080204" pitchFamily="34" charset="-128"/>
            </a:endParaRPr>
          </a:p>
        </p:txBody>
      </p:sp>
      <p:sp>
        <p:nvSpPr>
          <p:cNvPr id="10244" name="Rectangle 2"/>
          <p:cNvSpPr>
            <a:spLocks noGrp="1" noChangeArrowheads="1"/>
          </p:cNvSpPr>
          <p:nvPr>
            <p:ph type="title"/>
          </p:nvPr>
        </p:nvSpPr>
        <p:spPr bwMode="auto">
          <a:xfrm>
            <a:off x="228600" y="152400"/>
            <a:ext cx="8763000" cy="533400"/>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2400">
          <a:solidFill>
            <a:schemeClr val="bg1"/>
          </a:solidFill>
          <a:latin typeface="+mj-lt"/>
          <a:ea typeface="Arial" panose="020B0604020202020204" pitchFamily="34" charset="0"/>
          <a:cs typeface="+mj-cs"/>
        </a:defRPr>
      </a:lvl1pPr>
      <a:lvl2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2pPr>
      <a:lvl3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3pPr>
      <a:lvl4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4pPr>
      <a:lvl5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5pPr>
      <a:lvl6pPr marL="3429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6pPr>
      <a:lvl7pPr marL="6858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7pPr>
      <a:lvl8pPr marL="10287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8pPr>
      <a:lvl9pPr marL="13716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9pPr>
    </p:titleStyle>
    <p:bodyStyle>
      <a:lvl1pPr marL="257175" indent="-257175"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1pPr>
      <a:lvl2pPr marL="557530" indent="-21463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2pPr>
      <a:lvl3pPr marL="8572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3pPr>
      <a:lvl4pPr marL="12001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4pPr>
      <a:lvl5pPr marL="15430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5pPr>
      <a:lvl6pPr marL="18859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6pPr>
      <a:lvl7pPr marL="22288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7pPr>
      <a:lvl8pPr marL="25717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8pPr>
      <a:lvl9pPr marL="29146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bwMode="auto">
          <a:xfrm>
            <a:off x="381000" y="838200"/>
            <a:ext cx="8305800" cy="5791200"/>
          </a:xfrm>
          <a:prstGeom prst="rect">
            <a:avLst/>
          </a:prstGeom>
          <a:noFill/>
          <a:ln>
            <a:noFill/>
          </a:ln>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8435" name="Rectangle 5"/>
          <p:cNvSpPr>
            <a:spLocks noChangeArrowheads="1"/>
          </p:cNvSpPr>
          <p:nvPr/>
        </p:nvSpPr>
        <p:spPr bwMode="auto">
          <a:xfrm>
            <a:off x="0" y="0"/>
            <a:ext cx="9144000" cy="762000"/>
          </a:xfrm>
          <a:prstGeom prst="rect">
            <a:avLst/>
          </a:prstGeom>
          <a:solidFill>
            <a:srgbClr val="2E249E"/>
          </a:solidFill>
          <a:ln>
            <a:noFill/>
          </a:ln>
        </p:spPr>
        <p:txBody>
          <a:bodyPr wrap="none" anchor="ctr"/>
          <a:lstStyle/>
          <a:p>
            <a:pPr algn="ctr">
              <a:defRPr/>
            </a:pPr>
            <a:endParaRPr lang="en-US" sz="1350">
              <a:solidFill>
                <a:srgbClr val="000000"/>
              </a:solidFill>
              <a:latin typeface="Symbol" panose="05050102010706020507" pitchFamily="18" charset="2"/>
              <a:ea typeface="MS PGothic" panose="020B0600070205080204" pitchFamily="34" charset="-128"/>
            </a:endParaRPr>
          </a:p>
        </p:txBody>
      </p:sp>
      <p:sp>
        <p:nvSpPr>
          <p:cNvPr id="12292" name="Rectangle 2"/>
          <p:cNvSpPr>
            <a:spLocks noGrp="1" noChangeArrowheads="1"/>
          </p:cNvSpPr>
          <p:nvPr>
            <p:ph type="title"/>
          </p:nvPr>
        </p:nvSpPr>
        <p:spPr bwMode="auto">
          <a:xfrm>
            <a:off x="228600" y="152400"/>
            <a:ext cx="8763000" cy="533400"/>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fontAlgn="base" hangingPunct="1">
        <a:spcBef>
          <a:spcPct val="0"/>
        </a:spcBef>
        <a:spcAft>
          <a:spcPct val="0"/>
        </a:spcAft>
        <a:defRPr sz="2400">
          <a:solidFill>
            <a:schemeClr val="bg1"/>
          </a:solidFill>
          <a:latin typeface="+mj-lt"/>
          <a:ea typeface="Arial" panose="020B0604020202020204" pitchFamily="34" charset="0"/>
          <a:cs typeface="+mj-cs"/>
        </a:defRPr>
      </a:lvl1pPr>
      <a:lvl2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2pPr>
      <a:lvl3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3pPr>
      <a:lvl4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4pPr>
      <a:lvl5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5pPr>
      <a:lvl6pPr marL="3429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6pPr>
      <a:lvl7pPr marL="6858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7pPr>
      <a:lvl8pPr marL="10287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8pPr>
      <a:lvl9pPr marL="13716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9pPr>
    </p:titleStyle>
    <p:bodyStyle>
      <a:lvl1pPr marL="257175" indent="-257175"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1pPr>
      <a:lvl2pPr marL="557530" indent="-21463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2pPr>
      <a:lvl3pPr marL="8572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3pPr>
      <a:lvl4pPr marL="12001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4pPr>
      <a:lvl5pPr marL="15430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5pPr>
      <a:lvl6pPr marL="18859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6pPr>
      <a:lvl7pPr marL="22288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7pPr>
      <a:lvl8pPr marL="25717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8pPr>
      <a:lvl9pPr marL="29146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381000" y="838200"/>
            <a:ext cx="8305800" cy="5791200"/>
          </a:xfrm>
          <a:prstGeom prst="rect">
            <a:avLst/>
          </a:prstGeom>
          <a:noFill/>
          <a:ln>
            <a:noFill/>
          </a:ln>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9459" name="Rectangle 5"/>
          <p:cNvSpPr>
            <a:spLocks noChangeArrowheads="1"/>
          </p:cNvSpPr>
          <p:nvPr/>
        </p:nvSpPr>
        <p:spPr bwMode="auto">
          <a:xfrm>
            <a:off x="0" y="0"/>
            <a:ext cx="9144000" cy="762000"/>
          </a:xfrm>
          <a:prstGeom prst="rect">
            <a:avLst/>
          </a:prstGeom>
          <a:solidFill>
            <a:srgbClr val="2E249E"/>
          </a:solidFill>
          <a:ln>
            <a:noFill/>
          </a:ln>
        </p:spPr>
        <p:txBody>
          <a:bodyPr wrap="none" anchor="ctr"/>
          <a:lstStyle/>
          <a:p>
            <a:pPr algn="ctr">
              <a:defRPr/>
            </a:pPr>
            <a:endParaRPr lang="en-US" sz="1350">
              <a:solidFill>
                <a:srgbClr val="000000"/>
              </a:solidFill>
              <a:latin typeface="Symbol" panose="05050102010706020507" pitchFamily="18" charset="2"/>
              <a:ea typeface="MS PGothic" panose="020B0600070205080204" pitchFamily="34" charset="-128"/>
            </a:endParaRPr>
          </a:p>
        </p:txBody>
      </p:sp>
      <p:sp>
        <p:nvSpPr>
          <p:cNvPr id="13316" name="Rectangle 2"/>
          <p:cNvSpPr>
            <a:spLocks noGrp="1" noChangeArrowheads="1"/>
          </p:cNvSpPr>
          <p:nvPr>
            <p:ph type="title"/>
          </p:nvPr>
        </p:nvSpPr>
        <p:spPr bwMode="auto">
          <a:xfrm>
            <a:off x="228600" y="152400"/>
            <a:ext cx="8763000" cy="533400"/>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fontAlgn="base" hangingPunct="1">
        <a:spcBef>
          <a:spcPct val="0"/>
        </a:spcBef>
        <a:spcAft>
          <a:spcPct val="0"/>
        </a:spcAft>
        <a:defRPr sz="2400">
          <a:solidFill>
            <a:schemeClr val="bg1"/>
          </a:solidFill>
          <a:latin typeface="+mj-lt"/>
          <a:ea typeface="Arial" panose="020B0604020202020204" pitchFamily="34" charset="0"/>
          <a:cs typeface="+mj-cs"/>
        </a:defRPr>
      </a:lvl1pPr>
      <a:lvl2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2pPr>
      <a:lvl3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3pPr>
      <a:lvl4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4pPr>
      <a:lvl5pPr algn="l" rtl="0" eaLnBrk="1" fontAlgn="base" hangingPunct="1">
        <a:spcBef>
          <a:spcPct val="0"/>
        </a:spcBef>
        <a:spcAft>
          <a:spcPct val="0"/>
        </a:spcAft>
        <a:defRPr sz="2400">
          <a:solidFill>
            <a:schemeClr val="bg1"/>
          </a:solidFill>
          <a:latin typeface="cmss10" panose="020B0500000000000000" pitchFamily="34" charset="0"/>
          <a:ea typeface="Arial" panose="020B0604020202020204" pitchFamily="34" charset="0"/>
          <a:cs typeface="Arial" panose="020B0604020202020204" pitchFamily="34" charset="0"/>
        </a:defRPr>
      </a:lvl5pPr>
      <a:lvl6pPr marL="3429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6pPr>
      <a:lvl7pPr marL="6858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7pPr>
      <a:lvl8pPr marL="10287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8pPr>
      <a:lvl9pPr marL="1371600" algn="l" rtl="0" eaLnBrk="1" fontAlgn="base" hangingPunct="1">
        <a:spcBef>
          <a:spcPct val="0"/>
        </a:spcBef>
        <a:spcAft>
          <a:spcPct val="0"/>
        </a:spcAft>
        <a:defRPr sz="2400">
          <a:solidFill>
            <a:schemeClr val="bg1"/>
          </a:solidFill>
          <a:latin typeface="cmss10" panose="020B0500000000000000" pitchFamily="34" charset="0"/>
          <a:cs typeface="Arial" panose="020B0604020202020204" pitchFamily="34" charset="0"/>
        </a:defRPr>
      </a:lvl9pPr>
    </p:titleStyle>
    <p:bodyStyle>
      <a:lvl1pPr marL="257175" indent="-257175"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1pPr>
      <a:lvl2pPr marL="557530" indent="-21463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2pPr>
      <a:lvl3pPr marL="8572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3pPr>
      <a:lvl4pPr marL="12001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4pPr>
      <a:lvl5pPr marL="1543050" indent="-171450" algn="l" rtl="0" eaLnBrk="1" fontAlgn="base" hangingPunct="1">
        <a:spcBef>
          <a:spcPct val="20000"/>
        </a:spcBef>
        <a:spcAft>
          <a:spcPct val="0"/>
        </a:spcAft>
        <a:buSzPct val="80000"/>
        <a:buBlip>
          <a:blip r:embed="rId13"/>
        </a:buBlip>
        <a:defRPr sz="1500">
          <a:solidFill>
            <a:schemeClr val="tx1"/>
          </a:solidFill>
          <a:latin typeface="+mn-lt"/>
          <a:ea typeface="Arial" panose="020B0604020202020204" pitchFamily="34" charset="0"/>
          <a:cs typeface="+mn-cs"/>
        </a:defRPr>
      </a:lvl5pPr>
      <a:lvl6pPr marL="18859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6pPr>
      <a:lvl7pPr marL="22288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7pPr>
      <a:lvl8pPr marL="25717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8pPr>
      <a:lvl9pPr marL="2914650" indent="-171450" algn="l" rtl="0" eaLnBrk="1" fontAlgn="base" hangingPunct="1">
        <a:spcBef>
          <a:spcPct val="20000"/>
        </a:spcBef>
        <a:spcAft>
          <a:spcPct val="0"/>
        </a:spcAft>
        <a:buSzPct val="80000"/>
        <a:buBlip>
          <a:blip r:embed="rId13"/>
        </a:buBlip>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p>
        </p:txBody>
      </p:sp>
      <p:sp>
        <p:nvSpPr>
          <p:cNvPr id="17411" name="Text Placeholder 2"/>
          <p:cNvSpPr>
            <a:spLocks noGrp="1"/>
          </p:cNvSpPr>
          <p:nvPr>
            <p:ph type="body" idx="1"/>
          </p:nvPr>
        </p:nvSpPr>
        <p:spPr bwMode="auto">
          <a:xfrm>
            <a:off x="457200" y="1600202"/>
            <a:ext cx="8229600" cy="4525963"/>
          </a:xfrm>
          <a:prstGeom prst="rect">
            <a:avLst/>
          </a:prstGeom>
          <a:noFill/>
          <a:ln>
            <a:noFill/>
          </a:ln>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panose="020F0502020204030204"/>
                <a:cs typeface="+mn-cs"/>
              </a:defRPr>
            </a:lvl1pPr>
          </a:lstStyle>
          <a:p>
            <a:pPr>
              <a:defRPr/>
            </a:pPr>
            <a:fld id="{DC74C01F-588F-4293-B98B-979FDA62B9B4}" type="datetimeFigureOut">
              <a:rPr lang="en-US"/>
              <a:t>11/10/2020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panose="020F0502020204030204"/>
                <a:cs typeface="+mn-cs"/>
              </a:defRPr>
            </a:lvl1pPr>
          </a:lstStyle>
          <a:p>
            <a:pPr>
              <a:defRPr/>
            </a:pPr>
            <a:fld id="{27E6F7E8-9369-4E3F-B3B0-22AFE2C544D6}"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Lst>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Calibri" panose="020F0502020204030204" charset="0"/>
        </a:defRPr>
      </a:lvl2pPr>
      <a:lvl3pPr algn="ctr" rtl="0" eaLnBrk="1" fontAlgn="base" hangingPunct="1">
        <a:spcBef>
          <a:spcPct val="0"/>
        </a:spcBef>
        <a:spcAft>
          <a:spcPct val="0"/>
        </a:spcAft>
        <a:defRPr sz="3300">
          <a:solidFill>
            <a:schemeClr val="tx1"/>
          </a:solidFill>
          <a:latin typeface="Calibri" panose="020F0502020204030204" charset="0"/>
        </a:defRPr>
      </a:lvl3pPr>
      <a:lvl4pPr algn="ctr" rtl="0" eaLnBrk="1" fontAlgn="base" hangingPunct="1">
        <a:spcBef>
          <a:spcPct val="0"/>
        </a:spcBef>
        <a:spcAft>
          <a:spcPct val="0"/>
        </a:spcAft>
        <a:defRPr sz="3300">
          <a:solidFill>
            <a:schemeClr val="tx1"/>
          </a:solidFill>
          <a:latin typeface="Calibri" panose="020F0502020204030204" charset="0"/>
        </a:defRPr>
      </a:lvl4pPr>
      <a:lvl5pPr algn="ctr" rtl="0" eaLnBrk="1" fontAlgn="base" hangingPunct="1">
        <a:spcBef>
          <a:spcPct val="0"/>
        </a:spcBef>
        <a:spcAft>
          <a:spcPct val="0"/>
        </a:spcAft>
        <a:defRPr sz="3300">
          <a:solidFill>
            <a:schemeClr val="tx1"/>
          </a:solidFill>
          <a:latin typeface="Calibri" panose="020F0502020204030204" charset="0"/>
        </a:defRPr>
      </a:lvl5pPr>
      <a:lvl6pPr marL="342900" algn="ctr" rtl="0" eaLnBrk="1" fontAlgn="base" hangingPunct="1">
        <a:spcBef>
          <a:spcPct val="0"/>
        </a:spcBef>
        <a:spcAft>
          <a:spcPct val="0"/>
        </a:spcAft>
        <a:defRPr sz="3300">
          <a:solidFill>
            <a:schemeClr val="tx1"/>
          </a:solidFill>
          <a:latin typeface="Calibri" panose="020F0502020204030204" charset="0"/>
        </a:defRPr>
      </a:lvl6pPr>
      <a:lvl7pPr marL="685800" algn="ctr" rtl="0" eaLnBrk="1" fontAlgn="base" hangingPunct="1">
        <a:spcBef>
          <a:spcPct val="0"/>
        </a:spcBef>
        <a:spcAft>
          <a:spcPct val="0"/>
        </a:spcAft>
        <a:defRPr sz="3300">
          <a:solidFill>
            <a:schemeClr val="tx1"/>
          </a:solidFill>
          <a:latin typeface="Calibri" panose="020F0502020204030204" charset="0"/>
        </a:defRPr>
      </a:lvl7pPr>
      <a:lvl8pPr marL="1028700" algn="ctr" rtl="0" eaLnBrk="1" fontAlgn="base" hangingPunct="1">
        <a:spcBef>
          <a:spcPct val="0"/>
        </a:spcBef>
        <a:spcAft>
          <a:spcPct val="0"/>
        </a:spcAft>
        <a:defRPr sz="3300">
          <a:solidFill>
            <a:schemeClr val="tx1"/>
          </a:solidFill>
          <a:latin typeface="Calibri" panose="020F0502020204030204" charset="0"/>
        </a:defRPr>
      </a:lvl8pPr>
      <a:lvl9pPr marL="1371600" algn="ctr" rtl="0" eaLnBrk="1" fontAlgn="base" hangingPunct="1">
        <a:spcBef>
          <a:spcPct val="0"/>
        </a:spcBef>
        <a:spcAft>
          <a:spcPct val="0"/>
        </a:spcAft>
        <a:defRPr sz="3300">
          <a:solidFill>
            <a:schemeClr val="tx1"/>
          </a:solidFill>
          <a:latin typeface="Calibri" panose="020F050202020403020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530" indent="-214630"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73.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3.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73.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84.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84.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4.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1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184.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18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5.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06.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06.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06.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6.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6.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6.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06.xml"/></Relationships>
</file>

<file path=ppt/slides/_rels/slide3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0.xml"/><Relationship Id="rId1" Type="http://schemas.openxmlformats.org/officeDocument/2006/relationships/slideLayout" Target="../slideLayouts/slideLayout206.xml"/></Relationships>
</file>

<file path=ppt/slides/_rels/slide3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1.xml"/><Relationship Id="rId1" Type="http://schemas.openxmlformats.org/officeDocument/2006/relationships/slideLayout" Target="../slideLayouts/slideLayout206.xml"/></Relationships>
</file>

<file path=ppt/slides/_rels/slide3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2.xml"/><Relationship Id="rId1" Type="http://schemas.openxmlformats.org/officeDocument/2006/relationships/slideLayout" Target="../slideLayouts/slideLayout20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5.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71600" y="2514600"/>
            <a:ext cx="6400800" cy="3595744"/>
          </a:xfrm>
        </p:spPr>
        <p:txBody>
          <a:bodyPr/>
          <a:lstStyle/>
          <a:p>
            <a:r>
              <a:rPr lang="en-US" altLang="zh-CN" sz="1800" dirty="0">
                <a:latin typeface="Arial" panose="020B0604020202020204" pitchFamily="34" charset="0"/>
                <a:cs typeface="Arial" panose="020B0604020202020204" pitchFamily="34" charset="0"/>
              </a:rPr>
              <a:t>Yi Huang </a:t>
            </a:r>
          </a:p>
          <a:p>
            <a:r>
              <a:rPr lang="en-US" altLang="zh-CN" sz="1800" dirty="0">
                <a:latin typeface="Arial" panose="020B0604020202020204" pitchFamily="34" charset="0"/>
                <a:cs typeface="Arial" panose="020B0604020202020204" pitchFamily="34" charset="0"/>
              </a:rPr>
              <a:t>The Graduate Institute Geneva &amp; CEPR</a:t>
            </a:r>
          </a:p>
          <a:p>
            <a:endParaRPr lang="en-US" altLang="zh-CN" sz="1800" dirty="0">
              <a:latin typeface="Arial" panose="020B0604020202020204" pitchFamily="34" charset="0"/>
              <a:cs typeface="Arial" panose="020B0604020202020204" pitchFamily="34" charset="0"/>
            </a:endParaRPr>
          </a:p>
          <a:p>
            <a:r>
              <a:rPr lang="en-US" altLang="zh-CN" sz="1800" dirty="0">
                <a:latin typeface="Arial" panose="020B0604020202020204" pitchFamily="34" charset="0"/>
                <a:cs typeface="Arial" panose="020B0604020202020204" pitchFamily="34" charset="0"/>
              </a:rPr>
              <a:t>Ugo </a:t>
            </a:r>
            <a:r>
              <a:rPr lang="en-US" altLang="zh-CN" sz="1800" dirty="0" err="1">
                <a:latin typeface="Arial" panose="020B0604020202020204" pitchFamily="34" charset="0"/>
                <a:cs typeface="Arial" panose="020B0604020202020204" pitchFamily="34" charset="0"/>
              </a:rPr>
              <a:t>Panizza</a:t>
            </a:r>
            <a:r>
              <a:rPr lang="en-US" altLang="zh-CN" sz="1800" dirty="0">
                <a:latin typeface="Arial" panose="020B0604020202020204" pitchFamily="34" charset="0"/>
                <a:cs typeface="Arial" panose="020B0604020202020204" pitchFamily="34" charset="0"/>
              </a:rPr>
              <a:t> </a:t>
            </a:r>
          </a:p>
          <a:p>
            <a:r>
              <a:rPr lang="en-US" altLang="zh-CN" sz="1800" dirty="0">
                <a:latin typeface="Arial" panose="020B0604020202020204" pitchFamily="34" charset="0"/>
                <a:cs typeface="Arial" panose="020B0604020202020204" pitchFamily="34" charset="0"/>
              </a:rPr>
              <a:t>The Graduate Institute Geneva &amp; CEPR</a:t>
            </a:r>
          </a:p>
          <a:p>
            <a:endParaRPr lang="en-US" altLang="zh-CN" sz="1800" dirty="0">
              <a:latin typeface="Arial" panose="020B0604020202020204" pitchFamily="34" charset="0"/>
              <a:cs typeface="Arial" panose="020B0604020202020204" pitchFamily="34" charset="0"/>
            </a:endParaRPr>
          </a:p>
          <a:p>
            <a:r>
              <a:rPr lang="en-US" altLang="zh-CN" sz="1800" dirty="0">
                <a:latin typeface="Arial" panose="020B0604020202020204" pitchFamily="34" charset="0"/>
                <a:cs typeface="Arial" panose="020B0604020202020204" pitchFamily="34" charset="0"/>
              </a:rPr>
              <a:t>Richard </a:t>
            </a:r>
            <a:r>
              <a:rPr lang="en-US" altLang="zh-CN" sz="1800" dirty="0" err="1">
                <a:latin typeface="Arial" panose="020B0604020202020204" pitchFamily="34" charset="0"/>
                <a:cs typeface="Arial" panose="020B0604020202020204" pitchFamily="34" charset="0"/>
              </a:rPr>
              <a:t>Portes</a:t>
            </a:r>
            <a:r>
              <a:rPr lang="zh-CN" altLang="en-US" sz="1800" dirty="0">
                <a:latin typeface="Arial" panose="020B0604020202020204" pitchFamily="34" charset="0"/>
                <a:cs typeface="Arial" panose="020B0604020202020204" pitchFamily="34" charset="0"/>
              </a:rPr>
              <a:t> </a:t>
            </a:r>
            <a:endParaRPr lang="en-US" altLang="zh-CN" sz="1800" dirty="0">
              <a:latin typeface="Arial" panose="020B0604020202020204" pitchFamily="34" charset="0"/>
              <a:cs typeface="Arial" panose="020B0604020202020204" pitchFamily="34" charset="0"/>
            </a:endParaRPr>
          </a:p>
          <a:p>
            <a:r>
              <a:rPr lang="zh-CN" altLang="en-US" sz="1800" dirty="0">
                <a:latin typeface="Arial" panose="020B0604020202020204" pitchFamily="34" charset="0"/>
                <a:cs typeface="Arial" panose="020B0604020202020204" pitchFamily="34" charset="0"/>
              </a:rPr>
              <a:t>London Business School, CEPR &amp; NBER</a:t>
            </a:r>
          </a:p>
          <a:p>
            <a:endParaRPr lang="en-US" altLang="zh-CN" sz="1800" dirty="0">
              <a:latin typeface="Arial" panose="020B0604020202020204" pitchFamily="34" charset="0"/>
              <a:cs typeface="Arial" panose="020B0604020202020204" pitchFamily="34" charset="0"/>
            </a:endParaRPr>
          </a:p>
          <a:p>
            <a:endParaRPr lang="en-US" altLang="zh-CN" sz="1800" dirty="0">
              <a:latin typeface="Arial" panose="020B0604020202020204" pitchFamily="34" charset="0"/>
              <a:cs typeface="Arial" panose="020B0604020202020204" pitchFamily="34" charset="0"/>
            </a:endParaRPr>
          </a:p>
          <a:p>
            <a:pPr>
              <a:lnSpc>
                <a:spcPct val="150000"/>
              </a:lnSpc>
            </a:pPr>
            <a:endParaRPr lang="en-US" altLang="zh-CN" sz="1600" dirty="0">
              <a:latin typeface="Arial" panose="020B0604020202020204" pitchFamily="34" charset="0"/>
              <a:cs typeface="Arial" panose="020B0604020202020204" pitchFamily="34" charset="0"/>
            </a:endParaRPr>
          </a:p>
          <a:p>
            <a:pPr>
              <a:lnSpc>
                <a:spcPct val="150000"/>
              </a:lnSpc>
            </a:pPr>
            <a:endParaRPr lang="zh-CN" altLang="en-US" sz="1600" dirty="0">
              <a:latin typeface="Arial" panose="020B0604020202020204" pitchFamily="34" charset="0"/>
              <a:cs typeface="Arial" panose="020B0604020202020204" pitchFamily="34" charset="0"/>
            </a:endParaRPr>
          </a:p>
        </p:txBody>
      </p:sp>
      <p:sp>
        <p:nvSpPr>
          <p:cNvPr id="2" name="标题 1"/>
          <p:cNvSpPr>
            <a:spLocks noGrp="1"/>
          </p:cNvSpPr>
          <p:nvPr>
            <p:ph type="ctrTitle"/>
          </p:nvPr>
        </p:nvSpPr>
        <p:spPr>
          <a:xfrm>
            <a:off x="381000" y="1219200"/>
            <a:ext cx="8305800" cy="685800"/>
          </a:xfrm>
        </p:spPr>
        <p:txBody>
          <a:bodyPr/>
          <a:lstStyle/>
          <a:p>
            <a:r>
              <a:rPr lang="en-US" altLang="zh-CN" sz="2400" b="1" dirty="0"/>
              <a:t>Corporate Foreign Bond Issuance and Interfirm Loans in China</a:t>
            </a:r>
            <a:endParaRPr lang="zh-CN" altLang="en-US" sz="2400" b="1" dirty="0"/>
          </a:p>
        </p:txBody>
      </p:sp>
      <p:sp>
        <p:nvSpPr>
          <p:cNvPr id="4" name="TextBox 3">
            <a:extLst>
              <a:ext uri="{FF2B5EF4-FFF2-40B4-BE49-F238E27FC236}">
                <a16:creationId xmlns:a16="http://schemas.microsoft.com/office/drawing/2014/main" id="{FE753B4F-65D2-4A7A-A571-8539908822C4}"/>
              </a:ext>
            </a:extLst>
          </p:cNvPr>
          <p:cNvSpPr txBox="1"/>
          <p:nvPr/>
        </p:nvSpPr>
        <p:spPr>
          <a:xfrm>
            <a:off x="540689" y="5478449"/>
            <a:ext cx="3160289" cy="707886"/>
          </a:xfrm>
          <a:prstGeom prst="rect">
            <a:avLst/>
          </a:prstGeom>
          <a:noFill/>
        </p:spPr>
        <p:txBody>
          <a:bodyPr wrap="none" rtlCol="0">
            <a:spAutoFit/>
          </a:bodyPr>
          <a:lstStyle/>
          <a:p>
            <a:r>
              <a:rPr lang="en-US" dirty="0" err="1"/>
              <a:t>Collegio</a:t>
            </a:r>
            <a:r>
              <a:rPr lang="en-US" dirty="0"/>
              <a:t> Carlo Alberto, LTI</a:t>
            </a:r>
          </a:p>
          <a:p>
            <a:r>
              <a:rPr lang="en-US" dirty="0"/>
              <a:t>November 9,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20126"/>
            <a:ext cx="8763000" cy="533400"/>
          </a:xfrm>
        </p:spPr>
        <p:txBody>
          <a:bodyPr/>
          <a:lstStyle/>
          <a:p>
            <a:r>
              <a:rPr lang="en-US" sz="3200" b="1" dirty="0"/>
              <a:t>Merging</a:t>
            </a:r>
          </a:p>
        </p:txBody>
      </p:sp>
      <p:sp>
        <p:nvSpPr>
          <p:cNvPr id="3" name="内容占位符 2"/>
          <p:cNvSpPr>
            <a:spLocks noGrp="1"/>
          </p:cNvSpPr>
          <p:nvPr>
            <p:ph idx="1"/>
          </p:nvPr>
        </p:nvSpPr>
        <p:spPr>
          <a:xfrm>
            <a:off x="381001" y="1140311"/>
            <a:ext cx="8225118" cy="5034578"/>
          </a:xfrm>
        </p:spPr>
        <p:txBody>
          <a:bodyPr/>
          <a:lstStyle/>
          <a:p>
            <a:r>
              <a:rPr lang="en-US" sz="2400" dirty="0"/>
              <a:t>We start with a total of nearly </a:t>
            </a:r>
            <a:r>
              <a:rPr lang="en-US" sz="2400" b="1" dirty="0"/>
              <a:t>60,000</a:t>
            </a:r>
            <a:r>
              <a:rPr lang="en-US" sz="2400" dirty="0"/>
              <a:t> firm-level observations from CSMAR and after restricting our sample to listed non-financial and non-government sectors with complete data on revenues and inter-firm loans, we are left with </a:t>
            </a:r>
            <a:r>
              <a:rPr lang="en-US" sz="2400" b="1" dirty="0"/>
              <a:t>24,596</a:t>
            </a:r>
            <a:r>
              <a:rPr lang="en-US" sz="2400" dirty="0"/>
              <a:t> observations covering </a:t>
            </a:r>
            <a:r>
              <a:rPr lang="en-US" sz="2400" b="1" dirty="0"/>
              <a:t>3,177</a:t>
            </a:r>
            <a:r>
              <a:rPr lang="en-US" sz="2400" dirty="0"/>
              <a:t> firms over 2005-15</a:t>
            </a:r>
          </a:p>
          <a:p>
            <a:r>
              <a:rPr lang="en-US" sz="2400" dirty="0"/>
              <a:t>We match the bond-level and the firm-level data. </a:t>
            </a:r>
          </a:p>
          <a:p>
            <a:pPr lvl="1"/>
            <a:r>
              <a:rPr lang="en-US" sz="2000" dirty="0"/>
              <a:t>We are able to recover information for most bond issuers, but there are 486 bonds (of which 78 are dollar-denominated bonds) for which we cannot find issuer data. </a:t>
            </a:r>
          </a:p>
          <a:p>
            <a:r>
              <a:rPr lang="en-US" sz="2400" dirty="0"/>
              <a:t>Our final sample consists of </a:t>
            </a:r>
            <a:r>
              <a:rPr lang="en-US" sz="2400" b="1" dirty="0"/>
              <a:t>4,472</a:t>
            </a:r>
            <a:r>
              <a:rPr lang="en-US" sz="2400" dirty="0"/>
              <a:t> bonds (</a:t>
            </a:r>
            <a:r>
              <a:rPr lang="en-US" sz="2400" b="1" dirty="0"/>
              <a:t>567</a:t>
            </a:r>
            <a:r>
              <a:rPr lang="en-US" sz="2400" dirty="0"/>
              <a:t> of these bonds are denominated in US dollars). </a:t>
            </a:r>
          </a:p>
          <a:p>
            <a:pPr lvl="1"/>
            <a:r>
              <a:rPr lang="en-US" sz="2000" dirty="0"/>
              <a:t>About one-third of the firms in our sample have issued at least one bond, and 6 percent of the firms in our sample have issued dollar-denominated bonds. </a:t>
            </a:r>
          </a:p>
          <a:p>
            <a:pPr marL="0" indent="0">
              <a:buNone/>
            </a:pPr>
            <a:endParaRPr lang="en-US" altLang="zh-CN" sz="2400" dirty="0">
              <a:latin typeface="+mj-lt"/>
              <a:cs typeface="Arial" panose="020B0604020202020204" pitchFamily="34" charset="0"/>
            </a:endParaRPr>
          </a:p>
          <a:p>
            <a:endParaRPr lang="en-US" altLang="zh-CN" sz="2400" dirty="0">
              <a:latin typeface="+mj-lt"/>
              <a:cs typeface="Arial" panose="020B0604020202020204" pitchFamily="34" charset="0"/>
            </a:endParaRPr>
          </a:p>
          <a:p>
            <a:endParaRPr lang="en-US" altLang="zh-CN" sz="2400" dirty="0">
              <a:latin typeface="+mj-lt"/>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20126"/>
            <a:ext cx="8763000" cy="533400"/>
          </a:xfrm>
        </p:spPr>
        <p:txBody>
          <a:bodyPr/>
          <a:lstStyle/>
          <a:p>
            <a:r>
              <a:rPr lang="en-US" sz="3200" b="1" dirty="0"/>
              <a:t>The drivers of US dollar bond issuance</a:t>
            </a:r>
            <a:endParaRPr lang="en-US" sz="3200" dirty="0"/>
          </a:p>
        </p:txBody>
      </p:sp>
      <mc:AlternateContent xmlns:mc="http://schemas.openxmlformats.org/markup-compatibility/2006" xmlns:a14="http://schemas.microsoft.com/office/drawing/2010/main">
        <mc:Choice Requires="a14">
          <p:sp>
            <p:nvSpPr>
              <p:cNvPr id="13" name="Content Placeholder 2"/>
              <p:cNvSpPr>
                <a:spLocks noGrp="1"/>
              </p:cNvSpPr>
              <p:nvPr>
                <p:ph idx="1"/>
              </p:nvPr>
            </p:nvSpPr>
            <p:spPr>
              <a:xfrm>
                <a:off x="381000" y="838200"/>
                <a:ext cx="8305800" cy="5791200"/>
              </a:xfrm>
            </p:spPr>
            <p:txBody>
              <a:bodyPr/>
              <a:lstStyle/>
              <a:p>
                <a:r>
                  <a:rPr lang="en-US" sz="2400" dirty="0"/>
                  <a:t>We start by estimating the drivers of US dollar issuances.</a:t>
                </a:r>
              </a:p>
              <a:p>
                <a:r>
                  <a:rPr lang="en-US" sz="2400" dirty="0"/>
                  <a:t>We estimate different versions of the following linear probability model:</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sSub>
                        <m:sSubPr>
                          <m:ctrlPr>
                            <a:rPr lang="fr-CH" sz="2400" i="1">
                              <a:latin typeface="Cambria Math" panose="02040503050406030204" pitchFamily="18" charset="0"/>
                            </a:rPr>
                          </m:ctrlPr>
                        </m:sSubPr>
                        <m:e>
                          <m:r>
                            <a:rPr lang="en-US" sz="2400" i="1">
                              <a:latin typeface="Cambria Math"/>
                            </a:rPr>
                            <m:t>𝐼𝑆𝑆𝑈𝐸𝑅</m:t>
                          </m:r>
                        </m:e>
                        <m:sub>
                          <m:r>
                            <a:rPr lang="en-US" sz="2400" i="1">
                              <a:latin typeface="Cambria Math"/>
                            </a:rPr>
                            <m:t>𝑖</m:t>
                          </m:r>
                          <m:r>
                            <a:rPr lang="en-US" sz="2400" i="1">
                              <a:latin typeface="Cambria Math"/>
                            </a:rPr>
                            <m:t>,</m:t>
                          </m:r>
                          <m:r>
                            <a:rPr lang="en-US" sz="2400" i="1">
                              <a:latin typeface="Cambria Math"/>
                            </a:rPr>
                            <m:t>𝑡</m:t>
                          </m:r>
                        </m:sub>
                      </m:sSub>
                      <m:r>
                        <a:rPr lang="en-US" sz="2400" i="1">
                          <a:latin typeface="Cambria Math"/>
                        </a:rPr>
                        <m:t>=</m:t>
                      </m:r>
                      <m:sSub>
                        <m:sSubPr>
                          <m:ctrlPr>
                            <a:rPr lang="fr-CH" sz="2400" i="1">
                              <a:latin typeface="Cambria Math" panose="02040503050406030204" pitchFamily="18" charset="0"/>
                            </a:rPr>
                          </m:ctrlPr>
                        </m:sSubPr>
                        <m:e>
                          <m:r>
                            <a:rPr lang="en-US" sz="2400" i="1">
                              <a:latin typeface="Cambria Math"/>
                            </a:rPr>
                            <m:t>𝑋</m:t>
                          </m:r>
                        </m:e>
                        <m:sub>
                          <m:r>
                            <a:rPr lang="en-US" sz="2400" i="1">
                              <a:latin typeface="Cambria Math"/>
                            </a:rPr>
                            <m:t>𝑖</m:t>
                          </m:r>
                          <m:r>
                            <a:rPr lang="en-US" sz="2400" i="1">
                              <a:latin typeface="Cambria Math"/>
                            </a:rPr>
                            <m:t>,</m:t>
                          </m:r>
                          <m:r>
                            <a:rPr lang="en-US" sz="2400" i="1">
                              <a:latin typeface="Cambria Math"/>
                            </a:rPr>
                            <m:t>𝑡</m:t>
                          </m:r>
                          <m:r>
                            <a:rPr lang="en-US" sz="2400" i="1">
                              <a:latin typeface="Cambria Math"/>
                            </a:rPr>
                            <m:t>−1</m:t>
                          </m:r>
                        </m:sub>
                      </m:sSub>
                      <m:r>
                        <m:rPr>
                          <m:sty m:val="p"/>
                        </m:rPr>
                        <a:rPr lang="en-US" sz="2400">
                          <a:latin typeface="Cambria Math"/>
                        </a:rPr>
                        <m:t>Γ</m:t>
                      </m:r>
                      <m:r>
                        <a:rPr lang="en-US" sz="2400" i="1">
                          <a:latin typeface="Cambria Math"/>
                        </a:rPr>
                        <m:t>+</m:t>
                      </m:r>
                      <m:sSubSup>
                        <m:sSubSupPr>
                          <m:ctrlPr>
                            <a:rPr lang="fr-CH" sz="2400" i="1">
                              <a:latin typeface="Cambria Math" panose="02040503050406030204" pitchFamily="18" charset="0"/>
                            </a:rPr>
                          </m:ctrlPr>
                        </m:sSubSupPr>
                        <m:e>
                          <m:acc>
                            <m:accPr>
                              <m:chr m:val="̃"/>
                              <m:ctrlPr>
                                <a:rPr lang="fr-CH" sz="2400" i="1">
                                  <a:latin typeface="Cambria Math" panose="02040503050406030204" pitchFamily="18" charset="0"/>
                                </a:rPr>
                              </m:ctrlPr>
                            </m:accPr>
                            <m:e>
                              <m:r>
                                <a:rPr lang="en-US" sz="2400" i="1">
                                  <a:latin typeface="Cambria Math"/>
                                </a:rPr>
                                <m:t>𝑐𝑡</m:t>
                              </m:r>
                            </m:e>
                          </m:acc>
                        </m:e>
                        <m:sub>
                          <m:r>
                            <a:rPr lang="en-US" sz="2400" i="1">
                              <a:latin typeface="Cambria Math"/>
                            </a:rPr>
                            <m:t>𝑡</m:t>
                          </m:r>
                        </m:sub>
                        <m:sup>
                          <m:r>
                            <a:rPr lang="en-US" sz="2400" i="1">
                              <a:latin typeface="Cambria Math"/>
                            </a:rPr>
                            <m:t>′</m:t>
                          </m:r>
                        </m:sup>
                      </m:sSubSup>
                      <m:sSub>
                        <m:sSubPr>
                          <m:ctrlPr>
                            <a:rPr lang="fr-CH" sz="2400" i="1">
                              <a:latin typeface="Cambria Math" panose="02040503050406030204" pitchFamily="18" charset="0"/>
                            </a:rPr>
                          </m:ctrlPr>
                        </m:sSubPr>
                        <m:e>
                          <m:r>
                            <a:rPr lang="en-US" sz="2400" i="1">
                              <a:latin typeface="Cambria Math"/>
                            </a:rPr>
                            <m:t>𝑋</m:t>
                          </m:r>
                        </m:e>
                        <m:sub>
                          <m:r>
                            <a:rPr lang="en-US" sz="2400" i="1">
                              <a:latin typeface="Cambria Math"/>
                            </a:rPr>
                            <m:t>𝑖</m:t>
                          </m:r>
                          <m:r>
                            <a:rPr lang="en-US" sz="2400" i="1">
                              <a:latin typeface="Cambria Math"/>
                            </a:rPr>
                            <m:t>,</m:t>
                          </m:r>
                          <m:r>
                            <a:rPr lang="en-US" sz="2400" i="1">
                              <a:latin typeface="Cambria Math"/>
                            </a:rPr>
                            <m:t>𝑡</m:t>
                          </m:r>
                          <m:r>
                            <a:rPr lang="en-US" sz="2400" i="1">
                              <a:latin typeface="Cambria Math"/>
                            </a:rPr>
                            <m:t>−1</m:t>
                          </m:r>
                        </m:sub>
                      </m:sSub>
                      <m:r>
                        <m:rPr>
                          <m:sty m:val="p"/>
                        </m:rPr>
                        <a:rPr lang="en-US" sz="2400">
                          <a:latin typeface="Cambria Math"/>
                        </a:rPr>
                        <m:t>Ψ</m:t>
                      </m:r>
                      <m:r>
                        <a:rPr lang="en-US" sz="2400" i="1">
                          <a:latin typeface="Cambria Math"/>
                        </a:rPr>
                        <m:t>+</m:t>
                      </m:r>
                      <m:r>
                        <a:rPr lang="en-US" sz="2400" i="1">
                          <a:latin typeface="Cambria Math"/>
                        </a:rPr>
                        <m:t>𝛿</m:t>
                      </m:r>
                      <m:sSub>
                        <m:sSubPr>
                          <m:ctrlPr>
                            <a:rPr lang="fr-CH" sz="2400" i="1">
                              <a:latin typeface="Cambria Math" panose="02040503050406030204" pitchFamily="18" charset="0"/>
                            </a:rPr>
                          </m:ctrlPr>
                        </m:sSubPr>
                        <m:e>
                          <m:acc>
                            <m:accPr>
                              <m:chr m:val="̃"/>
                              <m:ctrlPr>
                                <a:rPr lang="fr-CH" sz="2400" i="1">
                                  <a:latin typeface="Cambria Math" panose="02040503050406030204" pitchFamily="18" charset="0"/>
                                </a:rPr>
                              </m:ctrlPr>
                            </m:accPr>
                            <m:e>
                              <m:r>
                                <a:rPr lang="en-US" sz="2400" i="1">
                                  <a:latin typeface="Cambria Math"/>
                                </a:rPr>
                                <m:t>𝑐𝑡</m:t>
                              </m:r>
                            </m:e>
                          </m:acc>
                        </m:e>
                        <m:sub>
                          <m:r>
                            <a:rPr lang="en-US" sz="2400" i="1">
                              <a:latin typeface="Cambria Math"/>
                            </a:rPr>
                            <m:t>𝑡</m:t>
                          </m:r>
                        </m:sub>
                      </m:sSub>
                      <m:r>
                        <a:rPr lang="en-US" sz="2400" i="1">
                          <a:latin typeface="Cambria Math"/>
                        </a:rPr>
                        <m:t>+</m:t>
                      </m:r>
                      <m:sSub>
                        <m:sSubPr>
                          <m:ctrlPr>
                            <a:rPr lang="fr-CH" sz="2400" i="1">
                              <a:latin typeface="Cambria Math" panose="02040503050406030204" pitchFamily="18" charset="0"/>
                            </a:rPr>
                          </m:ctrlPr>
                        </m:sSubPr>
                        <m:e>
                          <m:r>
                            <a:rPr lang="en-US" sz="2400" i="1">
                              <a:latin typeface="Cambria Math"/>
                            </a:rPr>
                            <m:t>𝜀</m:t>
                          </m:r>
                        </m:e>
                        <m:sub>
                          <m:r>
                            <a:rPr lang="en-US" sz="2400" i="1">
                              <a:latin typeface="Cambria Math"/>
                            </a:rPr>
                            <m:t>𝑖</m:t>
                          </m:r>
                          <m:r>
                            <a:rPr lang="en-US" sz="2400" i="1">
                              <a:latin typeface="Cambria Math"/>
                            </a:rPr>
                            <m:t>,</m:t>
                          </m:r>
                          <m:r>
                            <a:rPr lang="en-US" sz="2400" i="1">
                              <a:latin typeface="Cambria Math"/>
                            </a:rPr>
                            <m:t>𝑡</m:t>
                          </m:r>
                        </m:sub>
                      </m:sSub>
                      <m:r>
                        <a:rPr lang="en-US" sz="2400" i="1">
                          <a:latin typeface="Cambria Math"/>
                        </a:rPr>
                        <m:t> </m:t>
                      </m:r>
                    </m:oMath>
                  </m:oMathPara>
                </a14:m>
                <a:endParaRPr lang="en-US" sz="2400" b="1" dirty="0"/>
              </a:p>
              <a:p>
                <a:endParaRPr lang="en-US" dirty="0"/>
              </a:p>
              <a:p>
                <a:pPr lvl="2"/>
                <a14:m>
                  <m:oMath xmlns:m="http://schemas.openxmlformats.org/officeDocument/2006/math">
                    <m:r>
                      <a:rPr lang="en-US" sz="2000" b="0" i="1" smtClean="0">
                        <a:latin typeface="Cambria Math"/>
                      </a:rPr>
                      <m:t>𝐼𝑆</m:t>
                    </m:r>
                    <m:r>
                      <a:rPr lang="en-US" sz="2000" i="1">
                        <a:latin typeface="Cambria Math"/>
                      </a:rPr>
                      <m:t>𝑆𝑈𝐸𝑅</m:t>
                    </m:r>
                  </m:oMath>
                </a14:m>
                <a:r>
                  <a:rPr lang="en-US" sz="2000" dirty="0">
                    <a:latin typeface="+mj-lt"/>
                  </a:rPr>
                  <a:t> is a dummy variable that takes value one if firm </a:t>
                </a:r>
                <a:r>
                  <a:rPr lang="en-US" sz="2000" i="1" dirty="0" err="1">
                    <a:latin typeface="+mj-lt"/>
                  </a:rPr>
                  <a:t>i</a:t>
                </a:r>
                <a:r>
                  <a:rPr lang="en-US" sz="2000" i="1" dirty="0">
                    <a:latin typeface="+mj-lt"/>
                  </a:rPr>
                  <a:t> </a:t>
                </a:r>
                <a:r>
                  <a:rPr lang="en-US" sz="2000" dirty="0">
                    <a:latin typeface="+mj-lt"/>
                  </a:rPr>
                  <a:t>issues a dollar bond in year t, </a:t>
                </a:r>
              </a:p>
              <a:p>
                <a:pPr lvl="2"/>
                <a14:m>
                  <m:oMath xmlns:m="http://schemas.openxmlformats.org/officeDocument/2006/math">
                    <m:sSub>
                      <m:sSubPr>
                        <m:ctrlPr>
                          <a:rPr lang="fr-CH" sz="2000" i="1">
                            <a:latin typeface="Cambria Math" panose="02040503050406030204" pitchFamily="18" charset="0"/>
                          </a:rPr>
                        </m:ctrlPr>
                      </m:sSubPr>
                      <m:e>
                        <m:r>
                          <a:rPr lang="en-US" sz="2000" i="1">
                            <a:latin typeface="Cambria Math"/>
                          </a:rPr>
                          <m:t>𝑋</m:t>
                        </m:r>
                      </m:e>
                      <m:sub>
                        <m:r>
                          <a:rPr lang="en-US" sz="2000" i="1">
                            <a:latin typeface="Cambria Math"/>
                          </a:rPr>
                          <m:t>𝑖</m:t>
                        </m:r>
                        <m:r>
                          <a:rPr lang="en-US" sz="2000" i="1">
                            <a:latin typeface="Cambria Math"/>
                          </a:rPr>
                          <m:t>,</m:t>
                        </m:r>
                        <m:r>
                          <a:rPr lang="en-US" sz="2000" i="1">
                            <a:latin typeface="Cambria Math"/>
                          </a:rPr>
                          <m:t>𝑡</m:t>
                        </m:r>
                        <m:r>
                          <a:rPr lang="en-US" sz="2000" i="1">
                            <a:latin typeface="Cambria Math"/>
                          </a:rPr>
                          <m:t>−1</m:t>
                        </m:r>
                      </m:sub>
                    </m:sSub>
                  </m:oMath>
                </a14:m>
                <a:r>
                  <a:rPr lang="en-US" sz="2000" dirty="0">
                    <a:latin typeface="+mj-lt"/>
                  </a:rPr>
                  <a:t> is a matrix of firm characteristics, </a:t>
                </a:r>
                <a:endParaRPr lang="en-US" sz="2000" i="1" dirty="0">
                  <a:latin typeface="+mj-lt"/>
                </a:endParaRPr>
              </a:p>
              <a:p>
                <a:pPr lvl="2"/>
                <a14:m>
                  <m:oMath xmlns:m="http://schemas.openxmlformats.org/officeDocument/2006/math">
                    <m:sSub>
                      <m:sSubPr>
                        <m:ctrlPr>
                          <a:rPr lang="fr-CH" sz="2000" i="1">
                            <a:latin typeface="Cambria Math" panose="02040503050406030204" pitchFamily="18" charset="0"/>
                          </a:rPr>
                        </m:ctrlPr>
                      </m:sSubPr>
                      <m:e>
                        <m:acc>
                          <m:accPr>
                            <m:chr m:val="̃"/>
                            <m:ctrlPr>
                              <a:rPr lang="fr-CH" sz="2000" i="1">
                                <a:latin typeface="Cambria Math" panose="02040503050406030204" pitchFamily="18" charset="0"/>
                              </a:rPr>
                            </m:ctrlPr>
                          </m:accPr>
                          <m:e>
                            <m:r>
                              <a:rPr lang="en-US" sz="2000" i="1">
                                <a:latin typeface="Cambria Math"/>
                              </a:rPr>
                              <m:t>𝑐𝑡</m:t>
                            </m:r>
                          </m:e>
                        </m:acc>
                      </m:e>
                      <m:sub>
                        <m:r>
                          <a:rPr lang="en-US" sz="2000" i="1">
                            <a:latin typeface="Cambria Math"/>
                          </a:rPr>
                          <m:t>𝑡</m:t>
                        </m:r>
                      </m:sub>
                    </m:sSub>
                  </m:oMath>
                </a14:m>
                <a:r>
                  <a:rPr lang="en-US" sz="2000" dirty="0">
                    <a:latin typeface="+mj-lt"/>
                  </a:rPr>
                  <a:t> is the demeaned carry trade (or shadow rate)</a:t>
                </a:r>
              </a:p>
              <a:p>
                <a:r>
                  <a:rPr lang="en-US" sz="2000" dirty="0">
                    <a:latin typeface="+mj-lt"/>
                  </a:rPr>
                  <a:t>We also estimate versions of this equation with year and firm FE (when we estimate the model with year FE, we cannot estimate </a:t>
                </a:r>
                <a14:m>
                  <m:oMath xmlns:m="http://schemas.openxmlformats.org/officeDocument/2006/math">
                    <m:r>
                      <a:rPr lang="en-US" sz="2000" i="1">
                        <a:latin typeface="Cambria Math"/>
                      </a:rPr>
                      <m:t>𝛿</m:t>
                    </m:r>
                  </m:oMath>
                </a14:m>
                <a:r>
                  <a:rPr lang="en-US" sz="2000" dirty="0">
                    <a:latin typeface="+mj-lt"/>
                  </a:rPr>
                  <a:t>) </a:t>
                </a:r>
                <a:endParaRPr lang="fr-CH" sz="2000" dirty="0">
                  <a:latin typeface="+mj-lt"/>
                </a:endParaRPr>
              </a:p>
            </p:txBody>
          </p:sp>
        </mc:Choice>
        <mc:Fallback xmlns="">
          <p:sp>
            <p:nvSpPr>
              <p:cNvPr id="13" name="Content Placeholder 2"/>
              <p:cNvSpPr>
                <a:spLocks noGrp="1" noRot="1" noChangeAspect="1" noMove="1" noResize="1" noEditPoints="1" noAdjustHandles="1" noChangeArrowheads="1" noChangeShapeType="1" noTextEdit="1"/>
              </p:cNvSpPr>
              <p:nvPr>
                <p:ph idx="1"/>
              </p:nvPr>
            </p:nvSpPr>
            <p:spPr>
              <a:xfrm>
                <a:off x="381000" y="838200"/>
                <a:ext cx="8305800" cy="5791200"/>
              </a:xfrm>
              <a:blipFill>
                <a:blip r:embed="rId2"/>
                <a:stretch>
                  <a:fillRect t="-842"/>
                </a:stretch>
              </a:blipFill>
            </p:spPr>
            <p:txBody>
              <a:bodyPr/>
              <a:lstStyle/>
              <a:p>
                <a:r>
                  <a:rPr lang="en-US">
                    <a:noFill/>
                  </a:rPr>
                  <a:t> </a:t>
                </a:r>
              </a:p>
            </p:txBody>
          </p:sp>
        </mc:Fallback>
      </mc:AlternateContent>
    </p:spTree>
    <p:extLst>
      <p:ext uri="{BB962C8B-B14F-4D97-AF65-F5344CB8AC3E}">
        <p14:creationId xmlns:p14="http://schemas.microsoft.com/office/powerpoint/2010/main" val="2738923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20126"/>
            <a:ext cx="8763000" cy="533400"/>
          </a:xfrm>
        </p:spPr>
        <p:txBody>
          <a:bodyPr/>
          <a:lstStyle/>
          <a:p>
            <a:r>
              <a:rPr lang="en-US" sz="3200" b="1" dirty="0"/>
              <a:t>The drivers of US dollar bond issuance</a:t>
            </a:r>
            <a:endParaRPr lang="en-US" sz="3200" dirty="0"/>
          </a:p>
        </p:txBody>
      </p:sp>
      <p:pic>
        <p:nvPicPr>
          <p:cNvPr id="5" name="Picture 4">
            <a:extLst>
              <a:ext uri="{FF2B5EF4-FFF2-40B4-BE49-F238E27FC236}">
                <a16:creationId xmlns:a16="http://schemas.microsoft.com/office/drawing/2014/main" id="{004B6832-BB5E-4C8A-A024-FD58A069864D}"/>
              </a:ext>
            </a:extLst>
          </p:cNvPr>
          <p:cNvPicPr>
            <a:picLocks noChangeAspect="1"/>
          </p:cNvPicPr>
          <p:nvPr/>
        </p:nvPicPr>
        <p:blipFill>
          <a:blip r:embed="rId2"/>
          <a:stretch>
            <a:fillRect/>
          </a:stretch>
        </p:blipFill>
        <p:spPr>
          <a:xfrm>
            <a:off x="359631" y="942793"/>
            <a:ext cx="9044940" cy="5640324"/>
          </a:xfrm>
          <a:prstGeom prst="rect">
            <a:avLst/>
          </a:prstGeom>
        </p:spPr>
      </p:pic>
      <p:pic>
        <p:nvPicPr>
          <p:cNvPr id="13" name="图片 23">
            <a:extLst>
              <a:ext uri="{FF2B5EF4-FFF2-40B4-BE49-F238E27FC236}">
                <a16:creationId xmlns:a16="http://schemas.microsoft.com/office/drawing/2014/main" id="{0523A14E-17E5-49C4-B3FA-207BE0799515}"/>
              </a:ext>
            </a:extLst>
          </p:cNvPr>
          <p:cNvPicPr/>
          <p:nvPr/>
        </p:nvPicPr>
        <p:blipFill>
          <a:blip r:embed="rId3">
            <a:extLst>
              <a:ext uri="{28A0092B-C50C-407E-A947-70E740481C1C}">
                <a14:useLocalDpi xmlns:a14="http://schemas.microsoft.com/office/drawing/2010/main" val="0"/>
              </a:ext>
            </a:extLst>
          </a:blip>
          <a:stretch>
            <a:fillRect/>
          </a:stretch>
        </p:blipFill>
        <p:spPr>
          <a:xfrm>
            <a:off x="6114553" y="942793"/>
            <a:ext cx="2948335" cy="2834077"/>
          </a:xfrm>
          <a:prstGeom prst="rect">
            <a:avLst/>
          </a:prstGeom>
        </p:spPr>
      </p:pic>
      <p:pic>
        <p:nvPicPr>
          <p:cNvPr id="4" name="Picture 3">
            <a:extLst>
              <a:ext uri="{FF2B5EF4-FFF2-40B4-BE49-F238E27FC236}">
                <a16:creationId xmlns:a16="http://schemas.microsoft.com/office/drawing/2014/main" id="{F03D0441-67A6-4DBF-9613-B0F7A3E4CD32}"/>
              </a:ext>
            </a:extLst>
          </p:cNvPr>
          <p:cNvPicPr>
            <a:picLocks noChangeAspect="1"/>
          </p:cNvPicPr>
          <p:nvPr/>
        </p:nvPicPr>
        <p:blipFill>
          <a:blip r:embed="rId4"/>
          <a:stretch>
            <a:fillRect/>
          </a:stretch>
        </p:blipFill>
        <p:spPr>
          <a:xfrm>
            <a:off x="-176751" y="3776869"/>
            <a:ext cx="9581322" cy="2321781"/>
          </a:xfrm>
          <a:prstGeom prst="rect">
            <a:avLst/>
          </a:prstGeom>
        </p:spPr>
      </p:pic>
    </p:spTree>
    <p:extLst>
      <p:ext uri="{BB962C8B-B14F-4D97-AF65-F5344CB8AC3E}">
        <p14:creationId xmlns:p14="http://schemas.microsoft.com/office/powerpoint/2010/main" val="369326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20126"/>
            <a:ext cx="8763000" cy="533400"/>
          </a:xfrm>
        </p:spPr>
        <p:txBody>
          <a:bodyPr/>
          <a:lstStyle/>
          <a:p>
            <a:r>
              <a:rPr lang="en-US" sz="3200" b="1" dirty="0"/>
              <a:t>Financial vs non-financial Intermediaries</a:t>
            </a:r>
            <a:endParaRPr lang="en-US" sz="3200" dirty="0"/>
          </a:p>
        </p:txBody>
      </p:sp>
      <p:sp>
        <p:nvSpPr>
          <p:cNvPr id="4" name="Content Placeholder 2"/>
          <p:cNvSpPr>
            <a:spLocks noGrp="1"/>
          </p:cNvSpPr>
          <p:nvPr>
            <p:ph idx="1"/>
          </p:nvPr>
        </p:nvSpPr>
        <p:spPr>
          <a:xfrm>
            <a:off x="381000" y="838200"/>
            <a:ext cx="8305800" cy="5791200"/>
          </a:xfrm>
        </p:spPr>
        <p:txBody>
          <a:bodyPr/>
          <a:lstStyle/>
          <a:p>
            <a:r>
              <a:rPr lang="en-US" sz="2800" dirty="0"/>
              <a:t>Theory suggests that Banks borrow to lend (positive correlation between debt and financial assets) and NFI borrow to invest (positive correlation between debt and fixed investment)</a:t>
            </a:r>
          </a:p>
          <a:p>
            <a:r>
              <a:rPr lang="en-US" sz="2800" dirty="0"/>
              <a:t>Bruno and Shin (2017) and Shin and Zhao (2013) find that this is the case in AEs. However, in EMs, they often find that NFIs behave like banks: They borrow to lend </a:t>
            </a:r>
          </a:p>
          <a:p>
            <a:r>
              <a:rPr lang="en-US" sz="2800" dirty="0"/>
              <a:t>We focus on China</a:t>
            </a:r>
          </a:p>
          <a:p>
            <a:pPr marL="0" indent="0">
              <a:buNone/>
            </a:pPr>
            <a:endParaRPr lang="fr-CH" sz="2800" dirty="0"/>
          </a:p>
        </p:txBody>
      </p:sp>
    </p:spTree>
    <p:extLst>
      <p:ext uri="{BB962C8B-B14F-4D97-AF65-F5344CB8AC3E}">
        <p14:creationId xmlns:p14="http://schemas.microsoft.com/office/powerpoint/2010/main" val="1566377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20126"/>
            <a:ext cx="8763000" cy="533400"/>
          </a:xfrm>
        </p:spPr>
        <p:txBody>
          <a:bodyPr/>
          <a:lstStyle/>
          <a:p>
            <a:r>
              <a:rPr lang="en-US" sz="3200" b="1" dirty="0"/>
              <a:t>Inv. in fixed assets and dollar bond issuances</a:t>
            </a:r>
            <a:endParaRPr lang="en-US" sz="3200" dirty="0"/>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381000" y="838200"/>
                <a:ext cx="8305800" cy="5791200"/>
              </a:xfrm>
            </p:spPr>
            <p:txBody>
              <a:bodyPr/>
              <a:lstStyle/>
              <a:p>
                <a:r>
                  <a:rPr lang="en-US" sz="2800" dirty="0"/>
                  <a:t>We look at the use of proceedings by estimating the following model:</a:t>
                </a:r>
              </a:p>
              <a:p>
                <a:pPr marL="0" indent="0">
                  <a:buNone/>
                </a:pPr>
                <a:endParaRPr lang="fr-CH" sz="2800" i="1" dirty="0"/>
              </a:p>
              <a:p>
                <a:pPr marL="0" indent="0">
                  <a:buNone/>
                </a:pPr>
                <a14:m>
                  <m:oMathPara xmlns:m="http://schemas.openxmlformats.org/officeDocument/2006/math">
                    <m:oMathParaPr>
                      <m:jc m:val="centerGroup"/>
                    </m:oMathParaPr>
                    <m:oMath xmlns:m="http://schemas.openxmlformats.org/officeDocument/2006/math">
                      <m:f>
                        <m:fPr>
                          <m:ctrlPr>
                            <a:rPr lang="fr-CH" sz="2400" i="1">
                              <a:latin typeface="Cambria Math" panose="02040503050406030204" pitchFamily="18" charset="0"/>
                            </a:rPr>
                          </m:ctrlPr>
                        </m:fPr>
                        <m:num>
                          <m:sSub>
                            <m:sSubPr>
                              <m:ctrlPr>
                                <a:rPr lang="fr-CH" sz="2400" i="1">
                                  <a:latin typeface="Cambria Math" panose="02040503050406030204" pitchFamily="18" charset="0"/>
                                </a:rPr>
                              </m:ctrlPr>
                            </m:sSubPr>
                            <m:e>
                              <m:r>
                                <a:rPr lang="en-US" sz="2400" i="1">
                                  <a:latin typeface="Cambria Math"/>
                                </a:rPr>
                                <m:t>𝐶𝐴𝑃𝐸𝑋</m:t>
                              </m:r>
                            </m:e>
                            <m:sub>
                              <m:r>
                                <a:rPr lang="en-US" sz="2400" i="1">
                                  <a:latin typeface="Cambria Math"/>
                                </a:rPr>
                                <m:t>𝑖</m:t>
                              </m:r>
                              <m:r>
                                <a:rPr lang="en-US" sz="2400" i="1">
                                  <a:latin typeface="Cambria Math"/>
                                </a:rPr>
                                <m:t>,</m:t>
                              </m:r>
                              <m:r>
                                <a:rPr lang="en-US" sz="2400" i="1">
                                  <a:latin typeface="Cambria Math"/>
                                </a:rPr>
                                <m:t>𝑡</m:t>
                              </m:r>
                            </m:sub>
                          </m:sSub>
                        </m:num>
                        <m:den>
                          <m:sSub>
                            <m:sSubPr>
                              <m:ctrlPr>
                                <a:rPr lang="fr-CH" sz="2400" i="1">
                                  <a:latin typeface="Cambria Math" panose="02040503050406030204" pitchFamily="18" charset="0"/>
                                </a:rPr>
                              </m:ctrlPr>
                            </m:sSubPr>
                            <m:e>
                              <m:r>
                                <a:rPr lang="en-US" sz="2400" i="1">
                                  <a:latin typeface="Cambria Math"/>
                                </a:rPr>
                                <m:t>𝐴</m:t>
                              </m:r>
                            </m:e>
                            <m:sub>
                              <m:r>
                                <a:rPr lang="en-US" sz="2400" i="1">
                                  <a:latin typeface="Cambria Math"/>
                                </a:rPr>
                                <m:t>𝑖</m:t>
                              </m:r>
                              <m:r>
                                <a:rPr lang="en-US" sz="2400" i="1">
                                  <a:latin typeface="Cambria Math"/>
                                </a:rPr>
                                <m:t>,</m:t>
                              </m:r>
                              <m:r>
                                <a:rPr lang="en-US" sz="2400" i="1">
                                  <a:latin typeface="Cambria Math"/>
                                </a:rPr>
                                <m:t>𝑡</m:t>
                              </m:r>
                              <m:r>
                                <a:rPr lang="en-US" sz="2400" i="1">
                                  <a:latin typeface="Cambria Math"/>
                                </a:rPr>
                                <m:t>−1</m:t>
                              </m:r>
                            </m:sub>
                          </m:sSub>
                        </m:den>
                      </m:f>
                      <m:r>
                        <a:rPr lang="en-US" sz="2400" i="1">
                          <a:latin typeface="Cambria Math"/>
                        </a:rPr>
                        <m:t>=</m:t>
                      </m:r>
                      <m:r>
                        <a:rPr lang="en-US" sz="2400" i="1">
                          <a:latin typeface="Cambria Math"/>
                        </a:rPr>
                        <m:t>𝛽</m:t>
                      </m:r>
                      <m:sSub>
                        <m:sSubPr>
                          <m:ctrlPr>
                            <a:rPr lang="fr-CH" sz="2400" i="1">
                              <a:latin typeface="Cambria Math" panose="02040503050406030204" pitchFamily="18" charset="0"/>
                            </a:rPr>
                          </m:ctrlPr>
                        </m:sSubPr>
                        <m:e>
                          <m:r>
                            <a:rPr lang="en-US" sz="2400" i="1">
                              <a:latin typeface="Cambria Math"/>
                            </a:rPr>
                            <m:t>𝐼𝑆𝑆𝑈𝐸𝑅</m:t>
                          </m:r>
                        </m:e>
                        <m:sub>
                          <m:r>
                            <a:rPr lang="en-US" sz="2400" i="1">
                              <a:latin typeface="Cambria Math"/>
                            </a:rPr>
                            <m:t>𝑖</m:t>
                          </m:r>
                          <m:r>
                            <a:rPr lang="en-US" sz="2400" i="1">
                              <a:latin typeface="Cambria Math"/>
                            </a:rPr>
                            <m:t>,</m:t>
                          </m:r>
                          <m:r>
                            <a:rPr lang="en-US" sz="2400" i="1">
                              <a:latin typeface="Cambria Math"/>
                            </a:rPr>
                            <m:t>𝑡</m:t>
                          </m:r>
                          <m:r>
                            <a:rPr lang="en-US" sz="2400" i="1">
                              <a:latin typeface="Cambria Math"/>
                            </a:rPr>
                            <m:t>−1</m:t>
                          </m:r>
                        </m:sub>
                      </m:sSub>
                      <m:r>
                        <a:rPr lang="en-US" sz="2400" i="1">
                          <a:latin typeface="Cambria Math"/>
                        </a:rPr>
                        <m:t>+</m:t>
                      </m:r>
                      <m:sSub>
                        <m:sSubPr>
                          <m:ctrlPr>
                            <a:rPr lang="fr-CH" sz="2400" i="1">
                              <a:latin typeface="Cambria Math" panose="02040503050406030204" pitchFamily="18" charset="0"/>
                            </a:rPr>
                          </m:ctrlPr>
                        </m:sSubPr>
                        <m:e>
                          <m:r>
                            <a:rPr lang="en-US" sz="2400" i="1">
                              <a:latin typeface="Cambria Math"/>
                            </a:rPr>
                            <m:t>𝑋</m:t>
                          </m:r>
                        </m:e>
                        <m:sub>
                          <m:r>
                            <a:rPr lang="en-US" sz="2400" i="1">
                              <a:latin typeface="Cambria Math"/>
                            </a:rPr>
                            <m:t>𝑖</m:t>
                          </m:r>
                          <m:r>
                            <a:rPr lang="en-US" sz="2400" i="1">
                              <a:latin typeface="Cambria Math"/>
                            </a:rPr>
                            <m:t>,</m:t>
                          </m:r>
                          <m:r>
                            <a:rPr lang="en-US" sz="2400" i="1">
                              <a:latin typeface="Cambria Math"/>
                            </a:rPr>
                            <m:t>𝑡</m:t>
                          </m:r>
                          <m:r>
                            <a:rPr lang="en-US" sz="2400" i="1">
                              <a:latin typeface="Cambria Math"/>
                            </a:rPr>
                            <m:t>−1</m:t>
                          </m:r>
                        </m:sub>
                      </m:sSub>
                      <m:r>
                        <m:rPr>
                          <m:sty m:val="p"/>
                        </m:rPr>
                        <a:rPr lang="en-US" sz="2400">
                          <a:latin typeface="Cambria Math"/>
                        </a:rPr>
                        <m:t>Γ</m:t>
                      </m:r>
                      <m:r>
                        <a:rPr lang="en-US" sz="2400" i="1">
                          <a:latin typeface="Cambria Math"/>
                        </a:rPr>
                        <m:t>+</m:t>
                      </m:r>
                    </m:oMath>
                  </m:oMathPara>
                </a14:m>
                <a:endParaRPr lang="en-US" sz="2400" i="1" dirty="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i="1">
                          <a:latin typeface="Cambria Math"/>
                        </a:rPr>
                        <m:t>𝛿</m:t>
                      </m:r>
                      <m:sSub>
                        <m:sSubPr>
                          <m:ctrlPr>
                            <a:rPr lang="fr-CH" sz="2400" i="1">
                              <a:latin typeface="Cambria Math" panose="02040503050406030204" pitchFamily="18" charset="0"/>
                            </a:rPr>
                          </m:ctrlPr>
                        </m:sSubPr>
                        <m:e>
                          <m:acc>
                            <m:accPr>
                              <m:chr m:val="̃"/>
                              <m:ctrlPr>
                                <a:rPr lang="fr-CH" sz="2400" i="1">
                                  <a:latin typeface="Cambria Math" panose="02040503050406030204" pitchFamily="18" charset="0"/>
                                </a:rPr>
                              </m:ctrlPr>
                            </m:accPr>
                            <m:e>
                              <m:r>
                                <a:rPr lang="en-US" sz="2400" i="1">
                                  <a:latin typeface="Cambria Math"/>
                                </a:rPr>
                                <m:t>𝑐𝑡</m:t>
                              </m:r>
                            </m:e>
                          </m:acc>
                        </m:e>
                        <m:sub>
                          <m:r>
                            <a:rPr lang="en-US" sz="2400" i="1">
                              <a:latin typeface="Cambria Math"/>
                            </a:rPr>
                            <m:t>𝑡</m:t>
                          </m:r>
                        </m:sub>
                      </m:sSub>
                      <m:sSub>
                        <m:sSubPr>
                          <m:ctrlPr>
                            <a:rPr lang="fr-CH" sz="2400" i="1">
                              <a:latin typeface="Cambria Math" panose="02040503050406030204" pitchFamily="18" charset="0"/>
                            </a:rPr>
                          </m:ctrlPr>
                        </m:sSubPr>
                        <m:e>
                          <m:r>
                            <a:rPr lang="fr-CH" sz="2400" i="1" smtClean="0">
                              <a:latin typeface="Cambria Math"/>
                              <a:ea typeface="Cambria Math"/>
                            </a:rPr>
                            <m:t>×</m:t>
                          </m:r>
                          <m:r>
                            <a:rPr lang="en-US" sz="2400" i="1">
                              <a:latin typeface="Cambria Math"/>
                            </a:rPr>
                            <m:t>𝐼𝑆𝑆𝑈𝐸𝑅</m:t>
                          </m:r>
                        </m:e>
                        <m:sub>
                          <m:r>
                            <a:rPr lang="en-US" sz="2400" i="1">
                              <a:latin typeface="Cambria Math"/>
                            </a:rPr>
                            <m:t>𝑖</m:t>
                          </m:r>
                          <m:r>
                            <a:rPr lang="en-US" sz="2400" i="1">
                              <a:latin typeface="Cambria Math"/>
                            </a:rPr>
                            <m:t>,</m:t>
                          </m:r>
                          <m:r>
                            <a:rPr lang="en-US" sz="2400" i="1">
                              <a:latin typeface="Cambria Math"/>
                            </a:rPr>
                            <m:t>𝑡</m:t>
                          </m:r>
                          <m:r>
                            <a:rPr lang="en-US" sz="2400" i="1">
                              <a:latin typeface="Cambria Math"/>
                            </a:rPr>
                            <m:t>−1</m:t>
                          </m:r>
                        </m:sub>
                      </m:sSub>
                      <m:r>
                        <a:rPr lang="en-US" sz="2400" b="0" i="1" smtClean="0">
                          <a:latin typeface="Cambria Math"/>
                        </a:rPr>
                        <m:t>+</m:t>
                      </m:r>
                      <m:sSub>
                        <m:sSubPr>
                          <m:ctrlPr>
                            <a:rPr lang="fr-CH" sz="2400" i="1">
                              <a:latin typeface="Cambria Math" panose="02040503050406030204" pitchFamily="18" charset="0"/>
                            </a:rPr>
                          </m:ctrlPr>
                        </m:sSubPr>
                        <m:e>
                          <m:r>
                            <a:rPr lang="en-US" sz="2400" i="1">
                              <a:latin typeface="Cambria Math"/>
                            </a:rPr>
                            <m:t>𝛼</m:t>
                          </m:r>
                        </m:e>
                        <m:sub>
                          <m:r>
                            <a:rPr lang="en-US" sz="2400" i="1">
                              <a:latin typeface="Cambria Math"/>
                            </a:rPr>
                            <m:t>𝑖</m:t>
                          </m:r>
                        </m:sub>
                      </m:sSub>
                      <m:r>
                        <a:rPr lang="en-US" sz="2400" i="1">
                          <a:latin typeface="Cambria Math"/>
                        </a:rPr>
                        <m:t>+</m:t>
                      </m:r>
                      <m:sSub>
                        <m:sSubPr>
                          <m:ctrlPr>
                            <a:rPr lang="fr-CH" sz="2400" i="1">
                              <a:latin typeface="Cambria Math" panose="02040503050406030204" pitchFamily="18" charset="0"/>
                            </a:rPr>
                          </m:ctrlPr>
                        </m:sSubPr>
                        <m:e>
                          <m:r>
                            <a:rPr lang="en-US" sz="2400" i="1">
                              <a:latin typeface="Cambria Math"/>
                            </a:rPr>
                            <m:t>𝜏</m:t>
                          </m:r>
                        </m:e>
                        <m:sub>
                          <m:r>
                            <a:rPr lang="en-US" sz="2400" i="1">
                              <a:latin typeface="Cambria Math"/>
                            </a:rPr>
                            <m:t>𝑡</m:t>
                          </m:r>
                        </m:sub>
                      </m:sSub>
                      <m:r>
                        <a:rPr lang="en-US" sz="2400" i="1">
                          <a:latin typeface="Cambria Math"/>
                        </a:rPr>
                        <m:t>+</m:t>
                      </m:r>
                      <m:sSub>
                        <m:sSubPr>
                          <m:ctrlPr>
                            <a:rPr lang="fr-CH" sz="2400" i="1">
                              <a:latin typeface="Cambria Math" panose="02040503050406030204" pitchFamily="18" charset="0"/>
                            </a:rPr>
                          </m:ctrlPr>
                        </m:sSubPr>
                        <m:e>
                          <m:r>
                            <a:rPr lang="en-US" sz="2400" i="1">
                              <a:latin typeface="Cambria Math"/>
                            </a:rPr>
                            <m:t>𝜀</m:t>
                          </m:r>
                        </m:e>
                        <m:sub>
                          <m:r>
                            <a:rPr lang="en-US" sz="2400" i="1">
                              <a:latin typeface="Cambria Math"/>
                            </a:rPr>
                            <m:t>𝑖</m:t>
                          </m:r>
                          <m:r>
                            <a:rPr lang="en-US" sz="2400" i="1">
                              <a:latin typeface="Cambria Math"/>
                            </a:rPr>
                            <m:t>,</m:t>
                          </m:r>
                          <m:r>
                            <a:rPr lang="en-US" sz="2400" i="1">
                              <a:latin typeface="Cambria Math"/>
                            </a:rPr>
                            <m:t>𝑡</m:t>
                          </m:r>
                        </m:sub>
                      </m:sSub>
                      <m:r>
                        <a:rPr lang="en-US" sz="2400" i="1">
                          <a:latin typeface="Cambria Math"/>
                        </a:rPr>
                        <m:t> </m:t>
                      </m:r>
                    </m:oMath>
                  </m:oMathPara>
                </a14:m>
                <a:endParaRPr lang="fr-CH" sz="2800" dirty="0"/>
              </a:p>
              <a:p>
                <a:pPr marL="0" indent="0">
                  <a:buNone/>
                </a:pPr>
                <a:endParaRPr lang="fr-CH" sz="3200" i="1" dirty="0"/>
              </a:p>
              <a:p>
                <a:pPr lvl="1">
                  <a:buFont typeface="Wingdings" panose="05000000000000000000" pitchFamily="2" charset="2"/>
                  <a:buChar char="q"/>
                </a:pPr>
                <a14:m>
                  <m:oMath xmlns:m="http://schemas.openxmlformats.org/officeDocument/2006/math">
                    <m:f>
                      <m:fPr>
                        <m:ctrlPr>
                          <a:rPr lang="fr-CH" sz="2000" i="1">
                            <a:latin typeface="Cambria Math" panose="02040503050406030204" pitchFamily="18" charset="0"/>
                          </a:rPr>
                        </m:ctrlPr>
                      </m:fPr>
                      <m:num>
                        <m:sSub>
                          <m:sSubPr>
                            <m:ctrlPr>
                              <a:rPr lang="fr-CH" sz="2000" i="1">
                                <a:latin typeface="Cambria Math" panose="02040503050406030204" pitchFamily="18" charset="0"/>
                              </a:rPr>
                            </m:ctrlPr>
                          </m:sSubPr>
                          <m:e>
                            <m:r>
                              <a:rPr lang="en-US" sz="2000" i="1">
                                <a:latin typeface="Cambria Math"/>
                              </a:rPr>
                              <m:t>𝐶𝐴𝑃𝐸𝑋</m:t>
                            </m:r>
                          </m:e>
                          <m:sub>
                            <m:r>
                              <a:rPr lang="en-US" sz="2000" i="1">
                                <a:latin typeface="Cambria Math"/>
                              </a:rPr>
                              <m:t>𝑖</m:t>
                            </m:r>
                            <m:r>
                              <a:rPr lang="en-US" sz="2000" i="1">
                                <a:latin typeface="Cambria Math"/>
                              </a:rPr>
                              <m:t>,</m:t>
                            </m:r>
                            <m:r>
                              <a:rPr lang="en-US" sz="2000" i="1">
                                <a:latin typeface="Cambria Math"/>
                              </a:rPr>
                              <m:t>𝑡</m:t>
                            </m:r>
                          </m:sub>
                        </m:sSub>
                      </m:num>
                      <m:den>
                        <m:sSub>
                          <m:sSubPr>
                            <m:ctrlPr>
                              <a:rPr lang="fr-CH" sz="2000" i="1">
                                <a:latin typeface="Cambria Math" panose="02040503050406030204" pitchFamily="18" charset="0"/>
                              </a:rPr>
                            </m:ctrlPr>
                          </m:sSubPr>
                          <m:e>
                            <m:r>
                              <a:rPr lang="en-US" sz="2000" i="1">
                                <a:latin typeface="Cambria Math"/>
                              </a:rPr>
                              <m:t>𝐴</m:t>
                            </m:r>
                          </m:e>
                          <m:sub>
                            <m:r>
                              <a:rPr lang="en-US" sz="2000" i="1">
                                <a:latin typeface="Cambria Math"/>
                              </a:rPr>
                              <m:t>𝑖</m:t>
                            </m:r>
                            <m:r>
                              <a:rPr lang="en-US" sz="2000" i="1">
                                <a:latin typeface="Cambria Math"/>
                              </a:rPr>
                              <m:t>,</m:t>
                            </m:r>
                            <m:r>
                              <a:rPr lang="en-US" sz="2000" i="1">
                                <a:latin typeface="Cambria Math"/>
                              </a:rPr>
                              <m:t>𝑡</m:t>
                            </m:r>
                            <m:r>
                              <a:rPr lang="en-US" sz="2000" i="1">
                                <a:latin typeface="Cambria Math"/>
                              </a:rPr>
                              <m:t>−1</m:t>
                            </m:r>
                          </m:sub>
                        </m:sSub>
                      </m:den>
                    </m:f>
                  </m:oMath>
                </a14:m>
                <a:r>
                  <a:rPr lang="en-US" sz="2000" dirty="0"/>
                  <a:t> is investment in fixed assets over lagged total assets, </a:t>
                </a:r>
              </a:p>
              <a:p>
                <a:pPr lvl="1">
                  <a:buFont typeface="Wingdings" panose="05000000000000000000" pitchFamily="2" charset="2"/>
                  <a:buChar char="q"/>
                </a:pPr>
                <a:r>
                  <a:rPr lang="en-US" sz="2000" dirty="0"/>
                  <a:t>ISSUER is bond issuances in the previous year (either </a:t>
                </a:r>
                <a:r>
                  <a:rPr lang="en-US" sz="2000"/>
                  <a:t>a dummy, </a:t>
                </a:r>
                <a:r>
                  <a:rPr lang="en-US" sz="2000" dirty="0"/>
                  <a:t>or bond issuances over revenues, or outstanding bonds over revenues)</a:t>
                </a:r>
              </a:p>
              <a:p>
                <a:pPr lvl="1">
                  <a:buFont typeface="Wingdings" panose="05000000000000000000" pitchFamily="2" charset="2"/>
                  <a:buChar char="q"/>
                </a:pPr>
                <a:r>
                  <a:rPr lang="en-US" sz="2000" b="1" i="1" dirty="0"/>
                  <a:t>X</a:t>
                </a:r>
                <a:r>
                  <a:rPr lang="en-US" sz="2000" dirty="0"/>
                  <a:t> is a matrix of firm characteristics (profitability, </a:t>
                </a:r>
                <a:r>
                  <a:rPr lang="en-US" sz="2000" dirty="0" err="1"/>
                  <a:t>proxied</a:t>
                </a:r>
                <a:r>
                  <a:rPr lang="en-US" sz="2000" dirty="0"/>
                  <a:t> by ROA, leverage, and size)</a:t>
                </a:r>
              </a:p>
              <a:p>
                <a:pPr lvl="1">
                  <a:buFont typeface="Wingdings" panose="05000000000000000000" pitchFamily="2" charset="2"/>
                  <a:buChar char="q"/>
                </a:pPr>
                <a:r>
                  <a:rPr lang="en-US" sz="2000" dirty="0"/>
                  <a:t> </a:t>
                </a:r>
                <a14:m>
                  <m:oMath xmlns:m="http://schemas.openxmlformats.org/officeDocument/2006/math">
                    <m:sSub>
                      <m:sSubPr>
                        <m:ctrlPr>
                          <a:rPr lang="fr-CH" sz="2000" i="1">
                            <a:latin typeface="Cambria Math" panose="02040503050406030204" pitchFamily="18" charset="0"/>
                          </a:rPr>
                        </m:ctrlPr>
                      </m:sSubPr>
                      <m:e>
                        <m:r>
                          <a:rPr lang="en-US" sz="2000" i="1">
                            <a:latin typeface="Cambria Math"/>
                          </a:rPr>
                          <m:t>𝛼</m:t>
                        </m:r>
                      </m:e>
                      <m:sub>
                        <m:r>
                          <a:rPr lang="en-US" sz="2000" i="1">
                            <a:latin typeface="Cambria Math"/>
                          </a:rPr>
                          <m:t>𝑖</m:t>
                        </m:r>
                      </m:sub>
                    </m:sSub>
                  </m:oMath>
                </a14:m>
                <a:r>
                  <a:rPr lang="en-US" sz="2000" dirty="0"/>
                  <a:t> and </a:t>
                </a:r>
                <a14:m>
                  <m:oMath xmlns:m="http://schemas.openxmlformats.org/officeDocument/2006/math">
                    <m:sSub>
                      <m:sSubPr>
                        <m:ctrlPr>
                          <a:rPr lang="fr-CH" sz="2000" i="1">
                            <a:latin typeface="Cambria Math" panose="02040503050406030204" pitchFamily="18" charset="0"/>
                          </a:rPr>
                        </m:ctrlPr>
                      </m:sSubPr>
                      <m:e>
                        <m:r>
                          <a:rPr lang="en-US" sz="2000" i="1">
                            <a:latin typeface="Cambria Math"/>
                          </a:rPr>
                          <m:t>𝜏</m:t>
                        </m:r>
                      </m:e>
                      <m:sub>
                        <m:r>
                          <a:rPr lang="en-US" sz="2000" i="1">
                            <a:latin typeface="Cambria Math"/>
                          </a:rPr>
                          <m:t>𝑡</m:t>
                        </m:r>
                      </m:sub>
                    </m:sSub>
                  </m:oMath>
                </a14:m>
                <a:r>
                  <a:rPr lang="en-US" sz="2000" dirty="0"/>
                  <a:t> are firm and year fixed effects. </a:t>
                </a:r>
                <a:endParaRPr lang="fr-CH" sz="2000" dirty="0"/>
              </a:p>
              <a:p>
                <a:pPr marL="0" indent="0">
                  <a:buNone/>
                </a:pPr>
                <a:endParaRPr lang="fr-CH" sz="2800" dirty="0"/>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381000" y="838200"/>
                <a:ext cx="8305800" cy="5791200"/>
              </a:xfrm>
              <a:blipFill rotWithShape="1">
                <a:blip r:embed="rId2"/>
                <a:stretch>
                  <a:fillRect t="-947" r="-1982"/>
                </a:stretch>
              </a:blipFill>
            </p:spPr>
            <p:txBody>
              <a:bodyPr/>
              <a:lstStyle/>
              <a:p>
                <a:r>
                  <a:rPr lang="fr-CH">
                    <a:noFill/>
                  </a:rPr>
                  <a:t> </a:t>
                </a:r>
              </a:p>
            </p:txBody>
          </p:sp>
        </mc:Fallback>
      </mc:AlternateContent>
    </p:spTree>
    <p:extLst>
      <p:ext uri="{BB962C8B-B14F-4D97-AF65-F5344CB8AC3E}">
        <p14:creationId xmlns:p14="http://schemas.microsoft.com/office/powerpoint/2010/main" val="1776700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20126"/>
            <a:ext cx="8763000" cy="533400"/>
          </a:xfrm>
        </p:spPr>
        <p:txBody>
          <a:bodyPr/>
          <a:lstStyle/>
          <a:p>
            <a:r>
              <a:rPr lang="en-US" sz="3200" b="1" dirty="0"/>
              <a:t>Inv. in fixed assets and dollar bond issuances</a:t>
            </a:r>
            <a:endParaRPr lang="en-US" sz="3200" dirty="0"/>
          </a:p>
        </p:txBody>
      </p:sp>
      <p:pic>
        <p:nvPicPr>
          <p:cNvPr id="4" name="Picture 3">
            <a:extLst>
              <a:ext uri="{FF2B5EF4-FFF2-40B4-BE49-F238E27FC236}">
                <a16:creationId xmlns:a16="http://schemas.microsoft.com/office/drawing/2014/main" id="{D3BC70C9-6A5E-45E6-B697-2D4039337B30}"/>
              </a:ext>
            </a:extLst>
          </p:cNvPr>
          <p:cNvPicPr>
            <a:picLocks noChangeAspect="1"/>
          </p:cNvPicPr>
          <p:nvPr/>
        </p:nvPicPr>
        <p:blipFill>
          <a:blip r:embed="rId2"/>
          <a:stretch>
            <a:fillRect/>
          </a:stretch>
        </p:blipFill>
        <p:spPr>
          <a:xfrm>
            <a:off x="620478" y="1272208"/>
            <a:ext cx="11622709" cy="49232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3200" b="1" dirty="0"/>
              <a:t>Cash holdings and dollar bond issuances</a:t>
            </a:r>
            <a:endParaRPr lang="en-US" sz="3200" dirty="0"/>
          </a:p>
        </p:txBody>
      </p:sp>
      <p:sp>
        <p:nvSpPr>
          <p:cNvPr id="6" name="内容占位符 5"/>
          <p:cNvSpPr>
            <a:spLocks noGrp="1"/>
          </p:cNvSpPr>
          <p:nvPr>
            <p:ph idx="1"/>
          </p:nvPr>
        </p:nvSpPr>
        <p:spPr>
          <a:xfrm>
            <a:off x="419100" y="849630"/>
            <a:ext cx="8305800" cy="5791200"/>
          </a:xfrm>
        </p:spPr>
        <p:txBody>
          <a:bodyPr/>
          <a:lstStyle/>
          <a:p>
            <a:pPr>
              <a:lnSpc>
                <a:spcPct val="150000"/>
              </a:lnSpc>
            </a:pPr>
            <a:endParaRPr lang="en-US" altLang="zh-CN" sz="1800" dirty="0"/>
          </a:p>
          <a:p>
            <a:pPr>
              <a:lnSpc>
                <a:spcPct val="150000"/>
              </a:lnSpc>
            </a:pPr>
            <a:endParaRPr lang="en-US" altLang="zh-CN" sz="1800" dirty="0"/>
          </a:p>
        </p:txBody>
      </p:sp>
      <p:pic>
        <p:nvPicPr>
          <p:cNvPr id="3" name="Picture 2">
            <a:extLst>
              <a:ext uri="{FF2B5EF4-FFF2-40B4-BE49-F238E27FC236}">
                <a16:creationId xmlns:a16="http://schemas.microsoft.com/office/drawing/2014/main" id="{171CF383-7C15-4ED5-9E73-81A5CCB9FEF7}"/>
              </a:ext>
            </a:extLst>
          </p:cNvPr>
          <p:cNvPicPr>
            <a:picLocks noChangeAspect="1"/>
          </p:cNvPicPr>
          <p:nvPr/>
        </p:nvPicPr>
        <p:blipFill>
          <a:blip r:embed="rId2"/>
          <a:stretch>
            <a:fillRect/>
          </a:stretch>
        </p:blipFill>
        <p:spPr>
          <a:xfrm>
            <a:off x="495184" y="1274688"/>
            <a:ext cx="13050881" cy="494108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3200" b="1" dirty="0"/>
              <a:t>Cash holdings and dollar bond issuances</a:t>
            </a:r>
            <a:endParaRPr lang="en-US" sz="3200" dirty="0"/>
          </a:p>
        </p:txBody>
      </p:sp>
      <p:sp>
        <p:nvSpPr>
          <p:cNvPr id="6" name="内容占位符 5"/>
          <p:cNvSpPr>
            <a:spLocks noGrp="1"/>
          </p:cNvSpPr>
          <p:nvPr>
            <p:ph idx="1"/>
          </p:nvPr>
        </p:nvSpPr>
        <p:spPr>
          <a:xfrm>
            <a:off x="419100" y="849630"/>
            <a:ext cx="8305800" cy="5791200"/>
          </a:xfrm>
        </p:spPr>
        <p:txBody>
          <a:bodyPr/>
          <a:lstStyle/>
          <a:p>
            <a:pPr>
              <a:lnSpc>
                <a:spcPct val="150000"/>
              </a:lnSpc>
            </a:pPr>
            <a:endParaRPr lang="en-US" altLang="zh-CN" sz="1800" dirty="0"/>
          </a:p>
          <a:p>
            <a:pPr>
              <a:lnSpc>
                <a:spcPct val="150000"/>
              </a:lnSpc>
            </a:pPr>
            <a:endParaRPr lang="en-US" altLang="zh-CN" sz="1800" dirty="0"/>
          </a:p>
        </p:txBody>
      </p:sp>
      <p:sp>
        <p:nvSpPr>
          <p:cNvPr id="4" name="TextBox 3">
            <a:extLst>
              <a:ext uri="{FF2B5EF4-FFF2-40B4-BE49-F238E27FC236}">
                <a16:creationId xmlns:a16="http://schemas.microsoft.com/office/drawing/2014/main" id="{3216EE15-450F-4D6F-81F2-063CDDE27DB7}"/>
              </a:ext>
            </a:extLst>
          </p:cNvPr>
          <p:cNvSpPr txBox="1"/>
          <p:nvPr/>
        </p:nvSpPr>
        <p:spPr>
          <a:xfrm>
            <a:off x="514516" y="875100"/>
            <a:ext cx="2705763" cy="707886"/>
          </a:xfrm>
          <a:prstGeom prst="rect">
            <a:avLst/>
          </a:prstGeom>
          <a:noFill/>
        </p:spPr>
        <p:txBody>
          <a:bodyPr wrap="square" rtlCol="0">
            <a:spAutoFit/>
          </a:bodyPr>
          <a:lstStyle/>
          <a:p>
            <a:r>
              <a:rPr lang="en-US" dirty="0"/>
              <a:t>Puzzling??</a:t>
            </a:r>
          </a:p>
          <a:p>
            <a:r>
              <a:rPr lang="en-US" dirty="0"/>
              <a:t>But remember this….</a:t>
            </a:r>
          </a:p>
        </p:txBody>
      </p:sp>
      <p:pic>
        <p:nvPicPr>
          <p:cNvPr id="7" name="Picture 6">
            <a:extLst>
              <a:ext uri="{FF2B5EF4-FFF2-40B4-BE49-F238E27FC236}">
                <a16:creationId xmlns:a16="http://schemas.microsoft.com/office/drawing/2014/main" id="{2D242653-0B59-4E3A-A94F-D1317602A1FA}"/>
              </a:ext>
            </a:extLst>
          </p:cNvPr>
          <p:cNvPicPr>
            <a:picLocks noChangeAspect="1"/>
          </p:cNvPicPr>
          <p:nvPr/>
        </p:nvPicPr>
        <p:blipFill>
          <a:blip r:embed="rId2"/>
          <a:stretch>
            <a:fillRect/>
          </a:stretch>
        </p:blipFill>
        <p:spPr>
          <a:xfrm>
            <a:off x="1685677" y="1632220"/>
            <a:ext cx="6436685" cy="5008610"/>
          </a:xfrm>
          <a:prstGeom prst="rect">
            <a:avLst/>
          </a:prstGeom>
        </p:spPr>
      </p:pic>
      <p:sp>
        <p:nvSpPr>
          <p:cNvPr id="3" name="TextBox 2">
            <a:extLst>
              <a:ext uri="{FF2B5EF4-FFF2-40B4-BE49-F238E27FC236}">
                <a16:creationId xmlns:a16="http://schemas.microsoft.com/office/drawing/2014/main" id="{3F5EA188-54A2-463F-A0D1-89F99168E5F9}"/>
              </a:ext>
            </a:extLst>
          </p:cNvPr>
          <p:cNvSpPr txBox="1"/>
          <p:nvPr/>
        </p:nvSpPr>
        <p:spPr>
          <a:xfrm>
            <a:off x="345621" y="2705364"/>
            <a:ext cx="2095500" cy="3170099"/>
          </a:xfrm>
          <a:prstGeom prst="rect">
            <a:avLst/>
          </a:prstGeom>
          <a:noFill/>
        </p:spPr>
        <p:txBody>
          <a:bodyPr wrap="square" rtlCol="0">
            <a:spAutoFit/>
          </a:bodyPr>
          <a:lstStyle/>
          <a:p>
            <a:r>
              <a:rPr lang="en-US" dirty="0"/>
              <a:t>Borrowing in USD and putting the money in a local currency bank account can yield carry trade returns in Brazil, but not necessarily in China</a:t>
            </a:r>
          </a:p>
        </p:txBody>
      </p:sp>
    </p:spTree>
    <p:extLst>
      <p:ext uri="{BB962C8B-B14F-4D97-AF65-F5344CB8AC3E}">
        <p14:creationId xmlns:p14="http://schemas.microsoft.com/office/powerpoint/2010/main" val="4050274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618A3F-588E-4376-9A65-E62DEF9AFC99}"/>
              </a:ext>
            </a:extLst>
          </p:cNvPr>
          <p:cNvSpPr/>
          <p:nvPr/>
        </p:nvSpPr>
        <p:spPr>
          <a:xfrm>
            <a:off x="95416" y="2859925"/>
            <a:ext cx="8820314"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002BEB8-6FED-444A-8FFA-9C59B5F0CD25}"/>
              </a:ext>
            </a:extLst>
          </p:cNvPr>
          <p:cNvSpPr/>
          <p:nvPr/>
        </p:nvSpPr>
        <p:spPr>
          <a:xfrm>
            <a:off x="152730" y="1300478"/>
            <a:ext cx="8763000" cy="11882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p:txBody>
          <a:bodyPr/>
          <a:lstStyle/>
          <a:p>
            <a:r>
              <a:rPr lang="en-US" sz="3200" b="1" dirty="0"/>
              <a:t>Inter-firm loans and dollar bond issuances</a:t>
            </a:r>
            <a:endParaRPr lang="en-US" sz="4000" dirty="0"/>
          </a:p>
        </p:txBody>
      </p:sp>
      <p:sp>
        <p:nvSpPr>
          <p:cNvPr id="3" name="TextBox 2">
            <a:extLst>
              <a:ext uri="{FF2B5EF4-FFF2-40B4-BE49-F238E27FC236}">
                <a16:creationId xmlns:a16="http://schemas.microsoft.com/office/drawing/2014/main" id="{EA2E1BF4-7D3B-434D-993E-DD86C1863E23}"/>
              </a:ext>
            </a:extLst>
          </p:cNvPr>
          <p:cNvSpPr txBox="1"/>
          <p:nvPr/>
        </p:nvSpPr>
        <p:spPr>
          <a:xfrm>
            <a:off x="152730" y="5157412"/>
            <a:ext cx="7313851" cy="400110"/>
          </a:xfrm>
          <a:prstGeom prst="rect">
            <a:avLst/>
          </a:prstGeom>
          <a:noFill/>
        </p:spPr>
        <p:txBody>
          <a:bodyPr wrap="square" rtlCol="0">
            <a:spAutoFit/>
          </a:bodyPr>
          <a:lstStyle/>
          <a:p>
            <a:r>
              <a:rPr lang="en-US" b="1" dirty="0"/>
              <a:t>Results become stronger if we exclude state-owned firms</a:t>
            </a:r>
          </a:p>
        </p:txBody>
      </p:sp>
      <p:pic>
        <p:nvPicPr>
          <p:cNvPr id="8" name="Picture 7">
            <a:extLst>
              <a:ext uri="{FF2B5EF4-FFF2-40B4-BE49-F238E27FC236}">
                <a16:creationId xmlns:a16="http://schemas.microsoft.com/office/drawing/2014/main" id="{C69182AC-697A-47EE-8238-551137D97B77}"/>
              </a:ext>
            </a:extLst>
          </p:cNvPr>
          <p:cNvPicPr>
            <a:picLocks noChangeAspect="1"/>
          </p:cNvPicPr>
          <p:nvPr/>
        </p:nvPicPr>
        <p:blipFill>
          <a:blip r:embed="rId2"/>
          <a:stretch>
            <a:fillRect/>
          </a:stretch>
        </p:blipFill>
        <p:spPr>
          <a:xfrm>
            <a:off x="99059" y="1134773"/>
            <a:ext cx="9654183" cy="415284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6308" y="112644"/>
            <a:ext cx="8763000" cy="533400"/>
          </a:xfrm>
        </p:spPr>
        <p:txBody>
          <a:bodyPr/>
          <a:lstStyle/>
          <a:p>
            <a:r>
              <a:rPr lang="en-US" b="1" dirty="0"/>
              <a:t>Inter-firm loans and dollar bond issuances</a:t>
            </a:r>
            <a:br>
              <a:rPr lang="en-US" b="1" dirty="0"/>
            </a:br>
            <a:r>
              <a:rPr lang="en-US" b="1" dirty="0"/>
              <a:t>Controlling for RMB issuances</a:t>
            </a:r>
            <a:endParaRPr lang="en-US" sz="3200" dirty="0"/>
          </a:p>
        </p:txBody>
      </p:sp>
      <p:pic>
        <p:nvPicPr>
          <p:cNvPr id="4" name="Picture 3">
            <a:extLst>
              <a:ext uri="{FF2B5EF4-FFF2-40B4-BE49-F238E27FC236}">
                <a16:creationId xmlns:a16="http://schemas.microsoft.com/office/drawing/2014/main" id="{3538CA6B-54AE-49FE-B981-D2EB2CB3B66C}"/>
              </a:ext>
            </a:extLst>
          </p:cNvPr>
          <p:cNvPicPr>
            <a:picLocks noChangeAspect="1"/>
          </p:cNvPicPr>
          <p:nvPr/>
        </p:nvPicPr>
        <p:blipFill>
          <a:blip r:embed="rId3"/>
          <a:stretch>
            <a:fillRect/>
          </a:stretch>
        </p:blipFill>
        <p:spPr>
          <a:xfrm>
            <a:off x="668599" y="1232452"/>
            <a:ext cx="11240632" cy="5045500"/>
          </a:xfrm>
          <a:prstGeom prst="rect">
            <a:avLst/>
          </a:prstGeom>
        </p:spPr>
      </p:pic>
    </p:spTree>
    <p:extLst>
      <p:ext uri="{BB962C8B-B14F-4D97-AF65-F5344CB8AC3E}">
        <p14:creationId xmlns:p14="http://schemas.microsoft.com/office/powerpoint/2010/main" val="3862732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0126"/>
            <a:ext cx="8763000" cy="533400"/>
          </a:xfrm>
        </p:spPr>
        <p:txBody>
          <a:bodyPr/>
          <a:lstStyle/>
          <a:p>
            <a:r>
              <a:rPr lang="en-US" sz="3200" b="1" dirty="0"/>
              <a:t>Outline</a:t>
            </a:r>
          </a:p>
        </p:txBody>
      </p:sp>
      <p:sp>
        <p:nvSpPr>
          <p:cNvPr id="3" name="Content Placeholder 2"/>
          <p:cNvSpPr>
            <a:spLocks noGrp="1"/>
          </p:cNvSpPr>
          <p:nvPr>
            <p:ph idx="1"/>
          </p:nvPr>
        </p:nvSpPr>
        <p:spPr>
          <a:xfrm>
            <a:off x="457200" y="1229710"/>
            <a:ext cx="8305800" cy="4619296"/>
          </a:xfrm>
        </p:spPr>
        <p:txBody>
          <a:bodyPr/>
          <a:lstStyle/>
          <a:p>
            <a:pPr>
              <a:lnSpc>
                <a:spcPct val="150000"/>
              </a:lnSpc>
            </a:pPr>
            <a:r>
              <a:rPr lang="en-US" sz="2400" dirty="0"/>
              <a:t>Motivation and background</a:t>
            </a:r>
          </a:p>
          <a:p>
            <a:pPr>
              <a:lnSpc>
                <a:spcPct val="150000"/>
              </a:lnSpc>
            </a:pPr>
            <a:r>
              <a:rPr lang="en-US" sz="2400" dirty="0"/>
              <a:t>Literature</a:t>
            </a:r>
          </a:p>
          <a:p>
            <a:pPr>
              <a:lnSpc>
                <a:spcPct val="150000"/>
              </a:lnSpc>
            </a:pPr>
            <a:r>
              <a:rPr lang="en-US" sz="2400" dirty="0"/>
              <a:t>Data</a:t>
            </a:r>
          </a:p>
          <a:p>
            <a:pPr>
              <a:lnSpc>
                <a:spcPct val="150000"/>
              </a:lnSpc>
            </a:pPr>
            <a:r>
              <a:rPr lang="en-US" sz="2400" dirty="0"/>
              <a:t>Which firms issue dollar bonds</a:t>
            </a:r>
          </a:p>
          <a:p>
            <a:pPr>
              <a:lnSpc>
                <a:spcPct val="150000"/>
              </a:lnSpc>
            </a:pPr>
            <a:r>
              <a:rPr lang="en-US" sz="2400" dirty="0"/>
              <a:t>Use of proceedings</a:t>
            </a:r>
          </a:p>
          <a:p>
            <a:pPr>
              <a:lnSpc>
                <a:spcPct val="150000"/>
              </a:lnSpc>
            </a:pPr>
            <a:r>
              <a:rPr lang="en-US" sz="2400" dirty="0"/>
              <a:t>The unintended consequences of prudential regulations</a:t>
            </a:r>
          </a:p>
          <a:p>
            <a:pPr>
              <a:lnSpc>
                <a:spcPct val="150000"/>
              </a:lnSpc>
            </a:pPr>
            <a:r>
              <a:rPr lang="en-US" sz="2400" dirty="0"/>
              <a:t>Probing further</a:t>
            </a:r>
          </a:p>
          <a:p>
            <a:pPr>
              <a:lnSpc>
                <a:spcPct val="150000"/>
              </a:lnSpc>
            </a:pPr>
            <a:r>
              <a:rPr lang="en-US" sz="2400" dirty="0"/>
              <a:t>Conclusions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6308" y="112644"/>
            <a:ext cx="8763000" cy="533400"/>
          </a:xfrm>
        </p:spPr>
        <p:txBody>
          <a:bodyPr/>
          <a:lstStyle/>
          <a:p>
            <a:r>
              <a:rPr lang="en-US" b="1" dirty="0"/>
              <a:t>Inter-firm loans and dollar bond issuances</a:t>
            </a:r>
            <a:br>
              <a:rPr lang="en-US" b="1" dirty="0"/>
            </a:br>
            <a:r>
              <a:rPr lang="en-US" b="1" dirty="0"/>
              <a:t>Intensive </a:t>
            </a:r>
            <a:r>
              <a:rPr lang="en-US" b="1" i="1" dirty="0"/>
              <a:t>versus</a:t>
            </a:r>
            <a:r>
              <a:rPr lang="en-US" b="1" dirty="0"/>
              <a:t> extensive margin</a:t>
            </a:r>
            <a:endParaRPr lang="en-US" sz="3200" dirty="0"/>
          </a:p>
        </p:txBody>
      </p:sp>
      <p:pic>
        <p:nvPicPr>
          <p:cNvPr id="3" name="Picture 2">
            <a:extLst>
              <a:ext uri="{FF2B5EF4-FFF2-40B4-BE49-F238E27FC236}">
                <a16:creationId xmlns:a16="http://schemas.microsoft.com/office/drawing/2014/main" id="{7169792B-F8B7-426D-A9A2-3ABF5B6024DD}"/>
              </a:ext>
            </a:extLst>
          </p:cNvPr>
          <p:cNvPicPr>
            <a:picLocks noChangeAspect="1"/>
          </p:cNvPicPr>
          <p:nvPr/>
        </p:nvPicPr>
        <p:blipFill>
          <a:blip r:embed="rId3"/>
          <a:stretch>
            <a:fillRect/>
          </a:stretch>
        </p:blipFill>
        <p:spPr>
          <a:xfrm>
            <a:off x="1122956" y="1227781"/>
            <a:ext cx="10435848" cy="5006042"/>
          </a:xfrm>
          <a:prstGeom prst="rect">
            <a:avLst/>
          </a:prstGeom>
        </p:spPr>
      </p:pic>
    </p:spTree>
    <p:extLst>
      <p:ext uri="{BB962C8B-B14F-4D97-AF65-F5344CB8AC3E}">
        <p14:creationId xmlns:p14="http://schemas.microsoft.com/office/powerpoint/2010/main" val="1080099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689DEB-92B4-4B41-B2A6-C539DDF904E1}"/>
              </a:ext>
            </a:extLst>
          </p:cNvPr>
          <p:cNvSpPr/>
          <p:nvPr/>
        </p:nvSpPr>
        <p:spPr>
          <a:xfrm>
            <a:off x="5104737" y="1614115"/>
            <a:ext cx="1701580" cy="397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276308" y="112644"/>
            <a:ext cx="8763000" cy="533400"/>
          </a:xfrm>
        </p:spPr>
        <p:txBody>
          <a:bodyPr/>
          <a:lstStyle/>
          <a:p>
            <a:r>
              <a:rPr lang="en-US" b="1" dirty="0"/>
              <a:t>Inter-firm loans and dollar bond issuances</a:t>
            </a:r>
            <a:br>
              <a:rPr lang="en-US" b="1" dirty="0"/>
            </a:br>
            <a:r>
              <a:rPr lang="en-US" b="1" dirty="0"/>
              <a:t>Heterogeneity</a:t>
            </a:r>
            <a:endParaRPr lang="en-US" sz="3200" dirty="0"/>
          </a:p>
        </p:txBody>
      </p:sp>
      <p:pic>
        <p:nvPicPr>
          <p:cNvPr id="4" name="Picture 3">
            <a:extLst>
              <a:ext uri="{FF2B5EF4-FFF2-40B4-BE49-F238E27FC236}">
                <a16:creationId xmlns:a16="http://schemas.microsoft.com/office/drawing/2014/main" id="{7BD30708-F691-46A1-931B-EBC6BBC679C4}"/>
              </a:ext>
            </a:extLst>
          </p:cNvPr>
          <p:cNvPicPr>
            <a:picLocks noChangeAspect="1"/>
          </p:cNvPicPr>
          <p:nvPr/>
        </p:nvPicPr>
        <p:blipFill>
          <a:blip r:embed="rId3"/>
          <a:stretch>
            <a:fillRect/>
          </a:stretch>
        </p:blipFill>
        <p:spPr>
          <a:xfrm>
            <a:off x="65598" y="999248"/>
            <a:ext cx="9044940" cy="4200906"/>
          </a:xfrm>
          <a:prstGeom prst="rect">
            <a:avLst/>
          </a:prstGeom>
        </p:spPr>
      </p:pic>
    </p:spTree>
    <p:extLst>
      <p:ext uri="{BB962C8B-B14F-4D97-AF65-F5344CB8AC3E}">
        <p14:creationId xmlns:p14="http://schemas.microsoft.com/office/powerpoint/2010/main" val="3480044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4786" y="136634"/>
            <a:ext cx="8466814" cy="533400"/>
          </a:xfrm>
        </p:spPr>
        <p:txBody>
          <a:bodyPr/>
          <a:lstStyle/>
          <a:p>
            <a:r>
              <a:rPr lang="en-US" sz="3200" b="1" dirty="0"/>
              <a:t>So far…</a:t>
            </a:r>
            <a:endParaRPr lang="en-US" sz="4000" b="1" dirty="0"/>
          </a:p>
        </p:txBody>
      </p:sp>
      <p:sp>
        <p:nvSpPr>
          <p:cNvPr id="5" name="Content Placeholder 4"/>
          <p:cNvSpPr>
            <a:spLocks noGrp="1"/>
          </p:cNvSpPr>
          <p:nvPr>
            <p:ph idx="1"/>
          </p:nvPr>
        </p:nvSpPr>
        <p:spPr>
          <a:xfrm>
            <a:off x="381000" y="1182414"/>
            <a:ext cx="8305800" cy="5446986"/>
          </a:xfrm>
        </p:spPr>
        <p:txBody>
          <a:bodyPr/>
          <a:lstStyle/>
          <a:p>
            <a:r>
              <a:rPr lang="en-US" sz="2400" dirty="0"/>
              <a:t>Risky firms issue more dollar bonds, especially when carry trade returns are high</a:t>
            </a:r>
          </a:p>
          <a:p>
            <a:r>
              <a:rPr lang="en-US" sz="2400" dirty="0"/>
              <a:t>Firms that issue more dollar bonds, do not invest more</a:t>
            </a:r>
          </a:p>
          <a:p>
            <a:r>
              <a:rPr lang="en-US" sz="2400" dirty="0"/>
              <a:t>Firms that issue more dollar bonds lend more to other firms, especially when carry trade returns are high, especially when they operate in risky sector</a:t>
            </a:r>
          </a:p>
        </p:txBody>
      </p:sp>
    </p:spTree>
    <p:extLst>
      <p:ext uri="{BB962C8B-B14F-4D97-AF65-F5344CB8AC3E}">
        <p14:creationId xmlns:p14="http://schemas.microsoft.com/office/powerpoint/2010/main" val="2248009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36634"/>
            <a:ext cx="8763000" cy="533400"/>
          </a:xfrm>
        </p:spPr>
        <p:txBody>
          <a:bodyPr/>
          <a:lstStyle/>
          <a:p>
            <a:r>
              <a:rPr lang="en-US" sz="3200" b="1" dirty="0"/>
              <a:t>The unintended effects of prudential regulation</a:t>
            </a:r>
            <a:endParaRPr lang="en-US" sz="4000" b="1" dirty="0"/>
          </a:p>
        </p:txBody>
      </p:sp>
      <p:sp>
        <p:nvSpPr>
          <p:cNvPr id="5" name="Content Placeholder 4"/>
          <p:cNvSpPr>
            <a:spLocks noGrp="1"/>
          </p:cNvSpPr>
          <p:nvPr>
            <p:ph idx="1"/>
          </p:nvPr>
        </p:nvSpPr>
        <p:spPr>
          <a:xfrm>
            <a:off x="381000" y="1182414"/>
            <a:ext cx="8305800" cy="5446986"/>
          </a:xfrm>
        </p:spPr>
        <p:txBody>
          <a:bodyPr/>
          <a:lstStyle/>
          <a:p>
            <a:r>
              <a:rPr lang="en-US" sz="2400" i="1" dirty="0"/>
              <a:t>Guiding Opinions on Further Strengthening Financial Services With a View to Supporting the Adjustment and Rejuvenation of Some Key Industries and Restraining Excess Capacity in Other Industries</a:t>
            </a:r>
            <a:r>
              <a:rPr lang="en-US" sz="2400" dirty="0"/>
              <a:t> </a:t>
            </a:r>
          </a:p>
          <a:p>
            <a:pPr lvl="1"/>
            <a:r>
              <a:rPr lang="en-US" dirty="0"/>
              <a:t>Issued on </a:t>
            </a:r>
            <a:r>
              <a:rPr lang="en-US" b="1" dirty="0"/>
              <a:t>December 22, 2009</a:t>
            </a:r>
            <a:r>
              <a:rPr lang="en-US" dirty="0"/>
              <a:t>, by the People’s Bank of China, the China Banking Regulatory Commission, the China Securities Regulatory Commission, and the China Insurance Regulatory Commission </a:t>
            </a:r>
          </a:p>
          <a:p>
            <a:pPr lvl="1"/>
            <a:r>
              <a:rPr lang="en-US" dirty="0"/>
              <a:t>It stated that “in order to serve the overall objective of supporting economic growth and restructuring the economy,” the People’s Bank of China will “enhance surveillance on credit structure,” and “effectively contain overcapacity.” </a:t>
            </a:r>
          </a:p>
          <a:p>
            <a:pPr lvl="1"/>
            <a:r>
              <a:rPr lang="en-US" dirty="0"/>
              <a:t>This policy tightened access to domestic credit (bank loans and issuance of securities) for firms that operate in economic sectors that are </a:t>
            </a:r>
            <a:r>
              <a:rPr lang="en-US" b="1" dirty="0">
                <a:solidFill>
                  <a:srgbClr val="FF0000"/>
                </a:solidFill>
              </a:rPr>
              <a:t>deemed to be risky </a:t>
            </a:r>
          </a:p>
          <a:p>
            <a:r>
              <a:rPr lang="en-US" sz="2400" i="1" dirty="0"/>
              <a:t>Notice on Financial Services to Further Support Energy Saving and Eliminate the Backward-Production Capacity </a:t>
            </a:r>
          </a:p>
          <a:p>
            <a:pPr lvl="1"/>
            <a:r>
              <a:rPr lang="en-US" dirty="0"/>
              <a:t>Issued on </a:t>
            </a:r>
            <a:r>
              <a:rPr lang="en-US" b="1" dirty="0"/>
              <a:t>May 28, 2010</a:t>
            </a:r>
            <a:r>
              <a:rPr lang="en-US" dirty="0"/>
              <a:t>, by the People’s Bank of China and the China Banking Regulatory Commission </a:t>
            </a:r>
          </a:p>
          <a:p>
            <a:pPr lvl="1"/>
            <a:r>
              <a:rPr lang="en-US" dirty="0"/>
              <a:t>It further restrained access to credit for firms that operate in </a:t>
            </a:r>
            <a:r>
              <a:rPr lang="en-US" b="1" dirty="0">
                <a:solidFill>
                  <a:srgbClr val="FF0000"/>
                </a:solidFill>
              </a:rPr>
              <a:t>sectors deemed to be risky</a:t>
            </a:r>
            <a:r>
              <a:rPr lang="en-US" dirty="0"/>
              <a:t>.</a:t>
            </a:r>
          </a:p>
          <a:p>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36634"/>
            <a:ext cx="8763000" cy="533400"/>
          </a:xfrm>
        </p:spPr>
        <p:txBody>
          <a:bodyPr/>
          <a:lstStyle/>
          <a:p>
            <a:r>
              <a:rPr lang="en-US" sz="3200" b="1" dirty="0"/>
              <a:t>The unintended effects of prudential regulation</a:t>
            </a:r>
            <a:endParaRPr lang="en-US" sz="4000" b="1" dirty="0"/>
          </a:p>
        </p:txBody>
      </p:sp>
      <p:sp>
        <p:nvSpPr>
          <p:cNvPr id="5" name="Content Placeholder 4"/>
          <p:cNvSpPr>
            <a:spLocks noGrp="1"/>
          </p:cNvSpPr>
          <p:nvPr>
            <p:ph idx="1"/>
          </p:nvPr>
        </p:nvSpPr>
        <p:spPr>
          <a:xfrm>
            <a:off x="381000" y="1182414"/>
            <a:ext cx="8305800" cy="5446986"/>
          </a:xfrm>
        </p:spPr>
        <p:txBody>
          <a:bodyPr/>
          <a:lstStyle/>
          <a:p>
            <a:r>
              <a:rPr lang="en-US" sz="2400" dirty="0"/>
              <a:t>In a classic case of regulatory arbitrage, there is evidence that these policies contributed to the rapid growth of the Chinese shadow banking system. </a:t>
            </a:r>
          </a:p>
          <a:p>
            <a:pPr lvl="1"/>
            <a:r>
              <a:rPr lang="en-US" sz="2000" dirty="0"/>
              <a:t>Chen, Ren, and </a:t>
            </a:r>
            <a:r>
              <a:rPr lang="en-US" sz="2000" dirty="0" err="1"/>
              <a:t>Zha</a:t>
            </a:r>
            <a:r>
              <a:rPr lang="en-US" sz="2000" dirty="0"/>
              <a:t> (2017) show that the share of entrusted loans (a typical shadow banking instrument in China) in total bank lending tripled during the tightening period, and more than 60 percent of these entrusted loans were channeled to firms that operate in risky sectors. </a:t>
            </a:r>
          </a:p>
          <a:p>
            <a:pPr marL="342900" lvl="1" indent="0">
              <a:buNone/>
            </a:pPr>
            <a:endParaRPr lang="en-US" sz="2000" dirty="0"/>
          </a:p>
          <a:p>
            <a:r>
              <a:rPr lang="en-US" sz="2400" dirty="0"/>
              <a:t>We study a different type of regulatory arbitrage </a:t>
            </a:r>
          </a:p>
          <a:p>
            <a:pPr lvl="1"/>
            <a:r>
              <a:rPr lang="en-US" sz="2000" dirty="0"/>
              <a:t>We use the policy shock of 2009-10 to test whether the regulatory reforms increased the likelihood that risky firms issue dollar bonds and then use the proceeds to </a:t>
            </a:r>
            <a:r>
              <a:rPr lang="en-US" sz="2000" dirty="0" err="1"/>
              <a:t>onlend</a:t>
            </a:r>
            <a:r>
              <a:rPr lang="en-US" sz="2000" dirty="0"/>
              <a:t> to domestic firms in similar sectors. </a:t>
            </a:r>
            <a:endParaRPr lang="en-US"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36634"/>
            <a:ext cx="8763000" cy="533400"/>
          </a:xfrm>
        </p:spPr>
        <p:txBody>
          <a:bodyPr/>
          <a:lstStyle/>
          <a:p>
            <a:r>
              <a:rPr lang="en-US" altLang="zh-CN" sz="3200" b="1" dirty="0"/>
              <a:t>Inter-firm loans as regulatory arbitrage</a:t>
            </a:r>
          </a:p>
        </p:txBody>
      </p:sp>
      <p:sp>
        <p:nvSpPr>
          <p:cNvPr id="6" name="内容占位符 5"/>
          <p:cNvSpPr>
            <a:spLocks noGrp="1"/>
          </p:cNvSpPr>
          <p:nvPr>
            <p:ph idx="1"/>
          </p:nvPr>
        </p:nvSpPr>
        <p:spPr>
          <a:xfrm>
            <a:off x="419100" y="849630"/>
            <a:ext cx="8305800" cy="5791200"/>
          </a:xfrm>
        </p:spPr>
        <p:txBody>
          <a:bodyPr/>
          <a:lstStyle/>
          <a:p>
            <a:pPr>
              <a:lnSpc>
                <a:spcPct val="150000"/>
              </a:lnSpc>
            </a:pPr>
            <a:endParaRPr lang="en-US" altLang="zh-CN" sz="1800" dirty="0"/>
          </a:p>
          <a:p>
            <a:pPr>
              <a:lnSpc>
                <a:spcPct val="150000"/>
              </a:lnSpc>
            </a:pPr>
            <a:endParaRPr lang="en-US" altLang="zh-CN" sz="1800" dirty="0"/>
          </a:p>
        </p:txBody>
      </p:sp>
      <p:pic>
        <p:nvPicPr>
          <p:cNvPr id="4" name="Picture 3">
            <a:extLst>
              <a:ext uri="{FF2B5EF4-FFF2-40B4-BE49-F238E27FC236}">
                <a16:creationId xmlns:a16="http://schemas.microsoft.com/office/drawing/2014/main" id="{A4786D26-CD95-4E55-90FE-E39DB9269768}"/>
              </a:ext>
            </a:extLst>
          </p:cNvPr>
          <p:cNvPicPr>
            <a:picLocks noChangeAspect="1"/>
          </p:cNvPicPr>
          <p:nvPr/>
        </p:nvPicPr>
        <p:blipFill>
          <a:blip r:embed="rId2"/>
          <a:stretch>
            <a:fillRect/>
          </a:stretch>
        </p:blipFill>
        <p:spPr>
          <a:xfrm>
            <a:off x="228600" y="1364841"/>
            <a:ext cx="10058112" cy="450322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36634"/>
            <a:ext cx="8763000" cy="533400"/>
          </a:xfrm>
        </p:spPr>
        <p:txBody>
          <a:bodyPr/>
          <a:lstStyle/>
          <a:p>
            <a:r>
              <a:rPr lang="en-US" altLang="zh-CN" sz="3200" b="1" dirty="0"/>
              <a:t>Inter-firm loans as regulatory arbitrage</a:t>
            </a:r>
          </a:p>
        </p:txBody>
      </p:sp>
      <p:sp>
        <p:nvSpPr>
          <p:cNvPr id="6" name="内容占位符 5"/>
          <p:cNvSpPr>
            <a:spLocks noGrp="1"/>
          </p:cNvSpPr>
          <p:nvPr>
            <p:ph idx="1"/>
          </p:nvPr>
        </p:nvSpPr>
        <p:spPr>
          <a:xfrm>
            <a:off x="419100" y="849630"/>
            <a:ext cx="8305800" cy="5791200"/>
          </a:xfrm>
        </p:spPr>
        <p:txBody>
          <a:bodyPr/>
          <a:lstStyle/>
          <a:p>
            <a:pPr>
              <a:lnSpc>
                <a:spcPct val="150000"/>
              </a:lnSpc>
            </a:pPr>
            <a:endParaRPr lang="en-US" altLang="zh-CN" sz="1800" dirty="0"/>
          </a:p>
          <a:p>
            <a:pPr>
              <a:lnSpc>
                <a:spcPct val="150000"/>
              </a:lnSpc>
            </a:pPr>
            <a:endParaRPr lang="en-US" altLang="zh-CN" sz="1800" dirty="0"/>
          </a:p>
        </p:txBody>
      </p:sp>
      <p:pic>
        <p:nvPicPr>
          <p:cNvPr id="5" name="Picture 4">
            <a:extLst>
              <a:ext uri="{FF2B5EF4-FFF2-40B4-BE49-F238E27FC236}">
                <a16:creationId xmlns:a16="http://schemas.microsoft.com/office/drawing/2014/main" id="{CFEA2B8A-7336-4276-A870-F215A2E0F1F8}"/>
              </a:ext>
            </a:extLst>
          </p:cNvPr>
          <p:cNvPicPr>
            <a:picLocks noChangeAspect="1"/>
          </p:cNvPicPr>
          <p:nvPr/>
        </p:nvPicPr>
        <p:blipFill>
          <a:blip r:embed="rId2"/>
          <a:stretch>
            <a:fillRect/>
          </a:stretch>
        </p:blipFill>
        <p:spPr>
          <a:xfrm>
            <a:off x="160848" y="971314"/>
            <a:ext cx="9044940" cy="5849112"/>
          </a:xfrm>
          <a:prstGeom prst="rect">
            <a:avLst/>
          </a:prstGeom>
        </p:spPr>
      </p:pic>
    </p:spTree>
    <p:extLst>
      <p:ext uri="{BB962C8B-B14F-4D97-AF65-F5344CB8AC3E}">
        <p14:creationId xmlns:p14="http://schemas.microsoft.com/office/powerpoint/2010/main" val="433908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E5ED0EB9-6D1F-4F56-818D-4F30BA206C23}"/>
              </a:ext>
            </a:extLst>
          </p:cNvPr>
          <p:cNvGraphicFramePr>
            <a:graphicFrameLocks noChangeAspect="1"/>
          </p:cNvGraphicFramePr>
          <p:nvPr>
            <p:extLst>
              <p:ext uri="{D42A27DB-BD31-4B8C-83A1-F6EECF244321}">
                <p14:modId xmlns:p14="http://schemas.microsoft.com/office/powerpoint/2010/main" val="2467374180"/>
              </p:ext>
            </p:extLst>
          </p:nvPr>
        </p:nvGraphicFramePr>
        <p:xfrm>
          <a:off x="101600" y="2253960"/>
          <a:ext cx="9042400" cy="3844925"/>
        </p:xfrm>
        <a:graphic>
          <a:graphicData uri="http://schemas.openxmlformats.org/presentationml/2006/ole">
            <mc:AlternateContent xmlns:mc="http://schemas.openxmlformats.org/markup-compatibility/2006">
              <mc:Choice xmlns:v="urn:schemas-microsoft-com:vml" Requires="v">
                <p:oleObj spid="_x0000_s17450" name="Document" r:id="rId3" imgW="9043175" imgH="3844624" progId="Word.Document.12">
                  <p:embed/>
                </p:oleObj>
              </mc:Choice>
              <mc:Fallback>
                <p:oleObj name="Document" r:id="rId3" imgW="9043175" imgH="3844624" progId="Word.Document.12">
                  <p:embed/>
                  <p:pic>
                    <p:nvPicPr>
                      <p:cNvPr id="0" name=""/>
                      <p:cNvPicPr/>
                      <p:nvPr/>
                    </p:nvPicPr>
                    <p:blipFill>
                      <a:blip r:embed="rId4"/>
                      <a:stretch>
                        <a:fillRect/>
                      </a:stretch>
                    </p:blipFill>
                    <p:spPr>
                      <a:xfrm>
                        <a:off x="101600" y="2253960"/>
                        <a:ext cx="9042400" cy="3844925"/>
                      </a:xfrm>
                      <a:prstGeom prst="rect">
                        <a:avLst/>
                      </a:prstGeom>
                    </p:spPr>
                  </p:pic>
                </p:oleObj>
              </mc:Fallback>
            </mc:AlternateContent>
          </a:graphicData>
        </a:graphic>
      </p:graphicFrame>
      <p:sp>
        <p:nvSpPr>
          <p:cNvPr id="2" name="标题 1"/>
          <p:cNvSpPr>
            <a:spLocks noGrp="1"/>
          </p:cNvSpPr>
          <p:nvPr>
            <p:ph type="title"/>
          </p:nvPr>
        </p:nvSpPr>
        <p:spPr>
          <a:xfrm>
            <a:off x="228600" y="136634"/>
            <a:ext cx="8763000" cy="533400"/>
          </a:xfrm>
        </p:spPr>
        <p:txBody>
          <a:bodyPr/>
          <a:lstStyle/>
          <a:p>
            <a:r>
              <a:rPr lang="en-US" altLang="zh-CN" sz="3200" b="1" dirty="0"/>
              <a:t>Inter-firm loans as regulatory arbitrage</a:t>
            </a:r>
          </a:p>
        </p:txBody>
      </p:sp>
      <p:sp>
        <p:nvSpPr>
          <p:cNvPr id="6" name="内容占位符 5"/>
          <p:cNvSpPr>
            <a:spLocks noGrp="1"/>
          </p:cNvSpPr>
          <p:nvPr>
            <p:ph idx="1"/>
          </p:nvPr>
        </p:nvSpPr>
        <p:spPr>
          <a:xfrm>
            <a:off x="419100" y="849630"/>
            <a:ext cx="8305800" cy="5791200"/>
          </a:xfrm>
        </p:spPr>
        <p:txBody>
          <a:bodyPr/>
          <a:lstStyle/>
          <a:p>
            <a:pPr>
              <a:lnSpc>
                <a:spcPct val="150000"/>
              </a:lnSpc>
            </a:pPr>
            <a:endParaRPr lang="en-US" altLang="zh-CN" sz="1800" dirty="0"/>
          </a:p>
          <a:p>
            <a:pPr>
              <a:lnSpc>
                <a:spcPct val="150000"/>
              </a:lnSpc>
            </a:pPr>
            <a:endParaRPr lang="en-US" altLang="zh-CN" sz="1800" dirty="0"/>
          </a:p>
        </p:txBody>
      </p:sp>
      <p:graphicFrame>
        <p:nvGraphicFramePr>
          <p:cNvPr id="3" name="Chart 2"/>
          <p:cNvGraphicFramePr/>
          <p:nvPr>
            <p:extLst>
              <p:ext uri="{D42A27DB-BD31-4B8C-83A1-F6EECF244321}">
                <p14:modId xmlns:p14="http://schemas.microsoft.com/office/powerpoint/2010/main" val="2263900052"/>
              </p:ext>
            </p:extLst>
          </p:nvPr>
        </p:nvGraphicFramePr>
        <p:xfrm>
          <a:off x="2862470" y="1278789"/>
          <a:ext cx="5716439" cy="5234151"/>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D91A734B-460D-4D3F-851B-B3D03830A00B}"/>
              </a:ext>
            </a:extLst>
          </p:cNvPr>
          <p:cNvSpPr txBox="1"/>
          <p:nvPr/>
        </p:nvSpPr>
        <p:spPr>
          <a:xfrm>
            <a:off x="101600" y="1762877"/>
            <a:ext cx="1535357" cy="400110"/>
          </a:xfrm>
          <a:prstGeom prst="rect">
            <a:avLst/>
          </a:prstGeom>
          <a:noFill/>
        </p:spPr>
        <p:txBody>
          <a:bodyPr wrap="none" rtlCol="0">
            <a:spAutoFit/>
          </a:bodyPr>
          <a:lstStyle/>
          <a:p>
            <a:r>
              <a:rPr lang="en-US" b="1" dirty="0"/>
              <a:t>Without FE</a:t>
            </a:r>
          </a:p>
        </p:txBody>
      </p:sp>
      <p:sp>
        <p:nvSpPr>
          <p:cNvPr id="8" name="TextBox 7">
            <a:extLst>
              <a:ext uri="{FF2B5EF4-FFF2-40B4-BE49-F238E27FC236}">
                <a16:creationId xmlns:a16="http://schemas.microsoft.com/office/drawing/2014/main" id="{17FA40E8-7E94-4B0E-A980-87D20A39FF3B}"/>
              </a:ext>
            </a:extLst>
          </p:cNvPr>
          <p:cNvSpPr txBox="1"/>
          <p:nvPr/>
        </p:nvSpPr>
        <p:spPr>
          <a:xfrm>
            <a:off x="4527384" y="4654422"/>
            <a:ext cx="482824" cy="400110"/>
          </a:xfrm>
          <a:prstGeom prst="rect">
            <a:avLst/>
          </a:prstGeom>
          <a:noFill/>
        </p:spPr>
        <p:txBody>
          <a:bodyPr wrap="none" rtlCol="0">
            <a:spAutoFit/>
          </a:bodyPr>
          <a:lstStyle/>
          <a:p>
            <a:r>
              <a:rPr lang="en-US" dirty="0"/>
              <a:t>***</a:t>
            </a:r>
          </a:p>
        </p:txBody>
      </p:sp>
      <p:sp>
        <p:nvSpPr>
          <p:cNvPr id="9" name="TextBox 8">
            <a:extLst>
              <a:ext uri="{FF2B5EF4-FFF2-40B4-BE49-F238E27FC236}">
                <a16:creationId xmlns:a16="http://schemas.microsoft.com/office/drawing/2014/main" id="{93643025-9516-4E8D-AD6B-51528F235BCC}"/>
              </a:ext>
            </a:extLst>
          </p:cNvPr>
          <p:cNvSpPr txBox="1"/>
          <p:nvPr/>
        </p:nvSpPr>
        <p:spPr>
          <a:xfrm>
            <a:off x="4044560" y="3998753"/>
            <a:ext cx="482824" cy="400110"/>
          </a:xfrm>
          <a:prstGeom prst="rect">
            <a:avLst/>
          </a:prstGeom>
          <a:noFill/>
        </p:spPr>
        <p:txBody>
          <a:bodyPr wrap="none" rtlCol="0">
            <a:spAutoFit/>
          </a:bodyPr>
          <a:lstStyle/>
          <a:p>
            <a:r>
              <a:rPr lang="en-US" dirty="0"/>
              <a:t>***</a:t>
            </a:r>
          </a:p>
        </p:txBody>
      </p:sp>
      <p:sp>
        <p:nvSpPr>
          <p:cNvPr id="10" name="TextBox 9">
            <a:extLst>
              <a:ext uri="{FF2B5EF4-FFF2-40B4-BE49-F238E27FC236}">
                <a16:creationId xmlns:a16="http://schemas.microsoft.com/office/drawing/2014/main" id="{720A0FE8-4826-4FE3-9A91-D219CB338C07}"/>
              </a:ext>
            </a:extLst>
          </p:cNvPr>
          <p:cNvSpPr txBox="1"/>
          <p:nvPr/>
        </p:nvSpPr>
        <p:spPr>
          <a:xfrm>
            <a:off x="3578087" y="1025581"/>
            <a:ext cx="3727752" cy="707886"/>
          </a:xfrm>
          <a:prstGeom prst="rect">
            <a:avLst/>
          </a:prstGeom>
          <a:noFill/>
        </p:spPr>
        <p:txBody>
          <a:bodyPr wrap="none" rtlCol="0">
            <a:spAutoFit/>
          </a:bodyPr>
          <a:lstStyle/>
          <a:p>
            <a:r>
              <a:rPr lang="en-US" dirty="0">
                <a:solidFill>
                  <a:srgbClr val="7030A0"/>
                </a:solidFill>
              </a:rPr>
              <a:t>Excluded group:</a:t>
            </a:r>
          </a:p>
          <a:p>
            <a:r>
              <a:rPr lang="en-US" dirty="0">
                <a:solidFill>
                  <a:srgbClr val="7030A0"/>
                </a:solidFill>
              </a:rPr>
              <a:t>Non-issuer, non-risky, no policy</a:t>
            </a:r>
          </a:p>
        </p:txBody>
      </p:sp>
      <p:cxnSp>
        <p:nvCxnSpPr>
          <p:cNvPr id="12" name="Straight Arrow Connector 11">
            <a:extLst>
              <a:ext uri="{FF2B5EF4-FFF2-40B4-BE49-F238E27FC236}">
                <a16:creationId xmlns:a16="http://schemas.microsoft.com/office/drawing/2014/main" id="{80146C05-2D80-4DA8-8984-B3B18654F543}"/>
              </a:ext>
            </a:extLst>
          </p:cNvPr>
          <p:cNvCxnSpPr>
            <a:cxnSpLocks/>
          </p:cNvCxnSpPr>
          <p:nvPr/>
        </p:nvCxnSpPr>
        <p:spPr>
          <a:xfrm flipH="1">
            <a:off x="3713259" y="1645205"/>
            <a:ext cx="331301" cy="2225658"/>
          </a:xfrm>
          <a:prstGeom prst="straightConnector1">
            <a:avLst/>
          </a:prstGeom>
          <a:ln w="38100">
            <a:solidFill>
              <a:srgbClr val="7030A0"/>
            </a:solidFill>
            <a:tailEnd type="triangle"/>
          </a:ln>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182414"/>
            <a:ext cx="8305800" cy="5446986"/>
          </a:xfrm>
        </p:spPr>
        <p:txBody>
          <a:bodyPr/>
          <a:lstStyle/>
          <a:p>
            <a:r>
              <a:rPr lang="en-US" sz="2400" dirty="0"/>
              <a:t>Our hypothesis:</a:t>
            </a:r>
          </a:p>
          <a:p>
            <a:pPr lvl="1"/>
            <a:r>
              <a:rPr lang="en-US" sz="2400" dirty="0"/>
              <a:t>Firms that operate in risky sectors have a comparative advantage (linked to information) in lending to firms that operate in risky sectors</a:t>
            </a:r>
          </a:p>
          <a:p>
            <a:pPr lvl="1"/>
            <a:r>
              <a:rPr lang="en-US" sz="2400" dirty="0"/>
              <a:t>This is why lending by inter-firms loans that operate in risky sector and that are not constrained by regulation (because they can borrow aboard) start lending more to credit constrained firms</a:t>
            </a:r>
          </a:p>
          <a:p>
            <a:r>
              <a:rPr lang="en-US" sz="2400" dirty="0"/>
              <a:t>We now check if this hypothesis is supported by data on entrusted loans</a:t>
            </a:r>
            <a:endParaRPr lang="en-US" dirty="0"/>
          </a:p>
          <a:p>
            <a:endParaRPr lang="en-US" sz="2400" dirty="0"/>
          </a:p>
        </p:txBody>
      </p:sp>
    </p:spTree>
    <p:extLst>
      <p:ext uri="{BB962C8B-B14F-4D97-AF65-F5344CB8AC3E}">
        <p14:creationId xmlns:p14="http://schemas.microsoft.com/office/powerpoint/2010/main" val="1714722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2800" b="1" dirty="0"/>
              <a:t>Probing further: Entrusted loans</a:t>
            </a:r>
            <a:endParaRPr lang="fr-CH" sz="2800" dirty="0"/>
          </a:p>
        </p:txBody>
      </p:sp>
      <p:sp>
        <p:nvSpPr>
          <p:cNvPr id="3" name="Content Placeholder 2"/>
          <p:cNvSpPr>
            <a:spLocks noGrp="1"/>
          </p:cNvSpPr>
          <p:nvPr>
            <p:ph idx="1"/>
          </p:nvPr>
        </p:nvSpPr>
        <p:spPr>
          <a:xfrm>
            <a:off x="381000" y="1180730"/>
            <a:ext cx="8305800" cy="5448670"/>
          </a:xfrm>
        </p:spPr>
        <p:txBody>
          <a:bodyPr/>
          <a:lstStyle/>
          <a:p>
            <a:pPr marL="0" indent="0">
              <a:buNone/>
            </a:pPr>
            <a:endParaRPr lang="fr-CH"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65" y="1492469"/>
            <a:ext cx="7541058" cy="4498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7477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0126"/>
            <a:ext cx="8763000" cy="533400"/>
          </a:xfrm>
        </p:spPr>
        <p:txBody>
          <a:bodyPr/>
          <a:lstStyle/>
          <a:p>
            <a:r>
              <a:rPr lang="en-US" sz="3200" b="1" dirty="0"/>
              <a:t>Motivation and background</a:t>
            </a:r>
          </a:p>
        </p:txBody>
      </p:sp>
      <p:sp>
        <p:nvSpPr>
          <p:cNvPr id="3" name="Content Placeholder 2"/>
          <p:cNvSpPr>
            <a:spLocks noGrp="1"/>
          </p:cNvSpPr>
          <p:nvPr>
            <p:ph idx="1"/>
          </p:nvPr>
        </p:nvSpPr>
        <p:spPr>
          <a:xfrm>
            <a:off x="381000" y="1140310"/>
            <a:ext cx="8305800" cy="5489089"/>
          </a:xfrm>
        </p:spPr>
        <p:txBody>
          <a:bodyPr/>
          <a:lstStyle/>
          <a:p>
            <a:r>
              <a:rPr lang="en-US" sz="2000" dirty="0"/>
              <a:t>The aftermath of the Global Financial Crisis was associated with a surge in credit to the non-financial sector and in foreign borrowing by emerging market nationals</a:t>
            </a:r>
          </a:p>
          <a:p>
            <a:r>
              <a:rPr lang="en-US" sz="2000" dirty="0"/>
              <a:t>China played a key role in these trends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We analyze the drivers of bond issuance and then describe how bond issuers use the proceeds </a:t>
            </a:r>
          </a:p>
        </p:txBody>
      </p:sp>
      <p:pic>
        <p:nvPicPr>
          <p:cNvPr id="4" name="图片 3" descr="20180612092533_89857"/>
          <p:cNvPicPr>
            <a:picLocks noChangeAspect="1"/>
          </p:cNvPicPr>
          <p:nvPr/>
        </p:nvPicPr>
        <p:blipFill>
          <a:blip r:embed="rId2"/>
          <a:stretch>
            <a:fillRect/>
          </a:stretch>
        </p:blipFill>
        <p:spPr>
          <a:xfrm>
            <a:off x="5132929" y="2744502"/>
            <a:ext cx="3553871" cy="2881746"/>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26201" y="2744501"/>
            <a:ext cx="4461528" cy="288174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36634"/>
            <a:ext cx="8763000" cy="533400"/>
          </a:xfrm>
        </p:spPr>
        <p:txBody>
          <a:bodyPr/>
          <a:lstStyle/>
          <a:p>
            <a:r>
              <a:rPr lang="en-US" sz="3200" b="1" dirty="0"/>
              <a:t>Entrusted loan data</a:t>
            </a:r>
          </a:p>
        </p:txBody>
      </p:sp>
      <p:sp>
        <p:nvSpPr>
          <p:cNvPr id="5" name="Content Placeholder 4"/>
          <p:cNvSpPr>
            <a:spLocks noGrp="1"/>
          </p:cNvSpPr>
          <p:nvPr>
            <p:ph idx="1"/>
          </p:nvPr>
        </p:nvSpPr>
        <p:spPr>
          <a:xfrm>
            <a:off x="381000" y="1182414"/>
            <a:ext cx="8305800" cy="5446986"/>
          </a:xfrm>
        </p:spPr>
        <p:txBody>
          <a:bodyPr/>
          <a:lstStyle/>
          <a:p>
            <a:endParaRPr lang="en-US" sz="2400" dirty="0"/>
          </a:p>
          <a:p>
            <a:r>
              <a:rPr lang="en-US" sz="2400" dirty="0"/>
              <a:t>2,655 entrusted loans over 2007-15: 467 creditors and 1,074 debtors (only 100 </a:t>
            </a:r>
            <a:r>
              <a:rPr lang="en-US" sz="2400" dirty="0" err="1"/>
              <a:t>obs</a:t>
            </a:r>
            <a:r>
              <a:rPr lang="en-US" sz="2400" dirty="0"/>
              <a:t> before 2010)</a:t>
            </a:r>
          </a:p>
          <a:p>
            <a:pPr marL="0" indent="0">
              <a:buNone/>
            </a:pPr>
            <a:endParaRPr lang="en-US" sz="2400" dirty="0"/>
          </a:p>
          <a:p>
            <a:r>
              <a:rPr lang="en-US" sz="2400" dirty="0"/>
              <a:t>One of our key assumption is that bond issuers in a given industry are more likely to lend to firms in the same industry</a:t>
            </a:r>
          </a:p>
          <a:p>
            <a:pPr marL="0" indent="0">
              <a:buNone/>
            </a:pPr>
            <a:endParaRPr lang="en-US" sz="2400" dirty="0"/>
          </a:p>
          <a:p>
            <a:r>
              <a:rPr lang="en-US" sz="2400" dirty="0"/>
              <a:t>We can check if this is true with our entrusted loans data by comparing their actual allocation with a random match</a:t>
            </a:r>
          </a:p>
          <a:p>
            <a:pPr marL="0" indent="0">
              <a:buNone/>
            </a:pPr>
            <a:endParaRPr lang="en-US" sz="2400" dirty="0"/>
          </a:p>
        </p:txBody>
      </p:sp>
    </p:spTree>
    <p:extLst>
      <p:ext uri="{BB962C8B-B14F-4D97-AF65-F5344CB8AC3E}">
        <p14:creationId xmlns:p14="http://schemas.microsoft.com/office/powerpoint/2010/main" val="643421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36634"/>
            <a:ext cx="8763000" cy="533400"/>
          </a:xfrm>
        </p:spPr>
        <p:txBody>
          <a:bodyPr/>
          <a:lstStyle/>
          <a:p>
            <a:r>
              <a:rPr lang="en-US" sz="3200" b="1" dirty="0"/>
              <a:t>Entrusted loan data</a:t>
            </a:r>
          </a:p>
        </p:txBody>
      </p:sp>
      <p:pic>
        <p:nvPicPr>
          <p:cNvPr id="4" name="Picture 3">
            <a:extLst>
              <a:ext uri="{FF2B5EF4-FFF2-40B4-BE49-F238E27FC236}">
                <a16:creationId xmlns:a16="http://schemas.microsoft.com/office/drawing/2014/main" id="{7702BAC4-F0F5-4D8B-828B-FFD0DAEADB9B}"/>
              </a:ext>
            </a:extLst>
          </p:cNvPr>
          <p:cNvPicPr>
            <a:picLocks noChangeAspect="1"/>
          </p:cNvPicPr>
          <p:nvPr/>
        </p:nvPicPr>
        <p:blipFill>
          <a:blip r:embed="rId3"/>
          <a:stretch>
            <a:fillRect/>
          </a:stretch>
        </p:blipFill>
        <p:spPr>
          <a:xfrm>
            <a:off x="228599" y="2281427"/>
            <a:ext cx="8645058" cy="2648381"/>
          </a:xfrm>
          <a:prstGeom prst="rect">
            <a:avLst/>
          </a:prstGeom>
        </p:spPr>
      </p:pic>
    </p:spTree>
    <p:extLst>
      <p:ext uri="{BB962C8B-B14F-4D97-AF65-F5344CB8AC3E}">
        <p14:creationId xmlns:p14="http://schemas.microsoft.com/office/powerpoint/2010/main" val="4034327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36634"/>
            <a:ext cx="8763000" cy="533400"/>
          </a:xfrm>
        </p:spPr>
        <p:txBody>
          <a:bodyPr/>
          <a:lstStyle/>
          <a:p>
            <a:r>
              <a:rPr lang="en-US" sz="3200" b="1" dirty="0"/>
              <a:t>Entrusted loan characteristics</a:t>
            </a:r>
          </a:p>
        </p:txBody>
      </p:sp>
      <p:sp>
        <p:nvSpPr>
          <p:cNvPr id="4" name="TextBox 3">
            <a:extLst>
              <a:ext uri="{FF2B5EF4-FFF2-40B4-BE49-F238E27FC236}">
                <a16:creationId xmlns:a16="http://schemas.microsoft.com/office/drawing/2014/main" id="{1AE2652A-1573-4A73-B5BB-0FC9A165227F}"/>
              </a:ext>
            </a:extLst>
          </p:cNvPr>
          <p:cNvSpPr txBox="1"/>
          <p:nvPr/>
        </p:nvSpPr>
        <p:spPr>
          <a:xfrm>
            <a:off x="462455" y="5915906"/>
            <a:ext cx="8376746" cy="707886"/>
          </a:xfrm>
          <a:prstGeom prst="rect">
            <a:avLst/>
          </a:prstGeom>
          <a:noFill/>
        </p:spPr>
        <p:txBody>
          <a:bodyPr wrap="square" rtlCol="0">
            <a:spAutoFit/>
          </a:bodyPr>
          <a:lstStyle/>
          <a:p>
            <a:r>
              <a:rPr lang="en-US" dirty="0"/>
              <a:t>Note that for “Same industry” we lose observations because we only have the code for 1,348 borrowers (we have the code for all lenders) </a:t>
            </a:r>
          </a:p>
        </p:txBody>
      </p:sp>
      <p:pic>
        <p:nvPicPr>
          <p:cNvPr id="11" name="Picture 10">
            <a:extLst>
              <a:ext uri="{FF2B5EF4-FFF2-40B4-BE49-F238E27FC236}">
                <a16:creationId xmlns:a16="http://schemas.microsoft.com/office/drawing/2014/main" id="{10C35265-A5E0-441A-92B5-EBD8D35E5C64}"/>
              </a:ext>
            </a:extLst>
          </p:cNvPr>
          <p:cNvPicPr>
            <a:picLocks noChangeAspect="1"/>
          </p:cNvPicPr>
          <p:nvPr/>
        </p:nvPicPr>
        <p:blipFill>
          <a:blip r:embed="rId3"/>
          <a:stretch>
            <a:fillRect/>
          </a:stretch>
        </p:blipFill>
        <p:spPr>
          <a:xfrm>
            <a:off x="996043" y="1002412"/>
            <a:ext cx="9144000" cy="4853176"/>
          </a:xfrm>
          <a:prstGeom prst="rect">
            <a:avLst/>
          </a:prstGeom>
        </p:spPr>
      </p:pic>
    </p:spTree>
    <p:extLst>
      <p:ext uri="{BB962C8B-B14F-4D97-AF65-F5344CB8AC3E}">
        <p14:creationId xmlns:p14="http://schemas.microsoft.com/office/powerpoint/2010/main" val="3414702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36634"/>
            <a:ext cx="8763000" cy="533400"/>
          </a:xfrm>
        </p:spPr>
        <p:txBody>
          <a:bodyPr/>
          <a:lstStyle/>
          <a:p>
            <a:r>
              <a:rPr lang="en-US" sz="3200" b="1" dirty="0"/>
              <a:t>Entrusted loan characteristics</a:t>
            </a:r>
          </a:p>
        </p:txBody>
      </p:sp>
      <p:pic>
        <p:nvPicPr>
          <p:cNvPr id="3" name="Picture 2">
            <a:extLst>
              <a:ext uri="{FF2B5EF4-FFF2-40B4-BE49-F238E27FC236}">
                <a16:creationId xmlns:a16="http://schemas.microsoft.com/office/drawing/2014/main" id="{DF757CF0-C3C5-4820-A5FB-5FB805E92E2C}"/>
              </a:ext>
            </a:extLst>
          </p:cNvPr>
          <p:cNvPicPr>
            <a:picLocks noChangeAspect="1"/>
          </p:cNvPicPr>
          <p:nvPr/>
        </p:nvPicPr>
        <p:blipFill>
          <a:blip r:embed="rId3"/>
          <a:stretch>
            <a:fillRect/>
          </a:stretch>
        </p:blipFill>
        <p:spPr>
          <a:xfrm>
            <a:off x="1025718" y="843375"/>
            <a:ext cx="8921363" cy="5708500"/>
          </a:xfrm>
          <a:prstGeom prst="rect">
            <a:avLst/>
          </a:prstGeom>
        </p:spPr>
      </p:pic>
    </p:spTree>
    <p:extLst>
      <p:ext uri="{BB962C8B-B14F-4D97-AF65-F5344CB8AC3E}">
        <p14:creationId xmlns:p14="http://schemas.microsoft.com/office/powerpoint/2010/main" val="3038389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36634"/>
            <a:ext cx="8763000" cy="533400"/>
          </a:xfrm>
        </p:spPr>
        <p:txBody>
          <a:bodyPr/>
          <a:lstStyle/>
          <a:p>
            <a:r>
              <a:rPr lang="en-US" sz="3200" b="1" dirty="0"/>
              <a:t>Using entrusted loan data to compute CT returns</a:t>
            </a:r>
          </a:p>
        </p:txBody>
      </p:sp>
      <p:sp>
        <p:nvSpPr>
          <p:cNvPr id="11" name="TextBox 10">
            <a:extLst>
              <a:ext uri="{FF2B5EF4-FFF2-40B4-BE49-F238E27FC236}">
                <a16:creationId xmlns:a16="http://schemas.microsoft.com/office/drawing/2014/main" id="{A3BA2B55-D665-4F11-942A-69EFB245A9D5}"/>
              </a:ext>
            </a:extLst>
          </p:cNvPr>
          <p:cNvSpPr txBox="1"/>
          <p:nvPr/>
        </p:nvSpPr>
        <p:spPr>
          <a:xfrm>
            <a:off x="228600" y="5623509"/>
            <a:ext cx="8446376" cy="738664"/>
          </a:xfrm>
          <a:prstGeom prst="rect">
            <a:avLst/>
          </a:prstGeom>
          <a:noFill/>
        </p:spPr>
        <p:txBody>
          <a:bodyPr wrap="square" rtlCol="0">
            <a:spAutoFit/>
          </a:bodyPr>
          <a:lstStyle/>
          <a:p>
            <a:r>
              <a:rPr lang="en-US" sz="1400" dirty="0"/>
              <a:t>SP$= average interest rates on entrusted loans minus average interest rate on USD bonds </a:t>
            </a:r>
          </a:p>
          <a:p>
            <a:r>
              <a:rPr lang="en-US" sz="1400" dirty="0"/>
              <a:t>CNY$= average interest rates on entrusted loans minus average interest rate on RMB bonds</a:t>
            </a:r>
          </a:p>
          <a:p>
            <a:r>
              <a:rPr lang="en-US" sz="1400" dirty="0"/>
              <a:t>Note: these are averages for the year, not firm-level values</a:t>
            </a:r>
          </a:p>
        </p:txBody>
      </p:sp>
      <p:sp>
        <p:nvSpPr>
          <p:cNvPr id="12" name="TextBox 11">
            <a:extLst>
              <a:ext uri="{FF2B5EF4-FFF2-40B4-BE49-F238E27FC236}">
                <a16:creationId xmlns:a16="http://schemas.microsoft.com/office/drawing/2014/main" id="{A106D02C-B180-4E72-A346-E0A73310E19E}"/>
              </a:ext>
            </a:extLst>
          </p:cNvPr>
          <p:cNvSpPr txBox="1"/>
          <p:nvPr/>
        </p:nvSpPr>
        <p:spPr>
          <a:xfrm>
            <a:off x="228600" y="818992"/>
            <a:ext cx="8145517" cy="400110"/>
          </a:xfrm>
          <a:prstGeom prst="rect">
            <a:avLst/>
          </a:prstGeom>
          <a:noFill/>
        </p:spPr>
        <p:txBody>
          <a:bodyPr wrap="square" rtlCol="0">
            <a:spAutoFit/>
          </a:bodyPr>
          <a:lstStyle/>
          <a:p>
            <a:r>
              <a:rPr lang="en-US" b="1" dirty="0"/>
              <a:t>Dependent Variable: Interfirm Loans</a:t>
            </a:r>
          </a:p>
        </p:txBody>
      </p:sp>
      <p:pic>
        <p:nvPicPr>
          <p:cNvPr id="5" name="Picture 4">
            <a:extLst>
              <a:ext uri="{FF2B5EF4-FFF2-40B4-BE49-F238E27FC236}">
                <a16:creationId xmlns:a16="http://schemas.microsoft.com/office/drawing/2014/main" id="{740449E4-BA15-4E09-A84B-13047FC4430C}"/>
              </a:ext>
            </a:extLst>
          </p:cNvPr>
          <p:cNvPicPr>
            <a:picLocks noChangeAspect="1"/>
          </p:cNvPicPr>
          <p:nvPr/>
        </p:nvPicPr>
        <p:blipFill>
          <a:blip r:embed="rId3"/>
          <a:stretch>
            <a:fillRect/>
          </a:stretch>
        </p:blipFill>
        <p:spPr>
          <a:xfrm>
            <a:off x="0" y="1455089"/>
            <a:ext cx="9144000" cy="4119672"/>
          </a:xfrm>
          <a:prstGeom prst="rect">
            <a:avLst/>
          </a:prstGeom>
        </p:spPr>
      </p:pic>
    </p:spTree>
    <p:extLst>
      <p:ext uri="{BB962C8B-B14F-4D97-AF65-F5344CB8AC3E}">
        <p14:creationId xmlns:p14="http://schemas.microsoft.com/office/powerpoint/2010/main" val="3304230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36634"/>
            <a:ext cx="8763000" cy="533400"/>
          </a:xfrm>
        </p:spPr>
        <p:txBody>
          <a:bodyPr/>
          <a:lstStyle/>
          <a:p>
            <a:r>
              <a:rPr lang="en-US" sz="3200" b="1" dirty="0"/>
              <a:t>Conclusions and Policy Implications</a:t>
            </a:r>
          </a:p>
        </p:txBody>
      </p:sp>
      <p:sp>
        <p:nvSpPr>
          <p:cNvPr id="5" name="Content Placeholder 4"/>
          <p:cNvSpPr>
            <a:spLocks noGrp="1"/>
          </p:cNvSpPr>
          <p:nvPr>
            <p:ph idx="1"/>
          </p:nvPr>
        </p:nvSpPr>
        <p:spPr>
          <a:xfrm>
            <a:off x="381000" y="1182414"/>
            <a:ext cx="8305800" cy="5446986"/>
          </a:xfrm>
        </p:spPr>
        <p:txBody>
          <a:bodyPr/>
          <a:lstStyle/>
          <a:p>
            <a:r>
              <a:rPr lang="en-US" sz="2400" dirty="0"/>
              <a:t>Our findings are </a:t>
            </a:r>
            <a:r>
              <a:rPr lang="en-US" sz="2400" b="1" dirty="0"/>
              <a:t>not in line </a:t>
            </a:r>
            <a:r>
              <a:rPr lang="en-US" sz="2400" dirty="0"/>
              <a:t>with the hypothesis that firms choose their liability structure to jointly minimize funding costs and currency risk </a:t>
            </a:r>
          </a:p>
          <a:p>
            <a:pPr marL="0" indent="0">
              <a:buNone/>
            </a:pPr>
            <a:endParaRPr lang="en-US" sz="2400" dirty="0"/>
          </a:p>
          <a:p>
            <a:r>
              <a:rPr lang="en-US" sz="2400" dirty="0"/>
              <a:t>They are instead consistent with the hypothesis that firms that operate in riskier sectors try to boost profitability by engaging in activities that mimic the behavior of financial institutions</a:t>
            </a:r>
          </a:p>
          <a:p>
            <a:endParaRPr lang="en-US" sz="2400" dirty="0"/>
          </a:p>
          <a:p>
            <a:r>
              <a:rPr lang="en-US" sz="2400" dirty="0"/>
              <a:t>We also look at regulatory arbitrage and find that regulation aimed at limiting domestic leverage in risky sectors may have created incentives for moving to even riskier sectors </a:t>
            </a:r>
          </a:p>
          <a:p>
            <a:pPr marL="0" indent="0">
              <a:buNone/>
            </a:pP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71600" y="2514600"/>
            <a:ext cx="6400800" cy="3595744"/>
          </a:xfrm>
        </p:spPr>
        <p:txBody>
          <a:bodyPr/>
          <a:lstStyle/>
          <a:p>
            <a:r>
              <a:rPr lang="en-US" altLang="zh-CN" sz="1800" dirty="0">
                <a:latin typeface="Arial" panose="020B0604020202020204" pitchFamily="34" charset="0"/>
                <a:cs typeface="Arial" panose="020B0604020202020204" pitchFamily="34" charset="0"/>
              </a:rPr>
              <a:t>Yi Huang </a:t>
            </a:r>
          </a:p>
          <a:p>
            <a:r>
              <a:rPr lang="en-US" altLang="zh-CN" sz="1800" dirty="0">
                <a:latin typeface="Arial" panose="020B0604020202020204" pitchFamily="34" charset="0"/>
                <a:cs typeface="Arial" panose="020B0604020202020204" pitchFamily="34" charset="0"/>
              </a:rPr>
              <a:t>The Graduate Institute Geneva &amp; CEPR</a:t>
            </a:r>
          </a:p>
          <a:p>
            <a:endParaRPr lang="en-US" altLang="zh-CN" sz="1800" dirty="0">
              <a:latin typeface="Arial" panose="020B0604020202020204" pitchFamily="34" charset="0"/>
              <a:cs typeface="Arial" panose="020B0604020202020204" pitchFamily="34" charset="0"/>
            </a:endParaRPr>
          </a:p>
          <a:p>
            <a:r>
              <a:rPr lang="en-US" altLang="zh-CN" sz="1800" dirty="0">
                <a:latin typeface="Arial" panose="020B0604020202020204" pitchFamily="34" charset="0"/>
                <a:cs typeface="Arial" panose="020B0604020202020204" pitchFamily="34" charset="0"/>
              </a:rPr>
              <a:t>Ugo </a:t>
            </a:r>
            <a:r>
              <a:rPr lang="en-US" altLang="zh-CN" sz="1800" dirty="0" err="1">
                <a:latin typeface="Arial" panose="020B0604020202020204" pitchFamily="34" charset="0"/>
                <a:cs typeface="Arial" panose="020B0604020202020204" pitchFamily="34" charset="0"/>
              </a:rPr>
              <a:t>Panizza</a:t>
            </a:r>
            <a:r>
              <a:rPr lang="en-US" altLang="zh-CN" sz="1800" dirty="0">
                <a:latin typeface="Arial" panose="020B0604020202020204" pitchFamily="34" charset="0"/>
                <a:cs typeface="Arial" panose="020B0604020202020204" pitchFamily="34" charset="0"/>
              </a:rPr>
              <a:t> </a:t>
            </a:r>
          </a:p>
          <a:p>
            <a:r>
              <a:rPr lang="en-US" altLang="zh-CN" sz="1800" dirty="0">
                <a:latin typeface="Arial" panose="020B0604020202020204" pitchFamily="34" charset="0"/>
                <a:cs typeface="Arial" panose="020B0604020202020204" pitchFamily="34" charset="0"/>
              </a:rPr>
              <a:t>The Graduate Institute Geneva &amp; CEPR</a:t>
            </a:r>
          </a:p>
          <a:p>
            <a:endParaRPr lang="en-US" altLang="zh-CN" sz="1800" dirty="0">
              <a:latin typeface="Arial" panose="020B0604020202020204" pitchFamily="34" charset="0"/>
              <a:cs typeface="Arial" panose="020B0604020202020204" pitchFamily="34" charset="0"/>
            </a:endParaRPr>
          </a:p>
          <a:p>
            <a:r>
              <a:rPr lang="en-US" altLang="zh-CN" sz="1800" dirty="0">
                <a:latin typeface="Arial" panose="020B0604020202020204" pitchFamily="34" charset="0"/>
                <a:cs typeface="Arial" panose="020B0604020202020204" pitchFamily="34" charset="0"/>
              </a:rPr>
              <a:t>Richard </a:t>
            </a:r>
            <a:r>
              <a:rPr lang="en-US" altLang="zh-CN" sz="1800" dirty="0" err="1">
                <a:latin typeface="Arial" panose="020B0604020202020204" pitchFamily="34" charset="0"/>
                <a:cs typeface="Arial" panose="020B0604020202020204" pitchFamily="34" charset="0"/>
              </a:rPr>
              <a:t>Portes</a:t>
            </a:r>
            <a:r>
              <a:rPr lang="zh-CN" altLang="en-US" sz="1800" dirty="0">
                <a:latin typeface="Arial" panose="020B0604020202020204" pitchFamily="34" charset="0"/>
                <a:cs typeface="Arial" panose="020B0604020202020204" pitchFamily="34" charset="0"/>
              </a:rPr>
              <a:t> </a:t>
            </a:r>
            <a:endParaRPr lang="en-US" altLang="zh-CN" sz="1800" dirty="0">
              <a:latin typeface="Arial" panose="020B0604020202020204" pitchFamily="34" charset="0"/>
              <a:cs typeface="Arial" panose="020B0604020202020204" pitchFamily="34" charset="0"/>
            </a:endParaRPr>
          </a:p>
          <a:p>
            <a:r>
              <a:rPr lang="zh-CN" altLang="en-US" sz="1800" dirty="0">
                <a:latin typeface="Arial" panose="020B0604020202020204" pitchFamily="34" charset="0"/>
                <a:cs typeface="Arial" panose="020B0604020202020204" pitchFamily="34" charset="0"/>
              </a:rPr>
              <a:t>London Business School, CEPR &amp; NBER</a:t>
            </a:r>
          </a:p>
          <a:p>
            <a:endParaRPr lang="en-US" altLang="zh-CN" sz="1800" dirty="0">
              <a:latin typeface="Arial" panose="020B0604020202020204" pitchFamily="34" charset="0"/>
              <a:cs typeface="Arial" panose="020B0604020202020204" pitchFamily="34" charset="0"/>
            </a:endParaRPr>
          </a:p>
          <a:p>
            <a:endParaRPr lang="en-US" altLang="zh-CN" sz="1800" dirty="0">
              <a:latin typeface="Arial" panose="020B0604020202020204" pitchFamily="34" charset="0"/>
              <a:cs typeface="Arial" panose="020B0604020202020204" pitchFamily="34" charset="0"/>
            </a:endParaRPr>
          </a:p>
          <a:p>
            <a:pPr>
              <a:lnSpc>
                <a:spcPct val="150000"/>
              </a:lnSpc>
            </a:pPr>
            <a:endParaRPr lang="en-US" altLang="zh-CN" sz="1600" dirty="0">
              <a:latin typeface="Arial" panose="020B0604020202020204" pitchFamily="34" charset="0"/>
              <a:cs typeface="Arial" panose="020B0604020202020204" pitchFamily="34" charset="0"/>
            </a:endParaRPr>
          </a:p>
          <a:p>
            <a:pPr>
              <a:lnSpc>
                <a:spcPct val="150000"/>
              </a:lnSpc>
            </a:pPr>
            <a:endParaRPr lang="zh-CN" altLang="en-US" sz="1600" dirty="0">
              <a:latin typeface="Arial" panose="020B0604020202020204" pitchFamily="34" charset="0"/>
              <a:cs typeface="Arial" panose="020B0604020202020204" pitchFamily="34" charset="0"/>
            </a:endParaRPr>
          </a:p>
        </p:txBody>
      </p:sp>
      <p:sp>
        <p:nvSpPr>
          <p:cNvPr id="2" name="标题 1"/>
          <p:cNvSpPr>
            <a:spLocks noGrp="1"/>
          </p:cNvSpPr>
          <p:nvPr>
            <p:ph type="ctrTitle"/>
          </p:nvPr>
        </p:nvSpPr>
        <p:spPr>
          <a:xfrm>
            <a:off x="381000" y="1219200"/>
            <a:ext cx="8305800" cy="685800"/>
          </a:xfrm>
        </p:spPr>
        <p:txBody>
          <a:bodyPr/>
          <a:lstStyle/>
          <a:p>
            <a:r>
              <a:rPr lang="en-US" altLang="zh-CN" sz="2400" b="1" dirty="0"/>
              <a:t>Corporate Foreign Bond Issuance and Interfirm Loans in China</a:t>
            </a:r>
            <a:endParaRPr lang="zh-CN" altLang="en-US" sz="2400" b="1" dirty="0"/>
          </a:p>
        </p:txBody>
      </p:sp>
      <p:sp>
        <p:nvSpPr>
          <p:cNvPr id="4" name="TextBox 3">
            <a:extLst>
              <a:ext uri="{FF2B5EF4-FFF2-40B4-BE49-F238E27FC236}">
                <a16:creationId xmlns:a16="http://schemas.microsoft.com/office/drawing/2014/main" id="{FE753B4F-65D2-4A7A-A571-8539908822C4}"/>
              </a:ext>
            </a:extLst>
          </p:cNvPr>
          <p:cNvSpPr txBox="1"/>
          <p:nvPr/>
        </p:nvSpPr>
        <p:spPr>
          <a:xfrm>
            <a:off x="540689" y="5478449"/>
            <a:ext cx="3160289" cy="707886"/>
          </a:xfrm>
          <a:prstGeom prst="rect">
            <a:avLst/>
          </a:prstGeom>
          <a:noFill/>
        </p:spPr>
        <p:txBody>
          <a:bodyPr wrap="none" rtlCol="0">
            <a:spAutoFit/>
          </a:bodyPr>
          <a:lstStyle/>
          <a:p>
            <a:r>
              <a:rPr lang="en-US" dirty="0" err="1"/>
              <a:t>Collegio</a:t>
            </a:r>
            <a:r>
              <a:rPr lang="en-US" dirty="0"/>
              <a:t> Carlo Alberto, LTI</a:t>
            </a:r>
          </a:p>
          <a:p>
            <a:r>
              <a:rPr lang="en-US"/>
              <a:t>November 9, 2020</a:t>
            </a:r>
          </a:p>
        </p:txBody>
      </p:sp>
    </p:spTree>
    <p:extLst>
      <p:ext uri="{BB962C8B-B14F-4D97-AF65-F5344CB8AC3E}">
        <p14:creationId xmlns:p14="http://schemas.microsoft.com/office/powerpoint/2010/main" val="2158028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
          <p:cNvPicPr>
            <a:picLocks noChangeAspect="1"/>
          </p:cNvPicPr>
          <p:nvPr/>
        </p:nvPicPr>
        <p:blipFill>
          <a:blip r:embed="rId2"/>
          <a:stretch>
            <a:fillRect/>
          </a:stretch>
        </p:blipFill>
        <p:spPr>
          <a:xfrm>
            <a:off x="380704" y="802616"/>
            <a:ext cx="6979920" cy="1630680"/>
          </a:xfrm>
          <a:prstGeom prst="rect">
            <a:avLst/>
          </a:prstGeom>
        </p:spPr>
      </p:pic>
      <p:sp>
        <p:nvSpPr>
          <p:cNvPr id="4" name="Right Arrow 3">
            <a:hlinkClick r:id="rId3" action="ppaction://hlinksldjump"/>
          </p:cNvPr>
          <p:cNvSpPr/>
          <p:nvPr/>
        </p:nvSpPr>
        <p:spPr>
          <a:xfrm>
            <a:off x="4953740" y="3648722"/>
            <a:ext cx="710213" cy="62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055357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20126"/>
            <a:ext cx="8763000" cy="533400"/>
          </a:xfrm>
        </p:spPr>
        <p:txBody>
          <a:bodyPr/>
          <a:lstStyle/>
          <a:p>
            <a:r>
              <a:rPr lang="en-US" sz="3200" b="1" dirty="0"/>
              <a:t>Motivation and background</a:t>
            </a:r>
          </a:p>
        </p:txBody>
      </p:sp>
      <p:sp>
        <p:nvSpPr>
          <p:cNvPr id="3" name="内容占位符 2"/>
          <p:cNvSpPr>
            <a:spLocks noGrp="1"/>
          </p:cNvSpPr>
          <p:nvPr>
            <p:ph idx="1"/>
          </p:nvPr>
        </p:nvSpPr>
        <p:spPr>
          <a:xfrm>
            <a:off x="381001" y="1140311"/>
            <a:ext cx="8225118" cy="5034578"/>
          </a:xfrm>
        </p:spPr>
        <p:txBody>
          <a:bodyPr/>
          <a:lstStyle/>
          <a:p>
            <a:r>
              <a:rPr lang="en-US" altLang="zh-CN" sz="2000" dirty="0">
                <a:latin typeface="+mj-lt"/>
                <a:cs typeface="Arial" panose="020B0604020202020204" pitchFamily="34" charset="0"/>
              </a:rPr>
              <a:t>China reacted to the global financial crisis with a massive fiscal stimulus</a:t>
            </a:r>
            <a:r>
              <a:rPr lang="en-US" altLang="zh-CN" sz="2200" dirty="0">
                <a:latin typeface="+mj-lt"/>
                <a:cs typeface="Arial" panose="020B0604020202020204" pitchFamily="34" charset="0"/>
              </a:rPr>
              <a:t>. </a:t>
            </a:r>
          </a:p>
          <a:p>
            <a:pPr lvl="1"/>
            <a:r>
              <a:rPr lang="en-US" altLang="zh-CN" sz="1800" dirty="0">
                <a:latin typeface="+mj-lt"/>
                <a:cs typeface="Arial" panose="020B0604020202020204" pitchFamily="34" charset="0"/>
              </a:rPr>
              <a:t>In November 2008, the government announced a package worth 4 trillion Yuan (approximately USD 590 billion). </a:t>
            </a:r>
          </a:p>
          <a:p>
            <a:pPr lvl="2"/>
            <a:r>
              <a:rPr lang="en-US" altLang="zh-CN" sz="1600" dirty="0">
                <a:latin typeface="+mj-lt"/>
                <a:cs typeface="Arial" panose="020B0604020202020204" pitchFamily="34" charset="0"/>
              </a:rPr>
              <a:t>This policy action tightened the credit conditions faced by private firms (Huang, Pagano, and Panizza, 2020; Shu and Ye, 2018)</a:t>
            </a:r>
          </a:p>
          <a:p>
            <a:r>
              <a:rPr lang="en-US" sz="2000" dirty="0">
                <a:latin typeface="+mj-lt"/>
              </a:rPr>
              <a:t>This period was also characterized by a set of regulatory reforms that tightened access to credit for firms that belong to economic sectors deemed to be “risky” or characterized by excess capacity</a:t>
            </a:r>
            <a:endParaRPr lang="en-US" altLang="zh-CN" sz="2000" dirty="0">
              <a:latin typeface="+mj-lt"/>
              <a:cs typeface="Arial" panose="020B0604020202020204" pitchFamily="34" charset="0"/>
            </a:endParaRPr>
          </a:p>
          <a:p>
            <a:r>
              <a:rPr lang="en-US" altLang="zh-CN" sz="2000" dirty="0">
                <a:latin typeface="+mj-lt"/>
                <a:cs typeface="Arial" panose="020B0604020202020204" pitchFamily="34" charset="0"/>
              </a:rPr>
              <a:t>These policies were associated with:</a:t>
            </a:r>
          </a:p>
          <a:p>
            <a:pPr lvl="1"/>
            <a:r>
              <a:rPr lang="en-US" altLang="zh-CN" sz="2000" dirty="0">
                <a:latin typeface="+mj-lt"/>
                <a:cs typeface="Arial" panose="020B0604020202020204" pitchFamily="34" charset="0"/>
              </a:rPr>
              <a:t>a rise in the shadow lending rate (Wenzhou rate) faced by Chinese firms, which increased from approximately 13 percent in the winter of 2009-2010 to about 20 percent in mid-2011</a:t>
            </a:r>
          </a:p>
          <a:p>
            <a:pPr lvl="1"/>
            <a:r>
              <a:rPr lang="en-US" sz="2000" dirty="0">
                <a:latin typeface="+mj-lt"/>
              </a:rPr>
              <a:t>a jump in the issuance of international foreign currency denominated bonds by Chinese non-financial firms. </a:t>
            </a:r>
            <a:endParaRPr lang="en-US" altLang="zh-CN" sz="2000" dirty="0">
              <a:latin typeface="+mj-lt"/>
              <a:cs typeface="Arial" panose="020B0604020202020204" pitchFamily="34" charset="0"/>
            </a:endParaRPr>
          </a:p>
          <a:p>
            <a:endParaRPr lang="en-US" altLang="zh-CN" sz="2400" dirty="0">
              <a:latin typeface="+mj-lt"/>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0F121-0C75-419E-A2A0-6699F48DED6F}"/>
              </a:ext>
            </a:extLst>
          </p:cNvPr>
          <p:cNvSpPr>
            <a:spLocks noGrp="1"/>
          </p:cNvSpPr>
          <p:nvPr>
            <p:ph type="title"/>
          </p:nvPr>
        </p:nvSpPr>
        <p:spPr/>
        <p:txBody>
          <a:bodyPr/>
          <a:lstStyle/>
          <a:p>
            <a:r>
              <a:rPr lang="en-US" sz="2800" b="1" dirty="0"/>
              <a:t>Official and shadow lending rates</a:t>
            </a:r>
          </a:p>
        </p:txBody>
      </p:sp>
      <p:pic>
        <p:nvPicPr>
          <p:cNvPr id="4" name="Picture 3">
            <a:extLst>
              <a:ext uri="{FF2B5EF4-FFF2-40B4-BE49-F238E27FC236}">
                <a16:creationId xmlns:a16="http://schemas.microsoft.com/office/drawing/2014/main" id="{71999145-85EE-4C44-99D5-F80E91DB4684}"/>
              </a:ext>
            </a:extLst>
          </p:cNvPr>
          <p:cNvPicPr>
            <a:picLocks noChangeAspect="1"/>
          </p:cNvPicPr>
          <p:nvPr/>
        </p:nvPicPr>
        <p:blipFill>
          <a:blip r:embed="rId2"/>
          <a:stretch>
            <a:fillRect/>
          </a:stretch>
        </p:blipFill>
        <p:spPr>
          <a:xfrm>
            <a:off x="1010373" y="963643"/>
            <a:ext cx="7199453" cy="5602147"/>
          </a:xfrm>
          <a:prstGeom prst="rect">
            <a:avLst/>
          </a:prstGeom>
        </p:spPr>
      </p:pic>
      <p:sp>
        <p:nvSpPr>
          <p:cNvPr id="5" name="TextBox 4">
            <a:extLst>
              <a:ext uri="{FF2B5EF4-FFF2-40B4-BE49-F238E27FC236}">
                <a16:creationId xmlns:a16="http://schemas.microsoft.com/office/drawing/2014/main" id="{765A6EF0-AADA-440A-BF67-D9108BBE7C71}"/>
              </a:ext>
            </a:extLst>
          </p:cNvPr>
          <p:cNvSpPr txBox="1"/>
          <p:nvPr/>
        </p:nvSpPr>
        <p:spPr>
          <a:xfrm>
            <a:off x="779228" y="6305490"/>
            <a:ext cx="3130985" cy="307777"/>
          </a:xfrm>
          <a:prstGeom prst="rect">
            <a:avLst/>
          </a:prstGeom>
          <a:noFill/>
        </p:spPr>
        <p:txBody>
          <a:bodyPr wrap="none" rtlCol="0">
            <a:spAutoFit/>
          </a:bodyPr>
          <a:lstStyle/>
          <a:p>
            <a:r>
              <a:rPr lang="en-US" sz="1400" dirty="0"/>
              <a:t>Source: Huang Pagano, and Panizza</a:t>
            </a:r>
          </a:p>
        </p:txBody>
      </p:sp>
    </p:spTree>
    <p:extLst>
      <p:ext uri="{BB962C8B-B14F-4D97-AF65-F5344CB8AC3E}">
        <p14:creationId xmlns:p14="http://schemas.microsoft.com/office/powerpoint/2010/main" val="2812074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20126"/>
            <a:ext cx="8763000" cy="533400"/>
          </a:xfrm>
        </p:spPr>
        <p:txBody>
          <a:bodyPr/>
          <a:lstStyle/>
          <a:p>
            <a:r>
              <a:rPr lang="en-US" sz="3200" b="1" dirty="0"/>
              <a:t>Main Findings</a:t>
            </a:r>
          </a:p>
        </p:txBody>
      </p:sp>
      <p:sp>
        <p:nvSpPr>
          <p:cNvPr id="3" name="内容占位符 2"/>
          <p:cNvSpPr>
            <a:spLocks noGrp="1"/>
          </p:cNvSpPr>
          <p:nvPr>
            <p:ph idx="1"/>
          </p:nvPr>
        </p:nvSpPr>
        <p:spPr>
          <a:xfrm>
            <a:off x="381001" y="1140311"/>
            <a:ext cx="8225118" cy="5034578"/>
          </a:xfrm>
        </p:spPr>
        <p:txBody>
          <a:bodyPr/>
          <a:lstStyle/>
          <a:p>
            <a:r>
              <a:rPr lang="en-US" altLang="zh-CN" sz="2400" dirty="0">
                <a:latin typeface="+mj-lt"/>
                <a:cs typeface="Arial" panose="020B0604020202020204" pitchFamily="34" charset="0"/>
              </a:rPr>
              <a:t>Dollar issuance is </a:t>
            </a:r>
            <a:r>
              <a:rPr lang="en-US" altLang="zh-CN" sz="2400" b="1" dirty="0">
                <a:latin typeface="+mj-lt"/>
                <a:cs typeface="Arial" panose="020B0604020202020204" pitchFamily="34" charset="0"/>
              </a:rPr>
              <a:t>positively</a:t>
            </a:r>
            <a:r>
              <a:rPr lang="en-US" altLang="zh-CN" sz="2400" dirty="0">
                <a:latin typeface="+mj-lt"/>
                <a:cs typeface="Arial" panose="020B0604020202020204" pitchFamily="34" charset="0"/>
              </a:rPr>
              <a:t> correlated with the differential between domestic and foreign interest rates. </a:t>
            </a:r>
          </a:p>
          <a:p>
            <a:pPr lvl="1"/>
            <a:r>
              <a:rPr lang="en-US" altLang="zh-CN" sz="2000" dirty="0">
                <a:latin typeface="+mj-lt"/>
                <a:cs typeface="Arial" panose="020B0604020202020204" pitchFamily="34" charset="0"/>
              </a:rPr>
              <a:t>This effect is particularly important for firms that operate in riskier sectors </a:t>
            </a:r>
          </a:p>
          <a:p>
            <a:r>
              <a:rPr lang="en-US" altLang="zh-CN" sz="2400" dirty="0">
                <a:latin typeface="+mj-lt"/>
                <a:cs typeface="Arial" panose="020B0604020202020204" pitchFamily="34" charset="0"/>
              </a:rPr>
              <a:t>Issuers of dollar bonds have </a:t>
            </a:r>
            <a:r>
              <a:rPr lang="en-US" altLang="zh-CN" sz="2400" b="1" dirty="0">
                <a:latin typeface="+mj-lt"/>
                <a:cs typeface="Arial" panose="020B0604020202020204" pitchFamily="34" charset="0"/>
              </a:rPr>
              <a:t>lower investment rates </a:t>
            </a:r>
            <a:r>
              <a:rPr lang="en-US" altLang="zh-CN" sz="2400" dirty="0">
                <a:latin typeface="+mj-lt"/>
                <a:cs typeface="Arial" panose="020B0604020202020204" pitchFamily="34" charset="0"/>
              </a:rPr>
              <a:t>and are </a:t>
            </a:r>
            <a:r>
              <a:rPr lang="en-US" altLang="zh-CN" sz="2400" b="1" dirty="0">
                <a:latin typeface="+mj-lt"/>
                <a:cs typeface="Arial" panose="020B0604020202020204" pitchFamily="34" charset="0"/>
              </a:rPr>
              <a:t>more likely to lend</a:t>
            </a:r>
            <a:r>
              <a:rPr lang="en-US" altLang="zh-CN" sz="2400" dirty="0">
                <a:latin typeface="+mj-lt"/>
                <a:cs typeface="Arial" panose="020B0604020202020204" pitchFamily="34" charset="0"/>
              </a:rPr>
              <a:t> to other firms</a:t>
            </a:r>
          </a:p>
          <a:p>
            <a:r>
              <a:rPr lang="en-US" altLang="zh-CN" sz="2400" dirty="0">
                <a:latin typeface="+mj-lt"/>
                <a:cs typeface="Arial" panose="020B0604020202020204" pitchFamily="34" charset="0"/>
              </a:rPr>
              <a:t>Firms in </a:t>
            </a:r>
            <a:r>
              <a:rPr lang="en-US" altLang="zh-CN" sz="2400" b="1" dirty="0">
                <a:latin typeface="+mj-lt"/>
                <a:cs typeface="Arial" panose="020B0604020202020204" pitchFamily="34" charset="0"/>
              </a:rPr>
              <a:t>riskier sectors </a:t>
            </a:r>
            <a:r>
              <a:rPr lang="en-US" altLang="zh-CN" sz="2400" dirty="0">
                <a:latin typeface="+mj-lt"/>
                <a:cs typeface="Arial" panose="020B0604020202020204" pitchFamily="34" charset="0"/>
              </a:rPr>
              <a:t>do more</a:t>
            </a:r>
            <a:r>
              <a:rPr lang="en-US" altLang="zh-CN" sz="2400" b="1" dirty="0">
                <a:latin typeface="+mj-lt"/>
                <a:cs typeface="Arial" panose="020B0604020202020204" pitchFamily="34" charset="0"/>
              </a:rPr>
              <a:t> inter-firm lending</a:t>
            </a:r>
            <a:r>
              <a:rPr lang="en-US" altLang="zh-CN" sz="2400" dirty="0">
                <a:latin typeface="+mj-lt"/>
                <a:cs typeface="Arial" panose="020B0604020202020204" pitchFamily="34" charset="0"/>
              </a:rPr>
              <a:t> than firms that operate in other sectors</a:t>
            </a:r>
          </a:p>
          <a:p>
            <a:pPr lvl="1"/>
            <a:r>
              <a:rPr lang="en-US" altLang="zh-CN" sz="2000" dirty="0">
                <a:latin typeface="+mj-lt"/>
                <a:cs typeface="Arial" panose="020B0604020202020204" pitchFamily="34" charset="0"/>
              </a:rPr>
              <a:t>Inter-firm lending by firms that operate in riskier sectors and issue dollar bonds increased after a regulatory tightening in 2009-10</a:t>
            </a:r>
          </a:p>
          <a:p>
            <a:r>
              <a:rPr lang="en-US" altLang="zh-CN" sz="2400" dirty="0">
                <a:latin typeface="+mj-lt"/>
                <a:cs typeface="Arial" panose="020B0604020202020204" pitchFamily="34" charset="0"/>
              </a:rPr>
              <a:t>Data on </a:t>
            </a:r>
            <a:r>
              <a:rPr lang="en-US" altLang="zh-CN" sz="2400" b="1" dirty="0">
                <a:latin typeface="+mj-lt"/>
                <a:cs typeface="Arial" panose="020B0604020202020204" pitchFamily="34" charset="0"/>
              </a:rPr>
              <a:t>entrusted loans </a:t>
            </a:r>
            <a:r>
              <a:rPr lang="en-US" altLang="zh-CN" sz="2400" dirty="0">
                <a:latin typeface="+mj-lt"/>
                <a:cs typeface="Arial" panose="020B0604020202020204" pitchFamily="34" charset="0"/>
              </a:rPr>
              <a:t>confirm that most inter-firm lending is within the same sector and that what really matters is the difference between the RMB lending rate and the USD borrowing rate.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20126"/>
            <a:ext cx="8763000" cy="533400"/>
          </a:xfrm>
        </p:spPr>
        <p:txBody>
          <a:bodyPr/>
          <a:lstStyle/>
          <a:p>
            <a:r>
              <a:rPr lang="en-US" sz="3200" b="1" dirty="0"/>
              <a:t>Literature</a:t>
            </a:r>
          </a:p>
        </p:txBody>
      </p:sp>
      <p:sp>
        <p:nvSpPr>
          <p:cNvPr id="3" name="内容占位符 2"/>
          <p:cNvSpPr>
            <a:spLocks noGrp="1"/>
          </p:cNvSpPr>
          <p:nvPr>
            <p:ph idx="1"/>
          </p:nvPr>
        </p:nvSpPr>
        <p:spPr>
          <a:xfrm>
            <a:off x="381001" y="1140311"/>
            <a:ext cx="8225118" cy="5034578"/>
          </a:xfrm>
        </p:spPr>
        <p:txBody>
          <a:bodyPr/>
          <a:lstStyle/>
          <a:p>
            <a:r>
              <a:rPr lang="en-US" altLang="zh-CN" sz="2400" dirty="0">
                <a:cs typeface="Arial" panose="020B0604020202020204" pitchFamily="34" charset="0"/>
              </a:rPr>
              <a:t>Foreign currency funding of non-financial firms</a:t>
            </a:r>
          </a:p>
          <a:p>
            <a:pPr lvl="1"/>
            <a:r>
              <a:rPr lang="en-US" altLang="zh-CN" sz="2000" dirty="0">
                <a:latin typeface="+mj-lt"/>
                <a:cs typeface="Arial" panose="020B0604020202020204" pitchFamily="34" charset="0"/>
              </a:rPr>
              <a:t>Shin and Zhao (2013), </a:t>
            </a:r>
            <a:r>
              <a:rPr lang="en-US" altLang="zh-CN" sz="2000" dirty="0">
                <a:cs typeface="Arial" panose="020B0604020202020204" pitchFamily="34" charset="0"/>
              </a:rPr>
              <a:t>McCauley, McGuire and </a:t>
            </a:r>
            <a:r>
              <a:rPr lang="en-US" altLang="zh-CN" sz="2000" dirty="0" err="1">
                <a:cs typeface="Arial" panose="020B0604020202020204" pitchFamily="34" charset="0"/>
              </a:rPr>
              <a:t>Sushko</a:t>
            </a:r>
            <a:r>
              <a:rPr lang="en-US" altLang="zh-CN" sz="2000" dirty="0">
                <a:cs typeface="Arial" panose="020B0604020202020204" pitchFamily="34" charset="0"/>
              </a:rPr>
              <a:t> (2015), </a:t>
            </a:r>
            <a:r>
              <a:rPr lang="en-US" altLang="zh-CN" sz="2000" dirty="0">
                <a:latin typeface="+mj-lt"/>
                <a:cs typeface="Arial" panose="020B0604020202020204" pitchFamily="34" charset="0"/>
              </a:rPr>
              <a:t>Bruno and Shin (2017), Caballero, Panizza and Powell (2016), Alfaro, </a:t>
            </a:r>
            <a:r>
              <a:rPr lang="en-US" altLang="zh-CN" sz="2000" dirty="0" err="1">
                <a:latin typeface="+mj-lt"/>
                <a:cs typeface="Arial" panose="020B0604020202020204" pitchFamily="34" charset="0"/>
              </a:rPr>
              <a:t>Asis</a:t>
            </a:r>
            <a:r>
              <a:rPr lang="en-US" altLang="zh-CN" sz="2000" dirty="0">
                <a:latin typeface="+mj-lt"/>
                <a:cs typeface="Arial" panose="020B0604020202020204" pitchFamily="34" charset="0"/>
              </a:rPr>
              <a:t>, Chari, and Panizza (2016), Frank and Shen (2016),</a:t>
            </a:r>
            <a:r>
              <a:rPr lang="sv-SE" altLang="zh-CN" sz="2000" dirty="0">
                <a:latin typeface="+mj-lt"/>
                <a:cs typeface="Arial" panose="020B0604020202020204" pitchFamily="34" charset="0"/>
              </a:rPr>
              <a:t> McCauley, Upper and Villar (2013)</a:t>
            </a:r>
            <a:r>
              <a:rPr lang="en-US" altLang="zh-CN" sz="2000" dirty="0">
                <a:latin typeface="+mj-lt"/>
                <a:cs typeface="Arial" panose="020B0604020202020204" pitchFamily="34" charset="0"/>
              </a:rPr>
              <a:t> …</a:t>
            </a:r>
          </a:p>
          <a:p>
            <a:endParaRPr lang="en-US" altLang="zh-CN" sz="2400" dirty="0">
              <a:latin typeface="+mj-lt"/>
              <a:cs typeface="Arial" panose="020B0604020202020204" pitchFamily="34" charset="0"/>
            </a:endParaRPr>
          </a:p>
          <a:p>
            <a:r>
              <a:rPr lang="en-US" altLang="zh-CN" sz="2400" dirty="0">
                <a:latin typeface="+mj-lt"/>
                <a:cs typeface="Arial" panose="020B0604020202020204" pitchFamily="34" charset="0"/>
              </a:rPr>
              <a:t>Shadow banking in China</a:t>
            </a:r>
          </a:p>
          <a:p>
            <a:pPr lvl="1"/>
            <a:r>
              <a:rPr lang="en-US" altLang="zh-CN" sz="2000" dirty="0">
                <a:latin typeface="+mj-lt"/>
                <a:cs typeface="Arial" panose="020B0604020202020204" pitchFamily="34" charset="0"/>
              </a:rPr>
              <a:t>Du et al. (2016), Chen et al. (2017), </a:t>
            </a:r>
            <a:r>
              <a:rPr lang="en-US" altLang="zh-CN" sz="2000" dirty="0">
                <a:cs typeface="Arial" panose="020B0604020202020204" pitchFamily="34" charset="0"/>
              </a:rPr>
              <a:t>Chen et al. (2017), </a:t>
            </a:r>
            <a:r>
              <a:rPr lang="en-US" altLang="zh-CN" sz="2000" dirty="0">
                <a:latin typeface="+mj-lt"/>
                <a:cs typeface="Arial" panose="020B0604020202020204" pitchFamily="34" charset="0"/>
              </a:rPr>
              <a:t>Allen et al. (2017, 2018), Acharya et al. (2016), </a:t>
            </a:r>
            <a:r>
              <a:rPr lang="en-US" altLang="zh-CN" sz="2000" dirty="0">
                <a:latin typeface="+mj-lt"/>
                <a:cs typeface="Arial" panose="020B0604020202020204" pitchFamily="34" charset="0"/>
                <a:sym typeface="+mn-ea"/>
              </a:rPr>
              <a:t>Hachem and Song (2017), </a:t>
            </a:r>
            <a:r>
              <a:rPr lang="en-US" altLang="zh-CN" sz="2000" dirty="0">
                <a:latin typeface="+mj-lt"/>
                <a:cs typeface="Arial" panose="020B0604020202020204" pitchFamily="34" charset="0"/>
              </a:rPr>
              <a:t>Wang</a:t>
            </a:r>
            <a:r>
              <a:rPr lang="en-US" altLang="zh-CN" sz="2000" b="1" baseline="30000" dirty="0">
                <a:solidFill>
                  <a:srgbClr val="FF0000"/>
                </a:solidFill>
                <a:latin typeface="+mj-lt"/>
                <a:cs typeface="Arial" panose="020B0604020202020204" pitchFamily="34" charset="0"/>
              </a:rPr>
              <a:t>3</a:t>
            </a:r>
            <a:r>
              <a:rPr lang="en-US" altLang="zh-CN" sz="2000" dirty="0">
                <a:latin typeface="+mj-lt"/>
                <a:cs typeface="Arial" panose="020B0604020202020204" pitchFamily="34" charset="0"/>
              </a:rPr>
              <a:t> and Zhou (2015), Song and </a:t>
            </a:r>
            <a:r>
              <a:rPr lang="en-US" altLang="zh-CN" sz="2000" dirty="0" err="1">
                <a:latin typeface="+mj-lt"/>
                <a:cs typeface="Arial" panose="020B0604020202020204" pitchFamily="34" charset="0"/>
              </a:rPr>
              <a:t>Xiong</a:t>
            </a:r>
            <a:r>
              <a:rPr lang="en-US" altLang="zh-CN" sz="2000" dirty="0">
                <a:latin typeface="+mj-lt"/>
                <a:cs typeface="Arial" panose="020B0604020202020204" pitchFamily="34" charset="0"/>
              </a:rPr>
              <a:t> (2018) … </a:t>
            </a:r>
          </a:p>
          <a:p>
            <a:endParaRPr lang="en-US" altLang="zh-CN" sz="2400" dirty="0">
              <a:latin typeface="+mj-lt"/>
              <a:cs typeface="Arial" panose="020B0604020202020204" pitchFamily="34" charset="0"/>
            </a:endParaRPr>
          </a:p>
          <a:p>
            <a:r>
              <a:rPr lang="en-US" altLang="zh-CN" sz="2400" dirty="0">
                <a:latin typeface="+mj-lt"/>
                <a:cs typeface="Arial" panose="020B0604020202020204" pitchFamily="34" charset="0"/>
              </a:rPr>
              <a:t>Access to international financial markets</a:t>
            </a:r>
          </a:p>
          <a:p>
            <a:pPr lvl="1"/>
            <a:r>
              <a:rPr lang="en-US" altLang="zh-CN" sz="2000" dirty="0">
                <a:latin typeface="+mj-lt"/>
                <a:cs typeface="Arial" panose="020B0604020202020204" pitchFamily="34" charset="0"/>
              </a:rPr>
              <a:t>Didier et al. (2015), </a:t>
            </a:r>
            <a:r>
              <a:rPr lang="en-US" altLang="zh-CN" sz="2000" dirty="0" err="1">
                <a:latin typeface="+mj-lt"/>
                <a:cs typeface="Arial" panose="020B0604020202020204" pitchFamily="34" charset="0"/>
              </a:rPr>
              <a:t>Gozzi</a:t>
            </a:r>
            <a:r>
              <a:rPr lang="en-US" altLang="zh-CN" sz="2000" dirty="0">
                <a:latin typeface="+mj-lt"/>
                <a:cs typeface="Arial" panose="020B0604020202020204" pitchFamily="34" charset="0"/>
              </a:rPr>
              <a:t> et al. (2010), </a:t>
            </a:r>
            <a:r>
              <a:rPr lang="en-US" altLang="zh-CN" sz="2000" dirty="0" err="1">
                <a:latin typeface="+mj-lt"/>
                <a:cs typeface="Arial" panose="020B0604020202020204" pitchFamily="34" charset="0"/>
              </a:rPr>
              <a:t>Gozzi</a:t>
            </a:r>
            <a:r>
              <a:rPr lang="en-US" altLang="zh-CN" sz="2000" dirty="0">
                <a:latin typeface="+mj-lt"/>
                <a:cs typeface="Arial" panose="020B0604020202020204" pitchFamily="34" charset="0"/>
              </a:rPr>
              <a:t> et al. (2015), ...</a:t>
            </a:r>
          </a:p>
          <a:p>
            <a:endParaRPr lang="en-US" altLang="zh-CN" sz="2400" dirty="0">
              <a:latin typeface="+mj-lt"/>
              <a:cs typeface="Arial" panose="020B0604020202020204" pitchFamily="34" charset="0"/>
            </a:endParaRPr>
          </a:p>
          <a:p>
            <a:endParaRPr lang="en-US" altLang="zh-CN" sz="2400" dirty="0">
              <a:latin typeface="+mj-lt"/>
              <a:cs typeface="Arial" panose="020B0604020202020204" pitchFamily="34" charset="0"/>
            </a:endParaRPr>
          </a:p>
          <a:p>
            <a:endParaRPr lang="en-US" altLang="zh-CN" sz="2400" dirty="0">
              <a:latin typeface="+mj-lt"/>
              <a:cs typeface="Arial" panose="020B0604020202020204" pitchFamily="34" charset="0"/>
            </a:endParaRPr>
          </a:p>
        </p:txBody>
      </p:sp>
    </p:spTree>
    <p:extLst>
      <p:ext uri="{BB962C8B-B14F-4D97-AF65-F5344CB8AC3E}">
        <p14:creationId xmlns:p14="http://schemas.microsoft.com/office/powerpoint/2010/main" val="3220797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20126"/>
            <a:ext cx="8763000" cy="533400"/>
          </a:xfrm>
        </p:spPr>
        <p:txBody>
          <a:bodyPr/>
          <a:lstStyle/>
          <a:p>
            <a:r>
              <a:rPr lang="en-US" sz="3200" b="1" dirty="0"/>
              <a:t>Data</a:t>
            </a:r>
          </a:p>
        </p:txBody>
      </p:sp>
      <p:sp>
        <p:nvSpPr>
          <p:cNvPr id="3" name="内容占位符 2"/>
          <p:cNvSpPr>
            <a:spLocks noGrp="1"/>
          </p:cNvSpPr>
          <p:nvPr>
            <p:ph idx="1"/>
          </p:nvPr>
        </p:nvSpPr>
        <p:spPr>
          <a:xfrm>
            <a:off x="381001" y="1140311"/>
            <a:ext cx="8225118" cy="5034578"/>
          </a:xfrm>
        </p:spPr>
        <p:txBody>
          <a:bodyPr/>
          <a:lstStyle/>
          <a:p>
            <a:r>
              <a:rPr lang="en-US" sz="2400" dirty="0"/>
              <a:t>We merge bond-level data from </a:t>
            </a:r>
            <a:r>
              <a:rPr lang="en-US" sz="2400" b="1" dirty="0" err="1"/>
              <a:t>Dealogic</a:t>
            </a:r>
            <a:r>
              <a:rPr lang="en-US" sz="2400" dirty="0"/>
              <a:t> with firm-level data from China Stock Market and Accounting Research (CSMAR)</a:t>
            </a:r>
          </a:p>
          <a:p>
            <a:r>
              <a:rPr lang="en-US" sz="2400" dirty="0"/>
              <a:t>We also merge these data with a </a:t>
            </a:r>
            <a:r>
              <a:rPr lang="en-US" sz="2400" b="1" dirty="0"/>
              <a:t>hand-collected</a:t>
            </a:r>
            <a:r>
              <a:rPr lang="en-US" sz="2400" dirty="0"/>
              <a:t> dataset on </a:t>
            </a:r>
            <a:r>
              <a:rPr lang="en-US" sz="2400" b="1" dirty="0"/>
              <a:t>entrusted loans</a:t>
            </a:r>
            <a:r>
              <a:rPr lang="en-US" sz="2400" dirty="0"/>
              <a:t>.</a:t>
            </a:r>
          </a:p>
          <a:p>
            <a:pPr lvl="1"/>
            <a:r>
              <a:rPr lang="en-US" sz="1800" dirty="0"/>
              <a:t>We collect information on all bonds issued by Chinese </a:t>
            </a:r>
            <a:r>
              <a:rPr lang="en-US" sz="1800" b="1" dirty="0"/>
              <a:t>nationals</a:t>
            </a:r>
            <a:r>
              <a:rPr lang="en-US" sz="1800" dirty="0"/>
              <a:t> over the period 2005-15. The focus on nationals rather than residents is important because over 2009-15 there was a massive increase in international bond issuance by </a:t>
            </a:r>
            <a:r>
              <a:rPr lang="en-US" sz="1800" b="1" dirty="0"/>
              <a:t>non-resident Chinese</a:t>
            </a:r>
          </a:p>
          <a:p>
            <a:endParaRPr lang="en-US" altLang="zh-CN" sz="2400" dirty="0">
              <a:latin typeface="+mj-lt"/>
              <a:cs typeface="Arial" panose="020B0604020202020204" pitchFamily="34" charset="0"/>
            </a:endParaRPr>
          </a:p>
          <a:p>
            <a:endParaRPr lang="en-US" altLang="zh-CN" sz="2400" dirty="0">
              <a:latin typeface="+mj-lt"/>
              <a:cs typeface="Arial" panose="020B0604020202020204" pitchFamily="34" charset="0"/>
            </a:endParaRPr>
          </a:p>
          <a:p>
            <a:endParaRPr lang="en-US" altLang="zh-CN" sz="2400" dirty="0">
              <a:latin typeface="+mj-lt"/>
              <a:cs typeface="Arial" panose="020B0604020202020204" pitchFamily="34" charset="0"/>
            </a:endParaRPr>
          </a:p>
        </p:txBody>
      </p:sp>
      <p:pic>
        <p:nvPicPr>
          <p:cNvPr id="4" name="图片 15" descr="C:\Users\Y\D\academic\graduate_school\project\dollar_bond\Figures\ResidenceVSNationaity.png"/>
          <p:cNvPicPr/>
          <p:nvPr/>
        </p:nvPicPr>
        <p:blipFill>
          <a:blip r:embed="rId2">
            <a:extLst>
              <a:ext uri="{28A0092B-C50C-407E-A947-70E740481C1C}">
                <a14:useLocalDpi xmlns:a14="http://schemas.microsoft.com/office/drawing/2010/main" val="0"/>
              </a:ext>
            </a:extLst>
          </a:blip>
          <a:srcRect/>
          <a:stretch>
            <a:fillRect/>
          </a:stretch>
        </p:blipFill>
        <p:spPr>
          <a:xfrm>
            <a:off x="834887" y="3915779"/>
            <a:ext cx="3691642" cy="2745896"/>
          </a:xfrm>
          <a:prstGeom prst="rect">
            <a:avLst/>
          </a:prstGeom>
          <a:noFill/>
          <a:ln>
            <a:noFill/>
          </a:ln>
        </p:spPr>
      </p:pic>
      <p:pic>
        <p:nvPicPr>
          <p:cNvPr id="5" name="图片 28">
            <a:extLst>
              <a:ext uri="{FF2B5EF4-FFF2-40B4-BE49-F238E27FC236}">
                <a16:creationId xmlns:a16="http://schemas.microsoft.com/office/drawing/2014/main" id="{8B4DC383-4454-40E5-B84D-8BDCF53A16B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a:xfrm>
            <a:off x="4914477" y="3915778"/>
            <a:ext cx="3691642" cy="27458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20126"/>
            <a:ext cx="8763000" cy="533400"/>
          </a:xfrm>
        </p:spPr>
        <p:txBody>
          <a:bodyPr/>
          <a:lstStyle/>
          <a:p>
            <a:r>
              <a:rPr lang="en-US" sz="3200" b="1" dirty="0"/>
              <a:t>Bond-level Data</a:t>
            </a:r>
          </a:p>
        </p:txBody>
      </p:sp>
      <p:sp>
        <p:nvSpPr>
          <p:cNvPr id="3" name="内容占位符 2"/>
          <p:cNvSpPr>
            <a:spLocks noGrp="1"/>
          </p:cNvSpPr>
          <p:nvPr>
            <p:ph idx="1"/>
          </p:nvPr>
        </p:nvSpPr>
        <p:spPr>
          <a:xfrm>
            <a:off x="381001" y="1140311"/>
            <a:ext cx="8225118" cy="5034578"/>
          </a:xfrm>
        </p:spPr>
        <p:txBody>
          <a:bodyPr/>
          <a:lstStyle/>
          <a:p>
            <a:r>
              <a:rPr lang="en-US" sz="2400" dirty="0"/>
              <a:t>Our bond-level data from </a:t>
            </a:r>
            <a:r>
              <a:rPr lang="en-US" sz="2400" b="1" dirty="0" err="1"/>
              <a:t>Dealogic</a:t>
            </a:r>
            <a:r>
              <a:rPr lang="en-US" sz="2400" b="1" dirty="0"/>
              <a:t> </a:t>
            </a:r>
            <a:r>
              <a:rPr lang="en-US" sz="2400" dirty="0"/>
              <a:t>contain </a:t>
            </a:r>
            <a:r>
              <a:rPr lang="en-US" sz="2400" b="1" dirty="0"/>
              <a:t>25,032</a:t>
            </a:r>
            <a:r>
              <a:rPr lang="en-US" sz="2400" dirty="0"/>
              <a:t> observations and include domestic and international issuances in all currencies by all types of issuers </a:t>
            </a:r>
          </a:p>
          <a:p>
            <a:pPr lvl="1"/>
            <a:r>
              <a:rPr lang="en-US" sz="2000" dirty="0"/>
              <a:t>We exclude from our dataset all bonds issued by financial institutions and the central government (8,394 bonds) and all bonds issued by </a:t>
            </a:r>
            <a:r>
              <a:rPr lang="en-US" sz="2000" u="sng" dirty="0"/>
              <a:t>non-listed corporations</a:t>
            </a:r>
            <a:r>
              <a:rPr lang="en-US" sz="2000" dirty="0"/>
              <a:t> (12,008 bonds). We also drop from the sample a small number of bonds (176 in total) which are issued in currencies different from the US dollar or the RMB</a:t>
            </a:r>
          </a:p>
          <a:p>
            <a:pPr lvl="1"/>
            <a:r>
              <a:rPr lang="en-US" sz="2000" dirty="0"/>
              <a:t>We are left with </a:t>
            </a:r>
            <a:r>
              <a:rPr lang="en-US" sz="2000" b="1" dirty="0"/>
              <a:t>4,958</a:t>
            </a:r>
            <a:r>
              <a:rPr lang="en-US" sz="2000" dirty="0"/>
              <a:t> bonds from </a:t>
            </a:r>
            <a:r>
              <a:rPr lang="en-US" sz="2000" b="1" dirty="0"/>
              <a:t>1,353</a:t>
            </a:r>
            <a:r>
              <a:rPr lang="en-US" sz="2000" dirty="0"/>
              <a:t> issuers. About 87 percent of these bonds are denominated in RMB and the remaining 13 percent (</a:t>
            </a:r>
            <a:r>
              <a:rPr lang="en-US" sz="2000" b="1" dirty="0"/>
              <a:t>645</a:t>
            </a:r>
            <a:r>
              <a:rPr lang="en-US" sz="2000" dirty="0"/>
              <a:t> bonds and </a:t>
            </a:r>
            <a:r>
              <a:rPr lang="en-US" sz="2000" b="1" dirty="0"/>
              <a:t>238</a:t>
            </a:r>
            <a:r>
              <a:rPr lang="en-US" sz="2000" dirty="0"/>
              <a:t> issuers) are denominated in US dollars.</a:t>
            </a:r>
          </a:p>
          <a:p>
            <a:pPr marL="342900" lvl="1" indent="0">
              <a:buNone/>
            </a:pPr>
            <a:r>
              <a:rPr lang="en-US" sz="2400" dirty="0"/>
              <a:t> </a:t>
            </a:r>
          </a:p>
          <a:p>
            <a:endParaRPr lang="en-US" altLang="zh-CN" sz="2400" dirty="0">
              <a:latin typeface="+mj-lt"/>
              <a:cs typeface="Arial" panose="020B0604020202020204" pitchFamily="34" charset="0"/>
            </a:endParaRPr>
          </a:p>
          <a:p>
            <a:endParaRPr lang="en-US" altLang="zh-CN" sz="2400" dirty="0">
              <a:latin typeface="+mj-lt"/>
              <a:cs typeface="Arial" panose="020B0604020202020204" pitchFamily="34" charset="0"/>
            </a:endParaRPr>
          </a:p>
          <a:p>
            <a:endParaRPr lang="en-US" altLang="zh-CN" sz="2400" dirty="0">
              <a:latin typeface="+mj-lt"/>
              <a:cs typeface="Arial" panose="020B0604020202020204" pitchFamily="34" charset="0"/>
            </a:endParaRPr>
          </a:p>
        </p:txBody>
      </p:sp>
    </p:spTree>
  </p:cSld>
  <p:clrMapOvr>
    <a:masterClrMapping/>
  </p:clrMapOvr>
</p:sld>
</file>

<file path=ppt/theme/theme1.xml><?xml version="1.0" encoding="utf-8"?>
<a:theme xmlns:a="http://schemas.openxmlformats.org/drawingml/2006/main" name="主题1">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7_Level">
  <a:themeElements>
    <a:clrScheme name="">
      <a:dk1>
        <a:srgbClr val="000000"/>
      </a:dk1>
      <a:lt1>
        <a:srgbClr val="FFFFFF"/>
      </a:lt1>
      <a:dk2>
        <a:srgbClr val="2F2F26"/>
      </a:dk2>
      <a:lt2>
        <a:srgbClr val="9FA795"/>
      </a:lt2>
      <a:accent1>
        <a:srgbClr val="749805"/>
      </a:accent1>
      <a:accent2>
        <a:srgbClr val="BACC82"/>
      </a:accent2>
      <a:accent3>
        <a:srgbClr val="FFFFFF"/>
      </a:accent3>
      <a:accent4>
        <a:srgbClr val="000000"/>
      </a:accent4>
      <a:accent5>
        <a:srgbClr val="BCCAAA"/>
      </a:accent5>
      <a:accent6>
        <a:srgbClr val="A8B975"/>
      </a:accent6>
      <a:hlink>
        <a:srgbClr val="FFC000"/>
      </a:hlink>
      <a:folHlink>
        <a:srgbClr val="C0C000"/>
      </a:folHlink>
    </a:clrScheme>
    <a:fontScheme name="6_Level">
      <a:majorFont>
        <a:latin typeface="Garamond"/>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6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6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6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6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6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6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6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7_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8_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9_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0_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7_主题1">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8_主题1">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amer Slides - Figures and Tables">
  <a:themeElements>
    <a:clrScheme name="Beamer Slides - Figures and Tabl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Figures and Tab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Figures and Tab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Figures and Tabl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Figures and Tabl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Figures and Tabl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Figures and Tabl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Figures and Tabl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Figures and Tabl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Figures and Tabl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Figures and Tabl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Figures and Tabl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Figures and Tabl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Figures and Tabl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Figures and Tabl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0_主题1">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1_主题1">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主题1</Template>
  <TotalTime>2463</TotalTime>
  <Words>1910</Words>
  <Application>Microsoft Office PowerPoint</Application>
  <PresentationFormat>On-screen Show (4:3)</PresentationFormat>
  <Paragraphs>198</Paragraphs>
  <Slides>37</Slides>
  <Notes>13</Notes>
  <HiddenSlides>0</HiddenSlides>
  <MMClips>0</MMClips>
  <ScaleCrop>false</ScaleCrop>
  <HeadingPairs>
    <vt:vector size="8" baseType="variant">
      <vt:variant>
        <vt:lpstr>Fonts Used</vt:lpstr>
      </vt:variant>
      <vt:variant>
        <vt:i4>11</vt:i4>
      </vt:variant>
      <vt:variant>
        <vt:lpstr>Theme</vt:lpstr>
      </vt:variant>
      <vt:variant>
        <vt:i4>21</vt:i4>
      </vt:variant>
      <vt:variant>
        <vt:lpstr>Embedded OLE Servers</vt:lpstr>
      </vt:variant>
      <vt:variant>
        <vt:i4>1</vt:i4>
      </vt:variant>
      <vt:variant>
        <vt:lpstr>Slide Titles</vt:lpstr>
      </vt:variant>
      <vt:variant>
        <vt:i4>37</vt:i4>
      </vt:variant>
    </vt:vector>
  </HeadingPairs>
  <TitlesOfParts>
    <vt:vector size="70" baseType="lpstr">
      <vt:lpstr>MS PGothic</vt:lpstr>
      <vt:lpstr>宋体</vt:lpstr>
      <vt:lpstr>Arial</vt:lpstr>
      <vt:lpstr>Calibri</vt:lpstr>
      <vt:lpstr>Cambria Math</vt:lpstr>
      <vt:lpstr>cmss10</vt:lpstr>
      <vt:lpstr>等线</vt:lpstr>
      <vt:lpstr>Garamond</vt:lpstr>
      <vt:lpstr>Symbol</vt:lpstr>
      <vt:lpstr>Verdana</vt:lpstr>
      <vt:lpstr>Wingdings</vt:lpstr>
      <vt:lpstr>主题1</vt:lpstr>
      <vt:lpstr>Beamer Slides - Figures and Tables</vt:lpstr>
      <vt:lpstr>1_Default Design</vt:lpstr>
      <vt:lpstr>1_Beamer Slides - Title and Outlines</vt:lpstr>
      <vt:lpstr>2_Beamer Slides - Title and Outlines</vt:lpstr>
      <vt:lpstr>3_Beamer Slides - Title and Outlines</vt:lpstr>
      <vt:lpstr>5_Beamer Slides - Title and Outlines</vt:lpstr>
      <vt:lpstr>6_Beamer Slides - Title and Outlines</vt:lpstr>
      <vt:lpstr>1_Office Theme</vt:lpstr>
      <vt:lpstr>3_Office Theme</vt:lpstr>
      <vt:lpstr>5_Office Theme</vt:lpstr>
      <vt:lpstr>4_Office Theme</vt:lpstr>
      <vt:lpstr>7_Level</vt:lpstr>
      <vt:lpstr>7_Beamer Slides - Title and Outlines</vt:lpstr>
      <vt:lpstr>8_Beamer Slides - Title and Outlines</vt:lpstr>
      <vt:lpstr>9_Beamer Slides - Title and Outlines</vt:lpstr>
      <vt:lpstr>10_Beamer Slides - Title and Outlines</vt:lpstr>
      <vt:lpstr>7_主题1</vt:lpstr>
      <vt:lpstr>8_主题1</vt:lpstr>
      <vt:lpstr>10_主题1</vt:lpstr>
      <vt:lpstr>11_主题1</vt:lpstr>
      <vt:lpstr>Document</vt:lpstr>
      <vt:lpstr>Corporate Foreign Bond Issuance and Interfirm Loans in China</vt:lpstr>
      <vt:lpstr>Outline</vt:lpstr>
      <vt:lpstr>Motivation and background</vt:lpstr>
      <vt:lpstr>Motivation and background</vt:lpstr>
      <vt:lpstr>Official and shadow lending rates</vt:lpstr>
      <vt:lpstr>Main Findings</vt:lpstr>
      <vt:lpstr>Literature</vt:lpstr>
      <vt:lpstr>Data</vt:lpstr>
      <vt:lpstr>Bond-level Data</vt:lpstr>
      <vt:lpstr>Merging</vt:lpstr>
      <vt:lpstr>The drivers of US dollar bond issuance</vt:lpstr>
      <vt:lpstr>The drivers of US dollar bond issuance</vt:lpstr>
      <vt:lpstr>Financial vs non-financial Intermediaries</vt:lpstr>
      <vt:lpstr>Inv. in fixed assets and dollar bond issuances</vt:lpstr>
      <vt:lpstr>Inv. in fixed assets and dollar bond issuances</vt:lpstr>
      <vt:lpstr>Cash holdings and dollar bond issuances</vt:lpstr>
      <vt:lpstr>Cash holdings and dollar bond issuances</vt:lpstr>
      <vt:lpstr>Inter-firm loans and dollar bond issuances</vt:lpstr>
      <vt:lpstr>Inter-firm loans and dollar bond issuances Controlling for RMB issuances</vt:lpstr>
      <vt:lpstr>Inter-firm loans and dollar bond issuances Intensive versus extensive margin</vt:lpstr>
      <vt:lpstr>Inter-firm loans and dollar bond issuances Heterogeneity</vt:lpstr>
      <vt:lpstr>So far…</vt:lpstr>
      <vt:lpstr>The unintended effects of prudential regulation</vt:lpstr>
      <vt:lpstr>The unintended effects of prudential regulation</vt:lpstr>
      <vt:lpstr>Inter-firm loans as regulatory arbitrage</vt:lpstr>
      <vt:lpstr>Inter-firm loans as regulatory arbitrage</vt:lpstr>
      <vt:lpstr>Inter-firm loans as regulatory arbitrage</vt:lpstr>
      <vt:lpstr>PowerPoint Presentation</vt:lpstr>
      <vt:lpstr>Probing further: Entrusted loans</vt:lpstr>
      <vt:lpstr>Entrusted loan data</vt:lpstr>
      <vt:lpstr>Entrusted loan data</vt:lpstr>
      <vt:lpstr>Entrusted loan characteristics</vt:lpstr>
      <vt:lpstr>Entrusted loan characteristics</vt:lpstr>
      <vt:lpstr>Using entrusted loan data to compute CT returns</vt:lpstr>
      <vt:lpstr>Conclusions and Policy Implications</vt:lpstr>
      <vt:lpstr>Corporate Foreign Bond Issuance and Interfirm Loans in China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Price, Labor Supply and Household Behaviors:  The Dream City Effects</dc:title>
  <dc:creator>Huang Wei</dc:creator>
  <cp:lastModifiedBy>Chiara Girotti</cp:lastModifiedBy>
  <cp:revision>253</cp:revision>
  <dcterms:created xsi:type="dcterms:W3CDTF">2018-05-14T21:53:00Z</dcterms:created>
  <dcterms:modified xsi:type="dcterms:W3CDTF">2020-11-10T08:32:41Z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