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0"/>
  </p:notesMasterIdLst>
  <p:handoutMasterIdLst>
    <p:handoutMasterId r:id="rId31"/>
  </p:handoutMasterIdLst>
  <p:sldIdLst>
    <p:sldId id="693" r:id="rId2"/>
    <p:sldId id="714" r:id="rId3"/>
    <p:sldId id="694" r:id="rId4"/>
    <p:sldId id="689" r:id="rId5"/>
    <p:sldId id="704" r:id="rId6"/>
    <p:sldId id="706" r:id="rId7"/>
    <p:sldId id="713" r:id="rId8"/>
    <p:sldId id="710" r:id="rId9"/>
    <p:sldId id="708" r:id="rId10"/>
    <p:sldId id="709" r:id="rId11"/>
    <p:sldId id="751" r:id="rId12"/>
    <p:sldId id="712" r:id="rId13"/>
    <p:sldId id="741" r:id="rId14"/>
    <p:sldId id="740" r:id="rId15"/>
    <p:sldId id="720" r:id="rId16"/>
    <p:sldId id="739" r:id="rId17"/>
    <p:sldId id="738" r:id="rId18"/>
    <p:sldId id="702" r:id="rId19"/>
    <p:sldId id="711" r:id="rId20"/>
    <p:sldId id="742" r:id="rId21"/>
    <p:sldId id="743" r:id="rId22"/>
    <p:sldId id="744" r:id="rId23"/>
    <p:sldId id="745" r:id="rId24"/>
    <p:sldId id="746" r:id="rId25"/>
    <p:sldId id="747" r:id="rId26"/>
    <p:sldId id="748" r:id="rId27"/>
    <p:sldId id="749" r:id="rId28"/>
    <p:sldId id="750" r:id="rId29"/>
  </p:sldIdLst>
  <p:sldSz cx="9144000" cy="6858000" type="screen4x3"/>
  <p:notesSz cx="7104063" cy="10234613"/>
  <p:defaultTex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8000"/>
    <a:srgbClr val="009900"/>
    <a:srgbClr val="669900"/>
    <a:srgbClr val="99CC00"/>
    <a:srgbClr val="CCFF99"/>
    <a:srgbClr val="FF5050"/>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065" autoAdjust="0"/>
  </p:normalViewPr>
  <p:slideViewPr>
    <p:cSldViewPr>
      <p:cViewPr varScale="1">
        <p:scale>
          <a:sx n="64" d="100"/>
          <a:sy n="64" d="100"/>
        </p:scale>
        <p:origin x="129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ffigar\Dropbox\ffigar\Papers\IlMulino_WelfareFiscale\Risultati3105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package" Target="../embeddings/Foglio_di_lavoro_di_Microsoft_Excel.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Foglio_di_lavoro_di_Microsoft_Excel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'dbn spesa senza detr redd '!$K$3</c:f>
              <c:strCache>
                <c:ptCount val="1"/>
                <c:pt idx="0">
                  <c:v>Welfare sociale</c:v>
                </c:pt>
              </c:strCache>
            </c:strRef>
          </c:tx>
          <c:spPr>
            <a:solidFill>
              <a:srgbClr val="002060"/>
            </a:solidFill>
            <a:ln>
              <a:noFill/>
            </a:ln>
            <a:effectLst/>
          </c:spPr>
          <c:invertIfNegative val="0"/>
          <c:val>
            <c:numRef>
              <c:f>'dbn spesa senza detr redd '!$K$4:$K$13</c:f>
              <c:numCache>
                <c:formatCode>General</c:formatCode>
                <c:ptCount val="10"/>
                <c:pt idx="0">
                  <c:v>12.74675</c:v>
                </c:pt>
                <c:pt idx="1">
                  <c:v>12.533160000000001</c:v>
                </c:pt>
                <c:pt idx="2">
                  <c:v>9.9410830000000008</c:v>
                </c:pt>
                <c:pt idx="3">
                  <c:v>9.8260050000000003</c:v>
                </c:pt>
                <c:pt idx="4">
                  <c:v>10.86131</c:v>
                </c:pt>
                <c:pt idx="5">
                  <c:v>9.8177389999999995</c:v>
                </c:pt>
                <c:pt idx="6">
                  <c:v>8.7925749999999994</c:v>
                </c:pt>
                <c:pt idx="7">
                  <c:v>9.3752110000000002</c:v>
                </c:pt>
                <c:pt idx="8">
                  <c:v>8.7900170000000006</c:v>
                </c:pt>
                <c:pt idx="9">
                  <c:v>7.3161589999999999</c:v>
                </c:pt>
              </c:numCache>
            </c:numRef>
          </c:val>
          <c:extLst>
            <c:ext xmlns:c16="http://schemas.microsoft.com/office/drawing/2014/chart" uri="{C3380CC4-5D6E-409C-BE32-E72D297353CC}">
              <c16:uniqueId val="{00000000-78ED-4937-851C-1050DE9447B1}"/>
            </c:ext>
          </c:extLst>
        </c:ser>
        <c:ser>
          <c:idx val="1"/>
          <c:order val="1"/>
          <c:tx>
            <c:strRef>
              <c:f>'dbn spesa senza detr redd '!$L$3</c:f>
              <c:strCache>
                <c:ptCount val="1"/>
                <c:pt idx="0">
                  <c:v>Welfare fiscale</c:v>
                </c:pt>
              </c:strCache>
            </c:strRef>
          </c:tx>
          <c:spPr>
            <a:solidFill>
              <a:srgbClr val="C00000"/>
            </a:solidFill>
            <a:ln>
              <a:noFill/>
            </a:ln>
            <a:effectLst/>
          </c:spPr>
          <c:invertIfNegative val="0"/>
          <c:val>
            <c:numRef>
              <c:f>'dbn spesa senza detr redd '!$L$4:$L$13</c:f>
              <c:numCache>
                <c:formatCode>General</c:formatCode>
                <c:ptCount val="10"/>
                <c:pt idx="0">
                  <c:v>2.9478471000000002</c:v>
                </c:pt>
                <c:pt idx="1">
                  <c:v>6.7440648000000003</c:v>
                </c:pt>
                <c:pt idx="2">
                  <c:v>8.5772253999999997</c:v>
                </c:pt>
                <c:pt idx="3">
                  <c:v>9.3021460000000005</c:v>
                </c:pt>
                <c:pt idx="4">
                  <c:v>10.218924799999998</c:v>
                </c:pt>
                <c:pt idx="5">
                  <c:v>10.622926099999999</c:v>
                </c:pt>
                <c:pt idx="6">
                  <c:v>11.8929715</c:v>
                </c:pt>
                <c:pt idx="7">
                  <c:v>11.8383314</c:v>
                </c:pt>
                <c:pt idx="8">
                  <c:v>12.436280099999999</c:v>
                </c:pt>
                <c:pt idx="9">
                  <c:v>15.4192803</c:v>
                </c:pt>
              </c:numCache>
            </c:numRef>
          </c:val>
          <c:extLst>
            <c:ext xmlns:c16="http://schemas.microsoft.com/office/drawing/2014/chart" uri="{C3380CC4-5D6E-409C-BE32-E72D297353CC}">
              <c16:uniqueId val="{00000001-78ED-4937-851C-1050DE9447B1}"/>
            </c:ext>
          </c:extLst>
        </c:ser>
        <c:dLbls>
          <c:showLegendKey val="0"/>
          <c:showVal val="0"/>
          <c:showCatName val="0"/>
          <c:showSerName val="0"/>
          <c:showPercent val="0"/>
          <c:showBubbleSize val="0"/>
        </c:dLbls>
        <c:gapWidth val="219"/>
        <c:axId val="2117265119"/>
        <c:axId val="1902417279"/>
      </c:barChart>
      <c:catAx>
        <c:axId val="211726511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crossAx val="1902417279"/>
        <c:crosses val="autoZero"/>
        <c:auto val="1"/>
        <c:lblAlgn val="ctr"/>
        <c:lblOffset val="100"/>
        <c:noMultiLvlLbl val="0"/>
      </c:catAx>
      <c:valAx>
        <c:axId val="1902417279"/>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crossAx val="2117265119"/>
        <c:crosses val="autoZero"/>
        <c:crossBetween val="between"/>
      </c:valAx>
      <c:spPr>
        <a:no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800" b="1">
          <a:latin typeface="Calibri" panose="020F0502020204030204" pitchFamily="34" charset="0"/>
          <a:cs typeface="Calibri" panose="020F0502020204030204" pitchFamily="34"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'dbn spesa senza detr redd '!$D$36</c:f>
              <c:strCache>
                <c:ptCount val="1"/>
                <c:pt idx="0">
                  <c:v>Reddito</c:v>
                </c:pt>
              </c:strCache>
            </c:strRef>
          </c:tx>
          <c:spPr>
            <a:solidFill>
              <a:schemeClr val="accent1">
                <a:lumMod val="75000"/>
              </a:schemeClr>
            </a:solidFill>
            <a:ln>
              <a:noFill/>
            </a:ln>
            <a:effectLst/>
          </c:spPr>
          <c:invertIfNegative val="0"/>
          <c:val>
            <c:numRef>
              <c:f>'dbn spesa senza detr redd '!$D$37:$D$46</c:f>
              <c:numCache>
                <c:formatCode>General</c:formatCode>
                <c:ptCount val="10"/>
                <c:pt idx="0">
                  <c:v>0.45929170000000002</c:v>
                </c:pt>
                <c:pt idx="1">
                  <c:v>1.4658119999999999</c:v>
                </c:pt>
                <c:pt idx="2">
                  <c:v>1.9744600000000001</c:v>
                </c:pt>
                <c:pt idx="3">
                  <c:v>2.1857600000000001</c:v>
                </c:pt>
                <c:pt idx="4">
                  <c:v>2.5859559999999999</c:v>
                </c:pt>
                <c:pt idx="5">
                  <c:v>2.8500420000000002</c:v>
                </c:pt>
                <c:pt idx="6">
                  <c:v>3.2646500000000001</c:v>
                </c:pt>
                <c:pt idx="7">
                  <c:v>2.9993319999999999</c:v>
                </c:pt>
                <c:pt idx="8">
                  <c:v>2.6079409999999998</c:v>
                </c:pt>
                <c:pt idx="9">
                  <c:v>1.5218</c:v>
                </c:pt>
              </c:numCache>
            </c:numRef>
          </c:val>
          <c:extLst>
            <c:ext xmlns:c16="http://schemas.microsoft.com/office/drawing/2014/chart" uri="{C3380CC4-5D6E-409C-BE32-E72D297353CC}">
              <c16:uniqueId val="{00000000-1399-4C56-8B70-602F159B8AE7}"/>
            </c:ext>
          </c:extLst>
        </c:ser>
        <c:ser>
          <c:idx val="1"/>
          <c:order val="1"/>
          <c:tx>
            <c:strRef>
              <c:f>'dbn spesa senza detr redd '!$E$36</c:f>
              <c:strCache>
                <c:ptCount val="1"/>
                <c:pt idx="0">
                  <c:v>Famiglia</c:v>
                </c:pt>
              </c:strCache>
            </c:strRef>
          </c:tx>
          <c:spPr>
            <a:solidFill>
              <a:schemeClr val="bg1">
                <a:lumMod val="65000"/>
              </a:schemeClr>
            </a:solidFill>
            <a:ln>
              <a:noFill/>
            </a:ln>
            <a:effectLst/>
          </c:spPr>
          <c:invertIfNegative val="0"/>
          <c:val>
            <c:numRef>
              <c:f>'dbn spesa senza detr redd '!$E$37:$E$46</c:f>
              <c:numCache>
                <c:formatCode>General</c:formatCode>
                <c:ptCount val="10"/>
                <c:pt idx="0">
                  <c:v>1.2344862000000001</c:v>
                </c:pt>
                <c:pt idx="1">
                  <c:v>3.3164905</c:v>
                </c:pt>
                <c:pt idx="2">
                  <c:v>3.9318157</c:v>
                </c:pt>
                <c:pt idx="3">
                  <c:v>3.5694121000000001</c:v>
                </c:pt>
                <c:pt idx="4">
                  <c:v>2.8923812</c:v>
                </c:pt>
                <c:pt idx="5">
                  <c:v>2.6024326000000002</c:v>
                </c:pt>
                <c:pt idx="6">
                  <c:v>2.3514339999999998</c:v>
                </c:pt>
                <c:pt idx="7">
                  <c:v>2.0849030000000002</c:v>
                </c:pt>
                <c:pt idx="8">
                  <c:v>1.4055252</c:v>
                </c:pt>
                <c:pt idx="9">
                  <c:v>0.98903030000000003</c:v>
                </c:pt>
              </c:numCache>
            </c:numRef>
          </c:val>
          <c:extLst>
            <c:ext xmlns:c16="http://schemas.microsoft.com/office/drawing/2014/chart" uri="{C3380CC4-5D6E-409C-BE32-E72D297353CC}">
              <c16:uniqueId val="{00000001-1399-4C56-8B70-602F159B8AE7}"/>
            </c:ext>
          </c:extLst>
        </c:ser>
        <c:ser>
          <c:idx val="2"/>
          <c:order val="2"/>
          <c:tx>
            <c:strRef>
              <c:f>'dbn spesa senza detr redd '!$F$36</c:f>
              <c:strCache>
                <c:ptCount val="1"/>
                <c:pt idx="0">
                  <c:v>Abitazione</c:v>
                </c:pt>
              </c:strCache>
            </c:strRef>
          </c:tx>
          <c:spPr>
            <a:solidFill>
              <a:srgbClr val="00B0F0"/>
            </a:solidFill>
            <a:ln>
              <a:noFill/>
            </a:ln>
            <a:effectLst/>
          </c:spPr>
          <c:invertIfNegative val="0"/>
          <c:val>
            <c:numRef>
              <c:f>'dbn spesa senza detr redd '!$F$37:$F$46</c:f>
              <c:numCache>
                <c:formatCode>General</c:formatCode>
                <c:ptCount val="10"/>
                <c:pt idx="0">
                  <c:v>0.81790130000000005</c:v>
                </c:pt>
                <c:pt idx="1">
                  <c:v>1.1870210000000001</c:v>
                </c:pt>
                <c:pt idx="2">
                  <c:v>1.743125</c:v>
                </c:pt>
                <c:pt idx="3">
                  <c:v>2.0338180000000001</c:v>
                </c:pt>
                <c:pt idx="4">
                  <c:v>2.6068009999999999</c:v>
                </c:pt>
                <c:pt idx="5">
                  <c:v>2.9790740000000002</c:v>
                </c:pt>
                <c:pt idx="6">
                  <c:v>3.9156589999999998</c:v>
                </c:pt>
                <c:pt idx="7">
                  <c:v>4.2628199999999996</c:v>
                </c:pt>
                <c:pt idx="8">
                  <c:v>5.4618650000000004</c:v>
                </c:pt>
                <c:pt idx="9">
                  <c:v>9.1051859999999998</c:v>
                </c:pt>
              </c:numCache>
            </c:numRef>
          </c:val>
          <c:extLst>
            <c:ext xmlns:c16="http://schemas.microsoft.com/office/drawing/2014/chart" uri="{C3380CC4-5D6E-409C-BE32-E72D297353CC}">
              <c16:uniqueId val="{00000002-1399-4C56-8B70-602F159B8AE7}"/>
            </c:ext>
          </c:extLst>
        </c:ser>
        <c:ser>
          <c:idx val="3"/>
          <c:order val="3"/>
          <c:tx>
            <c:strRef>
              <c:f>'dbn spesa senza detr redd '!$G$36</c:f>
              <c:strCache>
                <c:ptCount val="1"/>
                <c:pt idx="0">
                  <c:v>Salute</c:v>
                </c:pt>
              </c:strCache>
            </c:strRef>
          </c:tx>
          <c:spPr>
            <a:solidFill>
              <a:schemeClr val="accent6"/>
            </a:solidFill>
            <a:ln>
              <a:noFill/>
            </a:ln>
            <a:effectLst/>
          </c:spPr>
          <c:invertIfNegative val="0"/>
          <c:val>
            <c:numRef>
              <c:f>'dbn spesa senza detr redd '!$G$37:$G$46</c:f>
              <c:numCache>
                <c:formatCode>General</c:formatCode>
                <c:ptCount val="10"/>
                <c:pt idx="0">
                  <c:v>0.35010289999999999</c:v>
                </c:pt>
                <c:pt idx="1">
                  <c:v>0.64935259999999995</c:v>
                </c:pt>
                <c:pt idx="2">
                  <c:v>0.6812144</c:v>
                </c:pt>
                <c:pt idx="3">
                  <c:v>1.2484850000000001</c:v>
                </c:pt>
                <c:pt idx="4">
                  <c:v>1.7576719999999999</c:v>
                </c:pt>
                <c:pt idx="5">
                  <c:v>1.7400519999999999</c:v>
                </c:pt>
                <c:pt idx="6">
                  <c:v>1.7710379999999999</c:v>
                </c:pt>
                <c:pt idx="7">
                  <c:v>1.7554559999999999</c:v>
                </c:pt>
                <c:pt idx="8">
                  <c:v>2.1126659999999999</c:v>
                </c:pt>
                <c:pt idx="9">
                  <c:v>2.4951460000000001</c:v>
                </c:pt>
              </c:numCache>
            </c:numRef>
          </c:val>
          <c:extLst>
            <c:ext xmlns:c16="http://schemas.microsoft.com/office/drawing/2014/chart" uri="{C3380CC4-5D6E-409C-BE32-E72D297353CC}">
              <c16:uniqueId val="{00000003-1399-4C56-8B70-602F159B8AE7}"/>
            </c:ext>
          </c:extLst>
        </c:ser>
        <c:ser>
          <c:idx val="5"/>
          <c:order val="4"/>
          <c:tx>
            <c:strRef>
              <c:f>'dbn spesa senza detr redd '!$I$36</c:f>
              <c:strCache>
                <c:ptCount val="1"/>
                <c:pt idx="0">
                  <c:v>Pensioni</c:v>
                </c:pt>
              </c:strCache>
            </c:strRef>
          </c:tx>
          <c:spPr>
            <a:solidFill>
              <a:schemeClr val="accent2"/>
            </a:solidFill>
            <a:ln>
              <a:noFill/>
            </a:ln>
            <a:effectLst/>
          </c:spPr>
          <c:invertIfNegative val="0"/>
          <c:val>
            <c:numRef>
              <c:f>'dbn spesa senza detr redd '!$I$37:$I$46</c:f>
              <c:numCache>
                <c:formatCode>General</c:formatCode>
                <c:ptCount val="10"/>
                <c:pt idx="0">
                  <c:v>8.6065000000000003E-2</c:v>
                </c:pt>
                <c:pt idx="1">
                  <c:v>0.12538869999999999</c:v>
                </c:pt>
                <c:pt idx="2">
                  <c:v>0.2466103</c:v>
                </c:pt>
                <c:pt idx="3">
                  <c:v>0.26467089999999999</c:v>
                </c:pt>
                <c:pt idx="4">
                  <c:v>0.37611460000000002</c:v>
                </c:pt>
                <c:pt idx="5">
                  <c:v>0.45132549999999999</c:v>
                </c:pt>
                <c:pt idx="6">
                  <c:v>0.59019049999999995</c:v>
                </c:pt>
                <c:pt idx="7">
                  <c:v>0.73582040000000004</c:v>
                </c:pt>
                <c:pt idx="8">
                  <c:v>0.84828289999999995</c:v>
                </c:pt>
                <c:pt idx="9">
                  <c:v>1.3081179999999999</c:v>
                </c:pt>
              </c:numCache>
            </c:numRef>
          </c:val>
          <c:extLst>
            <c:ext xmlns:c16="http://schemas.microsoft.com/office/drawing/2014/chart" uri="{C3380CC4-5D6E-409C-BE32-E72D297353CC}">
              <c16:uniqueId val="{00000004-1399-4C56-8B70-602F159B8AE7}"/>
            </c:ext>
          </c:extLst>
        </c:ser>
        <c:dLbls>
          <c:showLegendKey val="0"/>
          <c:showVal val="0"/>
          <c:showCatName val="0"/>
          <c:showSerName val="0"/>
          <c:showPercent val="0"/>
          <c:showBubbleSize val="0"/>
        </c:dLbls>
        <c:gapWidth val="150"/>
        <c:overlap val="100"/>
        <c:axId val="1546096272"/>
        <c:axId val="1358661920"/>
      </c:barChart>
      <c:catAx>
        <c:axId val="154609627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it-IT"/>
                  <a:t>Decili di reddito equivalente famigliare</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crossAx val="1358661920"/>
        <c:crosses val="autoZero"/>
        <c:auto val="1"/>
        <c:lblAlgn val="ctr"/>
        <c:lblOffset val="100"/>
        <c:noMultiLvlLbl val="0"/>
      </c:catAx>
      <c:valAx>
        <c:axId val="1358661920"/>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it-IT"/>
                  <a:t>% spesa complessva</a:t>
                </a:r>
              </a:p>
              <a:p>
                <a:pPr algn="ctr" rtl="0">
                  <a:defRPr/>
                </a:pPr>
                <a:endParaRPr lang="it-IT"/>
              </a:p>
            </c:rich>
          </c:tx>
          <c:layout/>
          <c:overlay val="0"/>
          <c:spPr>
            <a:noFill/>
            <a:ln>
              <a:noFill/>
            </a:ln>
            <a:effectLst/>
          </c:spPr>
          <c:txPr>
            <a:bodyPr rot="-5400000" spcFirstLastPara="1" vertOverflow="ellipsis" vert="horz" wrap="square" anchor="ctr" anchorCtr="1"/>
            <a:lstStyle/>
            <a:p>
              <a:pPr algn="ctr" rtl="0">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crossAx val="1546096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2000" b="1" i="0">
          <a:latin typeface="Calibri" panose="020F0502020204030204" pitchFamily="34" charset="0"/>
          <a:cs typeface="Calibri" panose="020F0502020204030204" pitchFamily="34" charset="0"/>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Foglio7!$A$4:$A$17</c:f>
              <c:strCache>
                <c:ptCount val="14"/>
                <c:pt idx="0">
                  <c:v>Concreto</c:v>
                </c:pt>
                <c:pt idx="1">
                  <c:v>Priamo</c:v>
                </c:pt>
                <c:pt idx="2">
                  <c:v>Previvolo-Fondaero</c:v>
                </c:pt>
                <c:pt idx="3">
                  <c:v>Gommaplastica</c:v>
                </c:pt>
                <c:pt idx="4">
                  <c:v>Cometa</c:v>
                </c:pt>
                <c:pt idx="5">
                  <c:v>Pegaso</c:v>
                </c:pt>
                <c:pt idx="6">
                  <c:v>Fonchim</c:v>
                </c:pt>
                <c:pt idx="7">
                  <c:v>Fondenergia</c:v>
                </c:pt>
                <c:pt idx="8">
                  <c:v>Arco</c:v>
                </c:pt>
                <c:pt idx="9">
                  <c:v>Previmoda</c:v>
                </c:pt>
                <c:pt idx="10">
                  <c:v>Eurofer</c:v>
                </c:pt>
                <c:pt idx="11">
                  <c:v>Foncer</c:v>
                </c:pt>
                <c:pt idx="12">
                  <c:v>Cooperlavoro</c:v>
                </c:pt>
                <c:pt idx="13">
                  <c:v>Fondapi</c:v>
                </c:pt>
              </c:strCache>
            </c:strRef>
          </c:cat>
          <c:val>
            <c:numRef>
              <c:f>Foglio7!$C$4:$C$17</c:f>
              <c:numCache>
                <c:formatCode>General</c:formatCode>
                <c:ptCount val="14"/>
                <c:pt idx="0">
                  <c:v>80.3</c:v>
                </c:pt>
                <c:pt idx="1">
                  <c:v>54.8</c:v>
                </c:pt>
                <c:pt idx="2">
                  <c:v>88.3</c:v>
                </c:pt>
                <c:pt idx="3">
                  <c:v>57.2</c:v>
                </c:pt>
                <c:pt idx="4">
                  <c:v>47.6</c:v>
                </c:pt>
                <c:pt idx="5">
                  <c:v>68.3</c:v>
                </c:pt>
                <c:pt idx="6">
                  <c:v>82.4</c:v>
                </c:pt>
                <c:pt idx="7">
                  <c:v>86.4</c:v>
                </c:pt>
                <c:pt idx="8">
                  <c:v>18.2</c:v>
                </c:pt>
                <c:pt idx="9">
                  <c:v>18.100000000000001</c:v>
                </c:pt>
                <c:pt idx="10">
                  <c:v>43.5</c:v>
                </c:pt>
                <c:pt idx="11">
                  <c:v>49.6</c:v>
                </c:pt>
                <c:pt idx="12">
                  <c:v>21.4</c:v>
                </c:pt>
                <c:pt idx="13">
                  <c:v>8.9</c:v>
                </c:pt>
              </c:numCache>
            </c:numRef>
          </c:val>
          <c:extLst>
            <c:ext xmlns:c16="http://schemas.microsoft.com/office/drawing/2014/chart" uri="{C3380CC4-5D6E-409C-BE32-E72D297353CC}">
              <c16:uniqueId val="{00000000-F5BC-4A46-844A-2B062B06F637}"/>
            </c:ext>
          </c:extLst>
        </c:ser>
        <c:ser>
          <c:idx val="1"/>
          <c:order val="1"/>
          <c:tx>
            <c:strRef>
              <c:f>Foglio7!$A$4:$A$17</c:f>
              <c:strCache>
                <c:ptCount val="1"/>
                <c:pt idx="0">
                  <c:v>Concreto Priamo Previvolo-Fondaero Gommaplastica Cometa Pegaso Fonchim Fondenergia Arco Previmoda Eurofer Foncer Cooperlavoro Fondapi</c:v>
                </c:pt>
              </c:strCache>
            </c:strRef>
          </c:tx>
          <c:invertIfNegative val="0"/>
          <c:val>
            <c:numRef>
              <c:f>Foglio7!$E$4:$E$17</c:f>
              <c:numCache>
                <c:formatCode>General</c:formatCode>
                <c:ptCount val="14"/>
                <c:pt idx="0">
                  <c:v>66.8</c:v>
                </c:pt>
                <c:pt idx="1">
                  <c:v>44.3</c:v>
                </c:pt>
                <c:pt idx="2">
                  <c:v>79.3</c:v>
                </c:pt>
                <c:pt idx="3">
                  <c:v>48.7</c:v>
                </c:pt>
                <c:pt idx="4">
                  <c:v>40.200000000000003</c:v>
                </c:pt>
                <c:pt idx="5">
                  <c:v>61.4</c:v>
                </c:pt>
                <c:pt idx="6">
                  <c:v>76.3</c:v>
                </c:pt>
                <c:pt idx="7">
                  <c:v>80.5</c:v>
                </c:pt>
                <c:pt idx="8">
                  <c:v>12.7</c:v>
                </c:pt>
                <c:pt idx="9">
                  <c:v>14.6</c:v>
                </c:pt>
                <c:pt idx="10">
                  <c:v>40.299999999999997</c:v>
                </c:pt>
                <c:pt idx="11">
                  <c:v>47.9</c:v>
                </c:pt>
                <c:pt idx="12">
                  <c:v>20.6</c:v>
                </c:pt>
                <c:pt idx="13">
                  <c:v>8.6</c:v>
                </c:pt>
              </c:numCache>
            </c:numRef>
          </c:val>
          <c:extLst>
            <c:ext xmlns:c16="http://schemas.microsoft.com/office/drawing/2014/chart" uri="{C3380CC4-5D6E-409C-BE32-E72D297353CC}">
              <c16:uniqueId val="{00000001-F5BC-4A46-844A-2B062B06F637}"/>
            </c:ext>
          </c:extLst>
        </c:ser>
        <c:dLbls>
          <c:showLegendKey val="0"/>
          <c:showVal val="0"/>
          <c:showCatName val="0"/>
          <c:showSerName val="0"/>
          <c:showPercent val="0"/>
          <c:showBubbleSize val="0"/>
        </c:dLbls>
        <c:gapWidth val="150"/>
        <c:axId val="48581120"/>
        <c:axId val="32056448"/>
      </c:barChart>
      <c:catAx>
        <c:axId val="48581120"/>
        <c:scaling>
          <c:orientation val="minMax"/>
        </c:scaling>
        <c:delete val="0"/>
        <c:axPos val="b"/>
        <c:numFmt formatCode="General" sourceLinked="0"/>
        <c:majorTickMark val="out"/>
        <c:minorTickMark val="none"/>
        <c:tickLblPos val="nextTo"/>
        <c:crossAx val="32056448"/>
        <c:crosses val="autoZero"/>
        <c:auto val="1"/>
        <c:lblAlgn val="ctr"/>
        <c:lblOffset val="100"/>
        <c:noMultiLvlLbl val="0"/>
      </c:catAx>
      <c:valAx>
        <c:axId val="32056448"/>
        <c:scaling>
          <c:orientation val="minMax"/>
        </c:scaling>
        <c:delete val="0"/>
        <c:axPos val="l"/>
        <c:majorGridlines/>
        <c:numFmt formatCode="General" sourceLinked="1"/>
        <c:majorTickMark val="out"/>
        <c:minorTickMark val="none"/>
        <c:tickLblPos val="nextTo"/>
        <c:crossAx val="48581120"/>
        <c:crosses val="autoZero"/>
        <c:crossBetween val="between"/>
        <c:majorUnit val="20"/>
      </c:valAx>
      <c:spPr>
        <a:solidFill>
          <a:srgbClr val="FFFFFF"/>
        </a:solidFill>
      </c:spPr>
    </c:plotArea>
    <c:plotVisOnly val="1"/>
    <c:dispBlanksAs val="gap"/>
    <c:showDLblsOverMax val="0"/>
  </c:chart>
  <c:spPr>
    <a:solidFill>
      <a:srgbClr val="FFFFFF">
        <a:lumMod val="95000"/>
      </a:srgbClr>
    </a:solidFill>
    <a:ln>
      <a:solidFill>
        <a:srgbClr val="000000"/>
      </a:solidFill>
    </a:ln>
  </c:spPr>
  <c:txPr>
    <a:bodyPr/>
    <a:lstStyle/>
    <a:p>
      <a:pPr>
        <a:defRPr sz="1600" b="1">
          <a:latin typeface="Calibri" panose="020F0502020204030204" pitchFamily="34" charset="0"/>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Foglio7!$A$18:$A$27</c:f>
              <c:strCache>
                <c:ptCount val="10"/>
                <c:pt idx="0">
                  <c:v>Filcoop</c:v>
                </c:pt>
                <c:pt idx="1">
                  <c:v>Alifond</c:v>
                </c:pt>
                <c:pt idx="2">
                  <c:v>Previlog</c:v>
                </c:pt>
                <c:pt idx="3">
                  <c:v>Fonte</c:v>
                </c:pt>
                <c:pt idx="4">
                  <c:v>Agrifondo</c:v>
                </c:pt>
                <c:pt idx="5">
                  <c:v>Prevaer</c:v>
                </c:pt>
                <c:pt idx="6">
                  <c:v>Astri</c:v>
                </c:pt>
                <c:pt idx="7">
                  <c:v>Previcooper</c:v>
                </c:pt>
                <c:pt idx="8">
                  <c:v>Fopen</c:v>
                </c:pt>
                <c:pt idx="9">
                  <c:v>Prevedi</c:v>
                </c:pt>
              </c:strCache>
            </c:strRef>
          </c:cat>
          <c:val>
            <c:numRef>
              <c:f>Foglio7!$C$18:$C$27</c:f>
              <c:numCache>
                <c:formatCode>General</c:formatCode>
                <c:ptCount val="10"/>
                <c:pt idx="0">
                  <c:v>5.3</c:v>
                </c:pt>
                <c:pt idx="1">
                  <c:v>18.399999999999999</c:v>
                </c:pt>
                <c:pt idx="2">
                  <c:v>7.4</c:v>
                </c:pt>
                <c:pt idx="3">
                  <c:v>6.5</c:v>
                </c:pt>
                <c:pt idx="4">
                  <c:v>0.6</c:v>
                </c:pt>
                <c:pt idx="5">
                  <c:v>32.9</c:v>
                </c:pt>
                <c:pt idx="6">
                  <c:v>51.5</c:v>
                </c:pt>
                <c:pt idx="7">
                  <c:v>33.1</c:v>
                </c:pt>
                <c:pt idx="8">
                  <c:v>84.5</c:v>
                </c:pt>
                <c:pt idx="9">
                  <c:v>7.2</c:v>
                </c:pt>
              </c:numCache>
            </c:numRef>
          </c:val>
          <c:extLst>
            <c:ext xmlns:c16="http://schemas.microsoft.com/office/drawing/2014/chart" uri="{C3380CC4-5D6E-409C-BE32-E72D297353CC}">
              <c16:uniqueId val="{00000000-3EBD-4188-827A-5ADF53BE471A}"/>
            </c:ext>
          </c:extLst>
        </c:ser>
        <c:ser>
          <c:idx val="1"/>
          <c:order val="1"/>
          <c:tx>
            <c:strRef>
              <c:f>Foglio7!$A$18:$A$27</c:f>
              <c:strCache>
                <c:ptCount val="1"/>
                <c:pt idx="0">
                  <c:v>Filcoop Alifond Previlog Fonte Agrifondo Prevaer Astri Previcooper Fopen Prevedi</c:v>
                </c:pt>
              </c:strCache>
            </c:strRef>
          </c:tx>
          <c:invertIfNegative val="0"/>
          <c:val>
            <c:numRef>
              <c:f>Foglio7!$E$18:$E$27</c:f>
              <c:numCache>
                <c:formatCode>General</c:formatCode>
                <c:ptCount val="10"/>
                <c:pt idx="0">
                  <c:v>6</c:v>
                </c:pt>
                <c:pt idx="1">
                  <c:v>19.100000000000001</c:v>
                </c:pt>
                <c:pt idx="2">
                  <c:v>8.5</c:v>
                </c:pt>
                <c:pt idx="3">
                  <c:v>8</c:v>
                </c:pt>
                <c:pt idx="4">
                  <c:v>2.6</c:v>
                </c:pt>
                <c:pt idx="5">
                  <c:v>36.9</c:v>
                </c:pt>
                <c:pt idx="6">
                  <c:v>57.3</c:v>
                </c:pt>
                <c:pt idx="7">
                  <c:v>41.7</c:v>
                </c:pt>
                <c:pt idx="8">
                  <c:v>99</c:v>
                </c:pt>
                <c:pt idx="9">
                  <c:v>89.1</c:v>
                </c:pt>
              </c:numCache>
            </c:numRef>
          </c:val>
          <c:extLst>
            <c:ext xmlns:c16="http://schemas.microsoft.com/office/drawing/2014/chart" uri="{C3380CC4-5D6E-409C-BE32-E72D297353CC}">
              <c16:uniqueId val="{00000001-3EBD-4188-827A-5ADF53BE471A}"/>
            </c:ext>
          </c:extLst>
        </c:ser>
        <c:dLbls>
          <c:showLegendKey val="0"/>
          <c:showVal val="0"/>
          <c:showCatName val="0"/>
          <c:showSerName val="0"/>
          <c:showPercent val="0"/>
          <c:showBubbleSize val="0"/>
        </c:dLbls>
        <c:gapWidth val="150"/>
        <c:axId val="48668160"/>
        <c:axId val="32059904"/>
      </c:barChart>
      <c:catAx>
        <c:axId val="48668160"/>
        <c:scaling>
          <c:orientation val="minMax"/>
        </c:scaling>
        <c:delete val="0"/>
        <c:axPos val="b"/>
        <c:numFmt formatCode="General" sourceLinked="0"/>
        <c:majorTickMark val="out"/>
        <c:minorTickMark val="none"/>
        <c:tickLblPos val="nextTo"/>
        <c:crossAx val="32059904"/>
        <c:crosses val="autoZero"/>
        <c:auto val="1"/>
        <c:lblAlgn val="ctr"/>
        <c:lblOffset val="100"/>
        <c:noMultiLvlLbl val="0"/>
      </c:catAx>
      <c:valAx>
        <c:axId val="32059904"/>
        <c:scaling>
          <c:orientation val="minMax"/>
        </c:scaling>
        <c:delete val="0"/>
        <c:axPos val="l"/>
        <c:majorGridlines/>
        <c:numFmt formatCode="General" sourceLinked="1"/>
        <c:majorTickMark val="out"/>
        <c:minorTickMark val="none"/>
        <c:tickLblPos val="nextTo"/>
        <c:crossAx val="48668160"/>
        <c:crosses val="autoZero"/>
        <c:crossBetween val="between"/>
      </c:valAx>
      <c:spPr>
        <a:solidFill>
          <a:srgbClr val="FFFFFF"/>
        </a:solidFill>
      </c:spPr>
    </c:plotArea>
    <c:plotVisOnly val="1"/>
    <c:dispBlanksAs val="gap"/>
    <c:showDLblsOverMax val="0"/>
  </c:chart>
  <c:spPr>
    <a:solidFill>
      <a:srgbClr val="FFFFFF">
        <a:lumMod val="95000"/>
      </a:srgbClr>
    </a:solidFill>
    <a:ln>
      <a:solidFill>
        <a:srgbClr val="000000"/>
      </a:solidFill>
    </a:ln>
  </c:spPr>
  <c:txPr>
    <a:bodyPr/>
    <a:lstStyle/>
    <a:p>
      <a:pPr>
        <a:defRPr sz="1600" b="1">
          <a:latin typeface="Calibri" panose="020F0502020204030204" pitchFamily="34" charset="0"/>
        </a:defRPr>
      </a:pPr>
      <a:endParaRPr lang="it-IT"/>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43A002B5-97D0-4DFB-BBDB-815B61B6E881}" type="datetimeFigureOut">
              <a:rPr lang="it-IT" smtClean="0"/>
              <a:t>16/12/2022</a:t>
            </a:fld>
            <a:endParaRPr lang="it-IT"/>
          </a:p>
        </p:txBody>
      </p:sp>
      <p:sp>
        <p:nvSpPr>
          <p:cNvPr id="4" name="Segnaposto piè di pagina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5" name="Segnaposto numero diapositiva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B45C6688-5D7A-4C4A-86F2-297445DDF20F}" type="slidenum">
              <a:rPr lang="it-IT" smtClean="0"/>
              <a:t>‹N›</a:t>
            </a:fld>
            <a:endParaRPr lang="it-IT"/>
          </a:p>
        </p:txBody>
      </p:sp>
    </p:spTree>
    <p:extLst>
      <p:ext uri="{BB962C8B-B14F-4D97-AF65-F5344CB8AC3E}">
        <p14:creationId xmlns:p14="http://schemas.microsoft.com/office/powerpoint/2010/main" val="2715873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sz="1300" b="0"/>
            </a:lvl1pPr>
          </a:lstStyle>
          <a:p>
            <a:endParaRPr lang="it-IT"/>
          </a:p>
        </p:txBody>
      </p:sp>
      <p:sp>
        <p:nvSpPr>
          <p:cNvPr id="142339" name="Rectangle 3"/>
          <p:cNvSpPr>
            <a:spLocks noGrp="1" noChangeArrowheads="1"/>
          </p:cNvSpPr>
          <p:nvPr>
            <p:ph type="dt"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b="0"/>
            </a:lvl1pPr>
          </a:lstStyle>
          <a:p>
            <a:endParaRPr lang="it-IT"/>
          </a:p>
        </p:txBody>
      </p:sp>
      <p:sp>
        <p:nvSpPr>
          <p:cNvPr id="142340"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ffectLst/>
        </p:spPr>
      </p:sp>
      <p:sp>
        <p:nvSpPr>
          <p:cNvPr id="142341" name="Rectangle 5"/>
          <p:cNvSpPr>
            <a:spLocks noGrp="1" noChangeArrowheads="1"/>
          </p:cNvSpPr>
          <p:nvPr>
            <p:ph type="body" sz="quarter" idx="3"/>
          </p:nvPr>
        </p:nvSpPr>
        <p:spPr bwMode="auto">
          <a:xfrm>
            <a:off x="710407" y="4861441"/>
            <a:ext cx="5683250" cy="4605576"/>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42342" name="Rectangle 6"/>
          <p:cNvSpPr>
            <a:spLocks noGrp="1" noChangeArrowheads="1"/>
          </p:cNvSpPr>
          <p:nvPr>
            <p:ph type="ftr" sz="quarter" idx="4"/>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sz="1300" b="0"/>
            </a:lvl1pPr>
          </a:lstStyle>
          <a:p>
            <a:endParaRPr lang="it-IT"/>
          </a:p>
        </p:txBody>
      </p:sp>
      <p:sp>
        <p:nvSpPr>
          <p:cNvPr id="142343" name="Rectangle 7"/>
          <p:cNvSpPr>
            <a:spLocks noGrp="1" noChangeArrowheads="1"/>
          </p:cNvSpPr>
          <p:nvPr>
            <p:ph type="sldNum" sz="quarter" idx="5"/>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b="0"/>
            </a:lvl1pPr>
          </a:lstStyle>
          <a:p>
            <a:fld id="{CD8A234E-0BD0-4D38-BF32-3F9728CC5749}" type="slidenum">
              <a:rPr lang="it-IT"/>
              <a:pPr/>
              <a:t>‹N›</a:t>
            </a:fld>
            <a:endParaRPr lang="it-IT"/>
          </a:p>
        </p:txBody>
      </p:sp>
    </p:spTree>
    <p:extLst>
      <p:ext uri="{BB962C8B-B14F-4D97-AF65-F5344CB8AC3E}">
        <p14:creationId xmlns:p14="http://schemas.microsoft.com/office/powerpoint/2010/main" val="152490766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13F23E-DB2F-4579-82E8-11C1E86937F5}" type="slidenum">
              <a:rPr kumimoji="0" lang="it-IT"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679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10</a:t>
            </a:fld>
            <a:endParaRPr lang="it-IT" sz="1400" b="0">
              <a:solidFill>
                <a:prstClr val="black"/>
              </a:solidFill>
            </a:endParaRPr>
          </a:p>
        </p:txBody>
      </p:sp>
    </p:spTree>
    <p:extLst>
      <p:ext uri="{BB962C8B-B14F-4D97-AF65-F5344CB8AC3E}">
        <p14:creationId xmlns:p14="http://schemas.microsoft.com/office/powerpoint/2010/main" val="227489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11</a:t>
            </a:fld>
            <a:endParaRPr lang="it-IT" b="0">
              <a:solidFill>
                <a:prstClr val="black"/>
              </a:solidFill>
            </a:endParaRPr>
          </a:p>
        </p:txBody>
      </p:sp>
    </p:spTree>
    <p:extLst>
      <p:ext uri="{BB962C8B-B14F-4D97-AF65-F5344CB8AC3E}">
        <p14:creationId xmlns:p14="http://schemas.microsoft.com/office/powerpoint/2010/main" val="159864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12</a:t>
            </a:fld>
            <a:endParaRPr lang="it-IT" sz="1400" b="0">
              <a:solidFill>
                <a:prstClr val="black"/>
              </a:solidFill>
            </a:endParaRPr>
          </a:p>
        </p:txBody>
      </p:sp>
    </p:spTree>
    <p:extLst>
      <p:ext uri="{BB962C8B-B14F-4D97-AF65-F5344CB8AC3E}">
        <p14:creationId xmlns:p14="http://schemas.microsoft.com/office/powerpoint/2010/main" val="137579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13</a:t>
            </a:fld>
            <a:endParaRPr lang="it-IT" sz="1400" b="0">
              <a:solidFill>
                <a:prstClr val="black"/>
              </a:solidFill>
            </a:endParaRPr>
          </a:p>
        </p:txBody>
      </p:sp>
    </p:spTree>
    <p:extLst>
      <p:ext uri="{BB962C8B-B14F-4D97-AF65-F5344CB8AC3E}">
        <p14:creationId xmlns:p14="http://schemas.microsoft.com/office/powerpoint/2010/main" val="3633330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14</a:t>
            </a:fld>
            <a:endParaRPr lang="it-IT" sz="1400" b="0">
              <a:solidFill>
                <a:prstClr val="black"/>
              </a:solidFill>
            </a:endParaRPr>
          </a:p>
        </p:txBody>
      </p:sp>
    </p:spTree>
    <p:extLst>
      <p:ext uri="{BB962C8B-B14F-4D97-AF65-F5344CB8AC3E}">
        <p14:creationId xmlns:p14="http://schemas.microsoft.com/office/powerpoint/2010/main" val="286334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15</a:t>
            </a:fld>
            <a:endParaRPr lang="it-IT" sz="1400" b="0">
              <a:solidFill>
                <a:prstClr val="black"/>
              </a:solidFill>
            </a:endParaRPr>
          </a:p>
        </p:txBody>
      </p:sp>
    </p:spTree>
    <p:extLst>
      <p:ext uri="{BB962C8B-B14F-4D97-AF65-F5344CB8AC3E}">
        <p14:creationId xmlns:p14="http://schemas.microsoft.com/office/powerpoint/2010/main" val="5204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16</a:t>
            </a:fld>
            <a:endParaRPr lang="it-IT" sz="1400" b="0">
              <a:solidFill>
                <a:prstClr val="black"/>
              </a:solidFill>
            </a:endParaRPr>
          </a:p>
        </p:txBody>
      </p:sp>
    </p:spTree>
    <p:extLst>
      <p:ext uri="{BB962C8B-B14F-4D97-AF65-F5344CB8AC3E}">
        <p14:creationId xmlns:p14="http://schemas.microsoft.com/office/powerpoint/2010/main" val="56812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17</a:t>
            </a:fld>
            <a:endParaRPr lang="it-IT" sz="1400" b="0">
              <a:solidFill>
                <a:prstClr val="black"/>
              </a:solidFill>
            </a:endParaRPr>
          </a:p>
        </p:txBody>
      </p:sp>
    </p:spTree>
    <p:extLst>
      <p:ext uri="{BB962C8B-B14F-4D97-AF65-F5344CB8AC3E}">
        <p14:creationId xmlns:p14="http://schemas.microsoft.com/office/powerpoint/2010/main" val="3251661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776435" indent="-298629" eaLnBrk="0" hangingPunct="0">
              <a:defRPr b="1">
                <a:solidFill>
                  <a:schemeClr val="tx1"/>
                </a:solidFill>
                <a:latin typeface="Arial" charset="0"/>
                <a:ea typeface="ＭＳ Ｐゴシック" pitchFamily="34" charset="-128"/>
              </a:defRPr>
            </a:lvl2pPr>
            <a:lvl3pPr marL="1194517" indent="-238904" eaLnBrk="0" hangingPunct="0">
              <a:defRPr b="1">
                <a:solidFill>
                  <a:schemeClr val="tx1"/>
                </a:solidFill>
                <a:latin typeface="Arial" charset="0"/>
                <a:ea typeface="ＭＳ Ｐゴシック" pitchFamily="34" charset="-128"/>
              </a:defRPr>
            </a:lvl3pPr>
            <a:lvl4pPr marL="1672324" indent="-238904" eaLnBrk="0" hangingPunct="0">
              <a:defRPr b="1">
                <a:solidFill>
                  <a:schemeClr val="tx1"/>
                </a:solidFill>
                <a:latin typeface="Arial" charset="0"/>
                <a:ea typeface="ＭＳ Ｐゴシック" pitchFamily="34" charset="-128"/>
              </a:defRPr>
            </a:lvl4pPr>
            <a:lvl5pPr marL="2150130" indent="-238904" eaLnBrk="0" hangingPunct="0">
              <a:defRPr b="1">
                <a:solidFill>
                  <a:schemeClr val="tx1"/>
                </a:solidFill>
                <a:latin typeface="Arial" charset="0"/>
                <a:ea typeface="ＭＳ Ｐゴシック" pitchFamily="34" charset="-128"/>
              </a:defRPr>
            </a:lvl5pPr>
            <a:lvl6pPr marL="2627937" indent="-238904" eaLnBrk="0" fontAlgn="base" hangingPunct="0">
              <a:spcBef>
                <a:spcPct val="0"/>
              </a:spcBef>
              <a:spcAft>
                <a:spcPct val="0"/>
              </a:spcAft>
              <a:defRPr b="1">
                <a:solidFill>
                  <a:schemeClr val="tx1"/>
                </a:solidFill>
                <a:latin typeface="Arial" charset="0"/>
                <a:ea typeface="ＭＳ Ｐゴシック" pitchFamily="34" charset="-128"/>
              </a:defRPr>
            </a:lvl6pPr>
            <a:lvl7pPr marL="3105743" indent="-238904" eaLnBrk="0" fontAlgn="base" hangingPunct="0">
              <a:spcBef>
                <a:spcPct val="0"/>
              </a:spcBef>
              <a:spcAft>
                <a:spcPct val="0"/>
              </a:spcAft>
              <a:defRPr b="1">
                <a:solidFill>
                  <a:schemeClr val="tx1"/>
                </a:solidFill>
                <a:latin typeface="Arial" charset="0"/>
                <a:ea typeface="ＭＳ Ｐゴシック" pitchFamily="34" charset="-128"/>
              </a:defRPr>
            </a:lvl7pPr>
            <a:lvl8pPr marL="3583550" indent="-238904" eaLnBrk="0" fontAlgn="base" hangingPunct="0">
              <a:spcBef>
                <a:spcPct val="0"/>
              </a:spcBef>
              <a:spcAft>
                <a:spcPct val="0"/>
              </a:spcAft>
              <a:defRPr b="1">
                <a:solidFill>
                  <a:schemeClr val="tx1"/>
                </a:solidFill>
                <a:latin typeface="Arial" charset="0"/>
                <a:ea typeface="ＭＳ Ｐゴシック" pitchFamily="34" charset="-128"/>
              </a:defRPr>
            </a:lvl8pPr>
            <a:lvl9pPr marL="4061356" indent="-238904"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18</a:t>
            </a:fld>
            <a:endParaRPr lang="it-IT" b="0">
              <a:solidFill>
                <a:prstClr val="black"/>
              </a:solidFill>
            </a:endParaRPr>
          </a:p>
        </p:txBody>
      </p:sp>
    </p:spTree>
    <p:extLst>
      <p:ext uri="{BB962C8B-B14F-4D97-AF65-F5344CB8AC3E}">
        <p14:creationId xmlns:p14="http://schemas.microsoft.com/office/powerpoint/2010/main" val="110645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19</a:t>
            </a:fld>
            <a:endParaRPr lang="it-IT" sz="1400" b="0">
              <a:solidFill>
                <a:prstClr val="black"/>
              </a:solidFill>
            </a:endParaRPr>
          </a:p>
        </p:txBody>
      </p:sp>
    </p:spTree>
    <p:extLst>
      <p:ext uri="{BB962C8B-B14F-4D97-AF65-F5344CB8AC3E}">
        <p14:creationId xmlns:p14="http://schemas.microsoft.com/office/powerpoint/2010/main" val="181141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2</a:t>
            </a:fld>
            <a:endParaRPr lang="it-IT" sz="1400" b="0">
              <a:solidFill>
                <a:prstClr val="black"/>
              </a:solidFill>
            </a:endParaRPr>
          </a:p>
        </p:txBody>
      </p:sp>
    </p:spTree>
    <p:extLst>
      <p:ext uri="{BB962C8B-B14F-4D97-AF65-F5344CB8AC3E}">
        <p14:creationId xmlns:p14="http://schemas.microsoft.com/office/powerpoint/2010/main" val="4256846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20</a:t>
            </a:fld>
            <a:endParaRPr lang="it-IT" sz="1400" b="0">
              <a:solidFill>
                <a:prstClr val="black"/>
              </a:solidFill>
            </a:endParaRPr>
          </a:p>
        </p:txBody>
      </p:sp>
    </p:spTree>
    <p:extLst>
      <p:ext uri="{BB962C8B-B14F-4D97-AF65-F5344CB8AC3E}">
        <p14:creationId xmlns:p14="http://schemas.microsoft.com/office/powerpoint/2010/main" val="2154061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21</a:t>
            </a:fld>
            <a:endParaRPr lang="it-IT" sz="1400" b="0">
              <a:solidFill>
                <a:prstClr val="black"/>
              </a:solidFill>
            </a:endParaRPr>
          </a:p>
        </p:txBody>
      </p:sp>
    </p:spTree>
    <p:extLst>
      <p:ext uri="{BB962C8B-B14F-4D97-AF65-F5344CB8AC3E}">
        <p14:creationId xmlns:p14="http://schemas.microsoft.com/office/powerpoint/2010/main" val="66077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22</a:t>
            </a:fld>
            <a:endParaRPr lang="it-IT" sz="1400" b="0">
              <a:solidFill>
                <a:prstClr val="black"/>
              </a:solidFill>
            </a:endParaRPr>
          </a:p>
        </p:txBody>
      </p:sp>
    </p:spTree>
    <p:extLst>
      <p:ext uri="{BB962C8B-B14F-4D97-AF65-F5344CB8AC3E}">
        <p14:creationId xmlns:p14="http://schemas.microsoft.com/office/powerpoint/2010/main" val="379373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23</a:t>
            </a:fld>
            <a:endParaRPr lang="it-IT" b="0">
              <a:solidFill>
                <a:prstClr val="black"/>
              </a:solidFill>
            </a:endParaRPr>
          </a:p>
        </p:txBody>
      </p:sp>
    </p:spTree>
    <p:extLst>
      <p:ext uri="{BB962C8B-B14F-4D97-AF65-F5344CB8AC3E}">
        <p14:creationId xmlns:p14="http://schemas.microsoft.com/office/powerpoint/2010/main" val="3526498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24</a:t>
            </a:fld>
            <a:endParaRPr lang="it-IT" b="0">
              <a:solidFill>
                <a:prstClr val="black"/>
              </a:solidFill>
            </a:endParaRPr>
          </a:p>
        </p:txBody>
      </p:sp>
    </p:spTree>
    <p:extLst>
      <p:ext uri="{BB962C8B-B14F-4D97-AF65-F5344CB8AC3E}">
        <p14:creationId xmlns:p14="http://schemas.microsoft.com/office/powerpoint/2010/main" val="790074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25</a:t>
            </a:fld>
            <a:endParaRPr lang="it-IT" b="0">
              <a:solidFill>
                <a:prstClr val="black"/>
              </a:solidFill>
            </a:endParaRPr>
          </a:p>
        </p:txBody>
      </p:sp>
    </p:spTree>
    <p:extLst>
      <p:ext uri="{BB962C8B-B14F-4D97-AF65-F5344CB8AC3E}">
        <p14:creationId xmlns:p14="http://schemas.microsoft.com/office/powerpoint/2010/main" val="2818734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26</a:t>
            </a:fld>
            <a:endParaRPr lang="it-IT" b="0">
              <a:solidFill>
                <a:prstClr val="black"/>
              </a:solidFill>
            </a:endParaRPr>
          </a:p>
        </p:txBody>
      </p:sp>
    </p:spTree>
    <p:extLst>
      <p:ext uri="{BB962C8B-B14F-4D97-AF65-F5344CB8AC3E}">
        <p14:creationId xmlns:p14="http://schemas.microsoft.com/office/powerpoint/2010/main" val="2783742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27</a:t>
            </a:fld>
            <a:endParaRPr lang="it-IT" b="0">
              <a:solidFill>
                <a:prstClr val="black"/>
              </a:solidFill>
            </a:endParaRPr>
          </a:p>
        </p:txBody>
      </p:sp>
    </p:spTree>
    <p:extLst>
      <p:ext uri="{BB962C8B-B14F-4D97-AF65-F5344CB8AC3E}">
        <p14:creationId xmlns:p14="http://schemas.microsoft.com/office/powerpoint/2010/main" val="2309209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fld id="{0113F23E-DB2F-4579-82E8-11C1E86937F5}" type="slidenum">
              <a:rPr lang="it-IT" b="0">
                <a:solidFill>
                  <a:prstClr val="black"/>
                </a:solidFill>
              </a:rPr>
              <a:pPr eaLnBrk="1" hangingPunct="1">
                <a:defRPr/>
              </a:pPr>
              <a:t>28</a:t>
            </a:fld>
            <a:endParaRPr lang="it-IT" b="0">
              <a:solidFill>
                <a:prstClr val="black"/>
              </a:solidFill>
            </a:endParaRPr>
          </a:p>
        </p:txBody>
      </p:sp>
    </p:spTree>
    <p:extLst>
      <p:ext uri="{BB962C8B-B14F-4D97-AF65-F5344CB8AC3E}">
        <p14:creationId xmlns:p14="http://schemas.microsoft.com/office/powerpoint/2010/main" val="311960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04763" indent="-309524" eaLnBrk="0" hangingPunct="0">
              <a:defRPr b="1">
                <a:solidFill>
                  <a:schemeClr val="tx1"/>
                </a:solidFill>
                <a:latin typeface="Arial" charset="0"/>
                <a:ea typeface="ＭＳ Ｐゴシック" pitchFamily="34" charset="-128"/>
              </a:defRPr>
            </a:lvl2pPr>
            <a:lvl3pPr marL="1238098" indent="-247620" eaLnBrk="0" hangingPunct="0">
              <a:defRPr b="1">
                <a:solidFill>
                  <a:schemeClr val="tx1"/>
                </a:solidFill>
                <a:latin typeface="Arial" charset="0"/>
                <a:ea typeface="ＭＳ Ｐゴシック" pitchFamily="34" charset="-128"/>
              </a:defRPr>
            </a:lvl3pPr>
            <a:lvl4pPr marL="1733337" indent="-247620" eaLnBrk="0" hangingPunct="0">
              <a:defRPr b="1">
                <a:solidFill>
                  <a:schemeClr val="tx1"/>
                </a:solidFill>
                <a:latin typeface="Arial" charset="0"/>
                <a:ea typeface="ＭＳ Ｐゴシック" pitchFamily="34" charset="-128"/>
              </a:defRPr>
            </a:lvl4pPr>
            <a:lvl5pPr marL="2228576" indent="-247620" eaLnBrk="0" hangingPunct="0">
              <a:defRPr b="1">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b="1">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b="1">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b="1">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13F23E-DB2F-4579-82E8-11C1E86937F5}" type="slidenum">
              <a:rPr kumimoji="0" lang="it-IT"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6125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4</a:t>
            </a:fld>
            <a:endParaRPr lang="it-IT" sz="1400" b="0">
              <a:solidFill>
                <a:prstClr val="black"/>
              </a:solidFill>
            </a:endParaRPr>
          </a:p>
        </p:txBody>
      </p:sp>
    </p:spTree>
    <p:extLst>
      <p:ext uri="{BB962C8B-B14F-4D97-AF65-F5344CB8AC3E}">
        <p14:creationId xmlns:p14="http://schemas.microsoft.com/office/powerpoint/2010/main" val="329204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5</a:t>
            </a:fld>
            <a:endParaRPr lang="it-IT" sz="1400" b="0">
              <a:solidFill>
                <a:prstClr val="black"/>
              </a:solidFill>
            </a:endParaRPr>
          </a:p>
        </p:txBody>
      </p:sp>
    </p:spTree>
    <p:extLst>
      <p:ext uri="{BB962C8B-B14F-4D97-AF65-F5344CB8AC3E}">
        <p14:creationId xmlns:p14="http://schemas.microsoft.com/office/powerpoint/2010/main" val="51413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6</a:t>
            </a:fld>
            <a:endParaRPr lang="it-IT" sz="1400" b="0">
              <a:solidFill>
                <a:prstClr val="black"/>
              </a:solidFill>
            </a:endParaRPr>
          </a:p>
        </p:txBody>
      </p:sp>
    </p:spTree>
    <p:extLst>
      <p:ext uri="{BB962C8B-B14F-4D97-AF65-F5344CB8AC3E}">
        <p14:creationId xmlns:p14="http://schemas.microsoft.com/office/powerpoint/2010/main" val="326571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7</a:t>
            </a:fld>
            <a:endParaRPr lang="it-IT" sz="1400" b="0">
              <a:solidFill>
                <a:prstClr val="black"/>
              </a:solidFill>
            </a:endParaRPr>
          </a:p>
        </p:txBody>
      </p:sp>
    </p:spTree>
    <p:extLst>
      <p:ext uri="{BB962C8B-B14F-4D97-AF65-F5344CB8AC3E}">
        <p14:creationId xmlns:p14="http://schemas.microsoft.com/office/powerpoint/2010/main" val="291938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8</a:t>
            </a:fld>
            <a:endParaRPr lang="it-IT" sz="1400" b="0">
              <a:solidFill>
                <a:prstClr val="black"/>
              </a:solidFill>
            </a:endParaRPr>
          </a:p>
        </p:txBody>
      </p:sp>
    </p:spTree>
    <p:extLst>
      <p:ext uri="{BB962C8B-B14F-4D97-AF65-F5344CB8AC3E}">
        <p14:creationId xmlns:p14="http://schemas.microsoft.com/office/powerpoint/2010/main" val="173755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8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871961" indent="-335369" eaLnBrk="0" hangingPunct="0">
              <a:defRPr b="1">
                <a:solidFill>
                  <a:schemeClr val="tx1"/>
                </a:solidFill>
                <a:latin typeface="Arial" charset="0"/>
                <a:ea typeface="ＭＳ Ｐゴシック" pitchFamily="34" charset="-128"/>
              </a:defRPr>
            </a:lvl2pPr>
            <a:lvl3pPr marL="1341479" indent="-268296" eaLnBrk="0" hangingPunct="0">
              <a:defRPr b="1">
                <a:solidFill>
                  <a:schemeClr val="tx1"/>
                </a:solidFill>
                <a:latin typeface="Arial" charset="0"/>
                <a:ea typeface="ＭＳ Ｐゴシック" pitchFamily="34" charset="-128"/>
              </a:defRPr>
            </a:lvl3pPr>
            <a:lvl4pPr marL="1878071" indent="-268296" eaLnBrk="0" hangingPunct="0">
              <a:defRPr b="1">
                <a:solidFill>
                  <a:schemeClr val="tx1"/>
                </a:solidFill>
                <a:latin typeface="Arial" charset="0"/>
                <a:ea typeface="ＭＳ Ｐゴシック" pitchFamily="34" charset="-128"/>
              </a:defRPr>
            </a:lvl4pPr>
            <a:lvl5pPr marL="2414662" indent="-268296" eaLnBrk="0" hangingPunct="0">
              <a:defRPr b="1">
                <a:solidFill>
                  <a:schemeClr val="tx1"/>
                </a:solidFill>
                <a:latin typeface="Arial" charset="0"/>
                <a:ea typeface="ＭＳ Ｐゴシック" pitchFamily="34" charset="-128"/>
              </a:defRPr>
            </a:lvl5pPr>
            <a:lvl6pPr marL="2951254" indent="-268296" eaLnBrk="0" fontAlgn="base" hangingPunct="0">
              <a:spcBef>
                <a:spcPct val="0"/>
              </a:spcBef>
              <a:spcAft>
                <a:spcPct val="0"/>
              </a:spcAft>
              <a:defRPr b="1">
                <a:solidFill>
                  <a:schemeClr val="tx1"/>
                </a:solidFill>
                <a:latin typeface="Arial" charset="0"/>
                <a:ea typeface="ＭＳ Ｐゴシック" pitchFamily="34" charset="-128"/>
              </a:defRPr>
            </a:lvl6pPr>
            <a:lvl7pPr marL="3487845" indent="-268296" eaLnBrk="0" fontAlgn="base" hangingPunct="0">
              <a:spcBef>
                <a:spcPct val="0"/>
              </a:spcBef>
              <a:spcAft>
                <a:spcPct val="0"/>
              </a:spcAft>
              <a:defRPr b="1">
                <a:solidFill>
                  <a:schemeClr val="tx1"/>
                </a:solidFill>
                <a:latin typeface="Arial" charset="0"/>
                <a:ea typeface="ＭＳ Ｐゴシック" pitchFamily="34" charset="-128"/>
              </a:defRPr>
            </a:lvl7pPr>
            <a:lvl8pPr marL="4024436" indent="-268296" eaLnBrk="0" fontAlgn="base" hangingPunct="0">
              <a:spcBef>
                <a:spcPct val="0"/>
              </a:spcBef>
              <a:spcAft>
                <a:spcPct val="0"/>
              </a:spcAft>
              <a:defRPr b="1">
                <a:solidFill>
                  <a:schemeClr val="tx1"/>
                </a:solidFill>
                <a:latin typeface="Arial" charset="0"/>
                <a:ea typeface="ＭＳ Ｐゴシック" pitchFamily="34" charset="-128"/>
              </a:defRPr>
            </a:lvl8pPr>
            <a:lvl9pPr marL="4561028" indent="-268296"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90752" eaLnBrk="1" hangingPunct="1">
              <a:defRPr/>
            </a:pPr>
            <a:fld id="{0113F23E-DB2F-4579-82E8-11C1E86937F5}" type="slidenum">
              <a:rPr lang="it-IT" sz="1400" b="0">
                <a:solidFill>
                  <a:prstClr val="black"/>
                </a:solidFill>
              </a:rPr>
              <a:pPr defTabSz="990752" eaLnBrk="1" hangingPunct="1">
                <a:defRPr/>
              </a:pPr>
              <a:t>9</a:t>
            </a:fld>
            <a:endParaRPr lang="it-IT" sz="1400" b="0">
              <a:solidFill>
                <a:prstClr val="black"/>
              </a:solidFill>
            </a:endParaRPr>
          </a:p>
        </p:txBody>
      </p:sp>
    </p:spTree>
    <p:extLst>
      <p:ext uri="{BB962C8B-B14F-4D97-AF65-F5344CB8AC3E}">
        <p14:creationId xmlns:p14="http://schemas.microsoft.com/office/powerpoint/2010/main" val="2890922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DB_PP_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905000" y="3117850"/>
            <a:ext cx="7131050" cy="793750"/>
          </a:xfrm>
        </p:spPr>
        <p:txBody>
          <a:bodyPr/>
          <a:lstStyle>
            <a:lvl1pPr>
              <a:defRPr/>
            </a:lvl1pPr>
          </a:lstStyle>
          <a:p>
            <a:r>
              <a:rPr lang="it-IT"/>
              <a:t>Fare clic per modificare stile</a:t>
            </a:r>
          </a:p>
        </p:txBody>
      </p:sp>
      <p:sp>
        <p:nvSpPr>
          <p:cNvPr id="4100" name="Rectangle 4"/>
          <p:cNvSpPr>
            <a:spLocks noGrp="1" noChangeArrowheads="1"/>
          </p:cNvSpPr>
          <p:nvPr>
            <p:ph type="subTitle" idx="1"/>
          </p:nvPr>
        </p:nvSpPr>
        <p:spPr>
          <a:xfrm>
            <a:off x="1924050" y="2667000"/>
            <a:ext cx="6883400" cy="419100"/>
          </a:xfrm>
        </p:spPr>
        <p:txBody>
          <a:bodyPr/>
          <a:lstStyle>
            <a:lvl1pPr marL="0" indent="0">
              <a:defRPr/>
            </a:lvl1pPr>
          </a:lstStyle>
          <a:p>
            <a:r>
              <a:rPr lang="it-IT"/>
              <a:t>Fare clic per modificare lo stile del sottotitolo dello schema</a:t>
            </a:r>
          </a:p>
        </p:txBody>
      </p:sp>
      <p:sp>
        <p:nvSpPr>
          <p:cNvPr id="5" name="Rectangle 5"/>
          <p:cNvSpPr>
            <a:spLocks noGrp="1" noChangeArrowheads="1"/>
          </p:cNvSpPr>
          <p:nvPr>
            <p:ph type="ftr" sz="quarter" idx="10"/>
          </p:nvPr>
        </p:nvSpPr>
        <p:spPr>
          <a:xfrm>
            <a:off x="1911350" y="1282700"/>
            <a:ext cx="7016750" cy="762000"/>
          </a:xfrm>
        </p:spPr>
        <p:txBody>
          <a:bodyPr/>
          <a:lstStyle>
            <a:lvl1pPr eaLnBrk="1" hangingPunct="1">
              <a:lnSpc>
                <a:spcPts val="2200"/>
              </a:lnSpc>
              <a:defRPr sz="2000"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328086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214272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38938" y="2311400"/>
            <a:ext cx="1611312" cy="34861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905000" y="2311400"/>
            <a:ext cx="4681538" cy="34861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388414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128147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316116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930400" y="3054350"/>
            <a:ext cx="3133725"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16525" y="3054350"/>
            <a:ext cx="3133725"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206160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220076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8927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20446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411693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eaLnBrk="1" hangingPunct="1">
              <a:defRPr b="1"/>
            </a:lvl1pPr>
          </a:lstStyle>
          <a:p>
            <a:pPr>
              <a:defRPr/>
            </a:pPr>
            <a:r>
              <a:rPr lang="it-IT"/>
              <a:t>DIPARTIMENTO DI STUDI                                                 SOCIALI E POLITICI</a:t>
            </a:r>
            <a:endParaRPr lang="it-IT" sz="1400">
              <a:solidFill>
                <a:srgbClr val="000000"/>
              </a:solidFill>
              <a:latin typeface="Arial" charset="0"/>
            </a:endParaRPr>
          </a:p>
        </p:txBody>
      </p:sp>
    </p:spTree>
    <p:extLst>
      <p:ext uri="{BB962C8B-B14F-4D97-AF65-F5344CB8AC3E}">
        <p14:creationId xmlns:p14="http://schemas.microsoft.com/office/powerpoint/2010/main" val="250439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B_PP_sezio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1905000" y="2311400"/>
            <a:ext cx="56832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2052" name="Rectangle 4"/>
          <p:cNvSpPr>
            <a:spLocks noGrp="1" noChangeArrowheads="1"/>
          </p:cNvSpPr>
          <p:nvPr>
            <p:ph type="body" idx="1"/>
          </p:nvPr>
        </p:nvSpPr>
        <p:spPr bwMode="auto">
          <a:xfrm>
            <a:off x="1930400" y="3054350"/>
            <a:ext cx="64198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077" name="Rectangle 5"/>
          <p:cNvSpPr>
            <a:spLocks noGrp="1" noChangeArrowheads="1"/>
          </p:cNvSpPr>
          <p:nvPr>
            <p:ph type="ftr" sz="quarter" idx="3"/>
          </p:nvPr>
        </p:nvSpPr>
        <p:spPr bwMode="auto">
          <a:xfrm>
            <a:off x="736600" y="6445250"/>
            <a:ext cx="2768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ts val="900"/>
              </a:lnSpc>
              <a:defRPr sz="800" b="0">
                <a:solidFill>
                  <a:srgbClr val="FFFFFF"/>
                </a:solidFill>
                <a:latin typeface="Garamond" pitchFamily="96" charset="0"/>
                <a:ea typeface="+mn-ea"/>
                <a:cs typeface="+mn-cs"/>
              </a:defRPr>
            </a:lvl1pPr>
          </a:lstStyle>
          <a:p>
            <a:pPr>
              <a:defRPr/>
            </a:pPr>
            <a:r>
              <a:rPr lang="it-IT"/>
              <a:t>DIPARTIMENTO DI STUDI                                                 SOCIALI E POLITICI</a:t>
            </a:r>
            <a:endParaRPr lang="it-IT" sz="1400"/>
          </a:p>
        </p:txBody>
      </p:sp>
    </p:spTree>
    <p:extLst>
      <p:ext uri="{BB962C8B-B14F-4D97-AF65-F5344CB8AC3E}">
        <p14:creationId xmlns:p14="http://schemas.microsoft.com/office/powerpoint/2010/main" val="35536963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3200">
          <a:solidFill>
            <a:srgbClr val="424242"/>
          </a:solidFill>
          <a:latin typeface="+mj-lt"/>
          <a:ea typeface="+mj-ea"/>
          <a:cs typeface="ＭＳ Ｐゴシック"/>
        </a:defRPr>
      </a:lvl1pPr>
      <a:lvl2pPr algn="l" rtl="0" eaLnBrk="0" fontAlgn="base" hangingPunct="0">
        <a:spcBef>
          <a:spcPct val="0"/>
        </a:spcBef>
        <a:spcAft>
          <a:spcPct val="0"/>
        </a:spcAft>
        <a:defRPr sz="3200">
          <a:solidFill>
            <a:srgbClr val="424242"/>
          </a:solidFill>
          <a:latin typeface="Trebuchet MS" pitchFamily="96" charset="0"/>
          <a:ea typeface="ＭＳ Ｐゴシック" pitchFamily="96" charset="-128"/>
          <a:cs typeface="ＭＳ Ｐゴシック"/>
        </a:defRPr>
      </a:lvl2pPr>
      <a:lvl3pPr algn="l" rtl="0" eaLnBrk="0" fontAlgn="base" hangingPunct="0">
        <a:spcBef>
          <a:spcPct val="0"/>
        </a:spcBef>
        <a:spcAft>
          <a:spcPct val="0"/>
        </a:spcAft>
        <a:defRPr sz="3200">
          <a:solidFill>
            <a:srgbClr val="424242"/>
          </a:solidFill>
          <a:latin typeface="Trebuchet MS" pitchFamily="96" charset="0"/>
          <a:ea typeface="ＭＳ Ｐゴシック" pitchFamily="96" charset="-128"/>
          <a:cs typeface="ＭＳ Ｐゴシック"/>
        </a:defRPr>
      </a:lvl3pPr>
      <a:lvl4pPr algn="l" rtl="0" eaLnBrk="0" fontAlgn="base" hangingPunct="0">
        <a:spcBef>
          <a:spcPct val="0"/>
        </a:spcBef>
        <a:spcAft>
          <a:spcPct val="0"/>
        </a:spcAft>
        <a:defRPr sz="3200">
          <a:solidFill>
            <a:srgbClr val="424242"/>
          </a:solidFill>
          <a:latin typeface="Trebuchet MS" pitchFamily="96" charset="0"/>
          <a:ea typeface="ＭＳ Ｐゴシック" pitchFamily="96" charset="-128"/>
          <a:cs typeface="ＭＳ Ｐゴシック"/>
        </a:defRPr>
      </a:lvl4pPr>
      <a:lvl5pPr algn="l" rtl="0" eaLnBrk="0" fontAlgn="base" hangingPunct="0">
        <a:spcBef>
          <a:spcPct val="0"/>
        </a:spcBef>
        <a:spcAft>
          <a:spcPct val="0"/>
        </a:spcAft>
        <a:defRPr sz="3200">
          <a:solidFill>
            <a:srgbClr val="424242"/>
          </a:solidFill>
          <a:latin typeface="Trebuchet MS" pitchFamily="96" charset="0"/>
          <a:ea typeface="ＭＳ Ｐゴシック" pitchFamily="96" charset="-128"/>
          <a:cs typeface="ＭＳ Ｐゴシック"/>
        </a:defRPr>
      </a:lvl5pPr>
      <a:lvl6pPr marL="457200" algn="l" rtl="0" fontAlgn="base">
        <a:spcBef>
          <a:spcPct val="0"/>
        </a:spcBef>
        <a:spcAft>
          <a:spcPct val="0"/>
        </a:spcAft>
        <a:defRPr sz="3200">
          <a:solidFill>
            <a:srgbClr val="424242"/>
          </a:solidFill>
          <a:latin typeface="Trebuchet MS" pitchFamily="96" charset="0"/>
          <a:ea typeface="ＭＳ Ｐゴシック" pitchFamily="96" charset="-128"/>
        </a:defRPr>
      </a:lvl6pPr>
      <a:lvl7pPr marL="914400" algn="l" rtl="0" fontAlgn="base">
        <a:spcBef>
          <a:spcPct val="0"/>
        </a:spcBef>
        <a:spcAft>
          <a:spcPct val="0"/>
        </a:spcAft>
        <a:defRPr sz="3200">
          <a:solidFill>
            <a:srgbClr val="424242"/>
          </a:solidFill>
          <a:latin typeface="Trebuchet MS" pitchFamily="96" charset="0"/>
          <a:ea typeface="ＭＳ Ｐゴシック" pitchFamily="96" charset="-128"/>
        </a:defRPr>
      </a:lvl7pPr>
      <a:lvl8pPr marL="1371600" algn="l" rtl="0" fontAlgn="base">
        <a:spcBef>
          <a:spcPct val="0"/>
        </a:spcBef>
        <a:spcAft>
          <a:spcPct val="0"/>
        </a:spcAft>
        <a:defRPr sz="3200">
          <a:solidFill>
            <a:srgbClr val="424242"/>
          </a:solidFill>
          <a:latin typeface="Trebuchet MS" pitchFamily="96" charset="0"/>
          <a:ea typeface="ＭＳ Ｐゴシック" pitchFamily="96" charset="-128"/>
        </a:defRPr>
      </a:lvl8pPr>
      <a:lvl9pPr marL="1828800" algn="l" rtl="0" fontAlgn="base">
        <a:spcBef>
          <a:spcPct val="0"/>
        </a:spcBef>
        <a:spcAft>
          <a:spcPct val="0"/>
        </a:spcAft>
        <a:defRPr sz="3200">
          <a:solidFill>
            <a:srgbClr val="424242"/>
          </a:solidFill>
          <a:latin typeface="Trebuchet MS" pitchFamily="96" charset="0"/>
          <a:ea typeface="ＭＳ Ｐゴシック" pitchFamily="96" charset="-128"/>
        </a:defRPr>
      </a:lvl9pPr>
    </p:titleStyle>
    <p:bodyStyle>
      <a:lvl1pPr marL="342900" indent="-342900" algn="l" rtl="0" eaLnBrk="0" fontAlgn="base" hangingPunct="0">
        <a:spcBef>
          <a:spcPct val="20000"/>
        </a:spcBef>
        <a:spcAft>
          <a:spcPct val="0"/>
        </a:spcAft>
        <a:defRPr i="1">
          <a:solidFill>
            <a:srgbClr val="424242"/>
          </a:solidFill>
          <a:latin typeface="+mn-lt"/>
          <a:ea typeface="+mn-ea"/>
          <a:cs typeface="ＭＳ Ｐゴシック"/>
        </a:defRPr>
      </a:lvl1pPr>
      <a:lvl2pPr marL="742950" indent="-285750" algn="l" rtl="0" eaLnBrk="0" fontAlgn="base" hangingPunct="0">
        <a:spcBef>
          <a:spcPct val="20000"/>
        </a:spcBef>
        <a:spcAft>
          <a:spcPct val="0"/>
        </a:spcAft>
        <a:defRPr sz="1400">
          <a:solidFill>
            <a:srgbClr val="424242"/>
          </a:solidFill>
          <a:latin typeface="+mn-lt"/>
          <a:ea typeface="+mn-ea"/>
          <a:cs typeface="ＭＳ Ｐゴシック"/>
        </a:defRPr>
      </a:lvl2pPr>
      <a:lvl3pPr marL="1143000" indent="-228600" algn="l" rtl="0" eaLnBrk="0" fontAlgn="base" hangingPunct="0">
        <a:spcBef>
          <a:spcPct val="20000"/>
        </a:spcBef>
        <a:spcAft>
          <a:spcPct val="0"/>
        </a:spcAft>
        <a:buChar char="•"/>
        <a:defRPr sz="1400">
          <a:solidFill>
            <a:srgbClr val="424242"/>
          </a:solidFill>
          <a:latin typeface="+mn-lt"/>
          <a:ea typeface="+mn-ea"/>
          <a:cs typeface="ＭＳ Ｐゴシック"/>
        </a:defRPr>
      </a:lvl3pPr>
      <a:lvl4pPr marL="1600200" indent="-228600" algn="l" rtl="0" eaLnBrk="0" fontAlgn="base" hangingPunct="0">
        <a:spcBef>
          <a:spcPct val="20000"/>
        </a:spcBef>
        <a:spcAft>
          <a:spcPct val="0"/>
        </a:spcAft>
        <a:buChar char="–"/>
        <a:defRPr sz="1400">
          <a:solidFill>
            <a:srgbClr val="424242"/>
          </a:solidFill>
          <a:latin typeface="+mn-lt"/>
          <a:ea typeface="+mn-ea"/>
          <a:cs typeface="ＭＳ Ｐゴシック"/>
        </a:defRPr>
      </a:lvl4pPr>
      <a:lvl5pPr marL="2057400" indent="-228600" algn="l" rtl="0" eaLnBrk="0" fontAlgn="base" hangingPunct="0">
        <a:spcBef>
          <a:spcPct val="20000"/>
        </a:spcBef>
        <a:spcAft>
          <a:spcPct val="0"/>
        </a:spcAft>
        <a:buChar char="»"/>
        <a:defRPr sz="1400">
          <a:solidFill>
            <a:srgbClr val="424242"/>
          </a:solidFill>
          <a:latin typeface="+mn-lt"/>
          <a:ea typeface="+mn-ea"/>
          <a:cs typeface="ＭＳ Ｐゴシック"/>
        </a:defRPr>
      </a:lvl5pPr>
      <a:lvl6pPr marL="2514600" indent="-228600" algn="l" rtl="0" fontAlgn="base">
        <a:spcBef>
          <a:spcPct val="20000"/>
        </a:spcBef>
        <a:spcAft>
          <a:spcPct val="0"/>
        </a:spcAft>
        <a:buChar char="»"/>
        <a:defRPr sz="1400">
          <a:solidFill>
            <a:srgbClr val="424242"/>
          </a:solidFill>
          <a:latin typeface="+mn-lt"/>
          <a:ea typeface="+mn-ea"/>
        </a:defRPr>
      </a:lvl6pPr>
      <a:lvl7pPr marL="2971800" indent="-228600" algn="l" rtl="0" fontAlgn="base">
        <a:spcBef>
          <a:spcPct val="20000"/>
        </a:spcBef>
        <a:spcAft>
          <a:spcPct val="0"/>
        </a:spcAft>
        <a:buChar char="»"/>
        <a:defRPr sz="1400">
          <a:solidFill>
            <a:srgbClr val="424242"/>
          </a:solidFill>
          <a:latin typeface="+mn-lt"/>
          <a:ea typeface="+mn-ea"/>
        </a:defRPr>
      </a:lvl7pPr>
      <a:lvl8pPr marL="3429000" indent="-228600" algn="l" rtl="0" fontAlgn="base">
        <a:spcBef>
          <a:spcPct val="20000"/>
        </a:spcBef>
        <a:spcAft>
          <a:spcPct val="0"/>
        </a:spcAft>
        <a:buChar char="»"/>
        <a:defRPr sz="1400">
          <a:solidFill>
            <a:srgbClr val="424242"/>
          </a:solidFill>
          <a:latin typeface="+mn-lt"/>
          <a:ea typeface="+mn-ea"/>
        </a:defRPr>
      </a:lvl8pPr>
      <a:lvl9pPr marL="3886200" indent="-228600" algn="l" rtl="0" fontAlgn="base">
        <a:spcBef>
          <a:spcPct val="20000"/>
        </a:spcBef>
        <a:spcAft>
          <a:spcPct val="0"/>
        </a:spcAft>
        <a:buChar char="»"/>
        <a:defRPr sz="1400">
          <a:solidFill>
            <a:srgbClr val="424242"/>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38540"/>
            <a:ext cx="9144000" cy="1446550"/>
          </a:xfrm>
          <a:prstGeom prst="rect">
            <a:avLst/>
          </a:prstGeom>
          <a:noFill/>
          <a:ln w="9525">
            <a:noFill/>
            <a:miter lim="800000"/>
            <a:headEnd/>
            <a:tailEnd/>
          </a:ln>
          <a:effectLst/>
        </p:spPr>
        <p:txBody>
          <a:bodyPr>
            <a:spAutoFit/>
          </a:bodyPr>
          <a:lstStyle/>
          <a:p>
            <a:pPr algn="ctr">
              <a:defRPr/>
            </a:pPr>
            <a:endParaRPr lang="it-IT" sz="800" dirty="0" smtClean="0">
              <a:solidFill>
                <a:srgbClr val="FFFFFF"/>
              </a:solidFill>
              <a:effectLst>
                <a:outerShdw blurRad="38100" dist="38100" dir="2700000" algn="tl">
                  <a:srgbClr val="000000"/>
                </a:outerShdw>
              </a:effectLst>
              <a:latin typeface="Calibri" pitchFamily="34" charset="0"/>
              <a:cs typeface="Arial" charset="0"/>
            </a:endParaRPr>
          </a:p>
          <a:p>
            <a:pPr algn="ctr">
              <a:defRPr/>
            </a:pPr>
            <a:r>
              <a:rPr lang="it-IT" sz="2000" dirty="0" smtClean="0">
                <a:solidFill>
                  <a:srgbClr val="FFFFFF"/>
                </a:solidFill>
                <a:effectLst>
                  <a:outerShdw blurRad="38100" dist="38100" dir="2700000" algn="tl">
                    <a:srgbClr val="000000"/>
                  </a:outerShdw>
                </a:effectLst>
                <a:latin typeface="Calibri" pitchFamily="34" charset="0"/>
                <a:cs typeface="Arial" charset="0"/>
              </a:rPr>
              <a:t> </a:t>
            </a:r>
            <a:r>
              <a:rPr lang="it-IT" sz="2000" dirty="0" smtClean="0">
                <a:solidFill>
                  <a:srgbClr val="FFFFFF"/>
                </a:solidFill>
                <a:effectLst>
                  <a:outerShdw blurRad="38100" dist="38100" dir="2700000" algn="tl">
                    <a:srgbClr val="000000"/>
                  </a:outerShdw>
                </a:effectLst>
                <a:latin typeface="Calibri" pitchFamily="34" charset="0"/>
                <a:cs typeface="Arial" charset="0"/>
              </a:rPr>
              <a:t>Collegio Carlo Alberto </a:t>
            </a:r>
          </a:p>
          <a:p>
            <a:pPr algn="ctr">
              <a:defRPr/>
            </a:pPr>
            <a:r>
              <a:rPr lang="it-IT" sz="2000" dirty="0" smtClean="0">
                <a:solidFill>
                  <a:srgbClr val="FFFFFF"/>
                </a:solidFill>
                <a:effectLst>
                  <a:outerShdw blurRad="38100" dist="38100" dir="2700000" algn="tl">
                    <a:srgbClr val="000000"/>
                  </a:outerShdw>
                </a:effectLst>
                <a:latin typeface="Calibri" pitchFamily="34" charset="0"/>
                <a:cs typeface="Arial" charset="0"/>
              </a:rPr>
              <a:t>Torino</a:t>
            </a:r>
            <a:endParaRPr lang="it-IT" sz="2000" dirty="0">
              <a:solidFill>
                <a:srgbClr val="FFFFFF"/>
              </a:solidFill>
              <a:effectLst>
                <a:outerShdw blurRad="38100" dist="38100" dir="2700000" algn="tl">
                  <a:srgbClr val="000000"/>
                </a:outerShdw>
              </a:effectLst>
              <a:latin typeface="Calibri" pitchFamily="34" charset="0"/>
              <a:cs typeface="Arial" charset="0"/>
            </a:endParaRPr>
          </a:p>
          <a:p>
            <a:pPr algn="ctr">
              <a:defRPr/>
            </a:pPr>
            <a:r>
              <a:rPr lang="en-US" sz="2000" dirty="0" smtClean="0">
                <a:solidFill>
                  <a:srgbClr val="FFFFFF"/>
                </a:solidFill>
                <a:effectLst>
                  <a:outerShdw blurRad="38100" dist="38100" dir="2700000" algn="tl">
                    <a:srgbClr val="000000"/>
                  </a:outerShdw>
                </a:effectLst>
                <a:latin typeface="Calibri" pitchFamily="34" charset="0"/>
                <a:ea typeface="ＭＳ Ｐゴシック"/>
                <a:cs typeface="Arial" charset="0"/>
              </a:rPr>
              <a:t> </a:t>
            </a:r>
            <a:endParaRPr lang="en-US" sz="2000" dirty="0">
              <a:solidFill>
                <a:srgbClr val="FFFFFF"/>
              </a:solidFill>
              <a:effectLst>
                <a:outerShdw blurRad="38100" dist="38100" dir="2700000" algn="tl">
                  <a:srgbClr val="000000"/>
                </a:outerShdw>
              </a:effectLst>
              <a:latin typeface="Calibri" pitchFamily="34" charset="0"/>
              <a:ea typeface="ＭＳ Ｐゴシック"/>
              <a:cs typeface="Arial" charset="0"/>
            </a:endParaRPr>
          </a:p>
          <a:p>
            <a:pPr algn="ctr">
              <a:defRPr/>
            </a:pPr>
            <a:r>
              <a:rPr lang="it-IT" sz="2000" dirty="0" smtClean="0">
                <a:solidFill>
                  <a:srgbClr val="002060"/>
                </a:solidFill>
                <a:latin typeface="Calibri" pitchFamily="34" charset="0"/>
                <a:cs typeface="Arial" charset="0"/>
              </a:rPr>
              <a:t>Venerdì 16 </a:t>
            </a:r>
            <a:r>
              <a:rPr lang="it-IT" sz="2000" dirty="0" smtClean="0">
                <a:solidFill>
                  <a:srgbClr val="002060"/>
                </a:solidFill>
                <a:latin typeface="Calibri" pitchFamily="34" charset="0"/>
                <a:cs typeface="Arial" charset="0"/>
              </a:rPr>
              <a:t>dicembre</a:t>
            </a:r>
            <a:endParaRPr lang="en-US" sz="2000" dirty="0">
              <a:solidFill>
                <a:srgbClr val="002060"/>
              </a:solidFill>
              <a:latin typeface="Calibri" pitchFamily="34" charset="0"/>
              <a:ea typeface="ＭＳ Ｐゴシック"/>
              <a:cs typeface="Arial" charset="0"/>
            </a:endParaRPr>
          </a:p>
        </p:txBody>
      </p:sp>
      <p:sp>
        <p:nvSpPr>
          <p:cNvPr id="13" name="Text Box 5"/>
          <p:cNvSpPr txBox="1">
            <a:spLocks noChangeArrowheads="1"/>
          </p:cNvSpPr>
          <p:nvPr/>
        </p:nvSpPr>
        <p:spPr bwMode="auto">
          <a:xfrm>
            <a:off x="359500" y="2729474"/>
            <a:ext cx="8424999" cy="1938992"/>
          </a:xfrm>
          <a:prstGeom prst="rect">
            <a:avLst/>
          </a:prstGeom>
          <a:noFill/>
          <a:ln w="9525">
            <a:noFill/>
            <a:miter lim="800000"/>
            <a:headEnd/>
            <a:tailEnd/>
          </a:ln>
          <a:effectLst/>
        </p:spPr>
        <p:txBody>
          <a:bodyPr wrap="none">
            <a:spAutoFit/>
          </a:bodyPr>
          <a:lstStyle/>
          <a:p>
            <a:pPr algn="ctr"/>
            <a:r>
              <a:rPr lang="en-US" sz="3200" dirty="0" smtClean="0">
                <a:solidFill>
                  <a:srgbClr val="993366"/>
                </a:solidFill>
                <a:latin typeface="Calibri" pitchFamily="34" charset="0"/>
              </a:rPr>
              <a:t>The “invisible hand”</a:t>
            </a:r>
          </a:p>
          <a:p>
            <a:pPr algn="ctr"/>
            <a:r>
              <a:rPr lang="en-US" sz="2800" dirty="0" smtClean="0">
                <a:solidFill>
                  <a:srgbClr val="993366"/>
                </a:solidFill>
                <a:latin typeface="Calibri" pitchFamily="34" charset="0"/>
              </a:rPr>
              <a:t>Fiscal </a:t>
            </a:r>
            <a:r>
              <a:rPr lang="en-US" sz="2800" dirty="0">
                <a:solidFill>
                  <a:srgbClr val="993366"/>
                </a:solidFill>
                <a:latin typeface="Calibri" pitchFamily="34" charset="0"/>
              </a:rPr>
              <a:t>welfare's policies, politics, outcomes </a:t>
            </a:r>
            <a:endParaRPr lang="en-US" sz="2800" dirty="0" smtClean="0">
              <a:solidFill>
                <a:srgbClr val="993366"/>
              </a:solidFill>
              <a:latin typeface="Calibri" pitchFamily="34" charset="0"/>
            </a:endParaRPr>
          </a:p>
          <a:p>
            <a:pPr algn="ctr"/>
            <a:r>
              <a:rPr lang="en-US" sz="2800" dirty="0" smtClean="0">
                <a:solidFill>
                  <a:srgbClr val="993366"/>
                </a:solidFill>
                <a:latin typeface="Calibri" pitchFamily="34" charset="0"/>
              </a:rPr>
              <a:t>&amp; </a:t>
            </a:r>
            <a:r>
              <a:rPr lang="en-US" sz="2800" dirty="0">
                <a:solidFill>
                  <a:srgbClr val="993366"/>
                </a:solidFill>
                <a:latin typeface="Calibri" pitchFamily="34" charset="0"/>
              </a:rPr>
              <a:t>implications for the Italian model of social protection</a:t>
            </a:r>
            <a:endParaRPr lang="it-IT" sz="2800" dirty="0" smtClean="0">
              <a:solidFill>
                <a:srgbClr val="993366"/>
              </a:solidFill>
              <a:latin typeface="Calibri" pitchFamily="34" charset="0"/>
            </a:endParaRPr>
          </a:p>
          <a:p>
            <a:pPr algn="ctr"/>
            <a:endParaRPr lang="it-IT" sz="3200" dirty="0">
              <a:solidFill>
                <a:srgbClr val="993366"/>
              </a:solidFill>
              <a:latin typeface="Calibri" pitchFamily="34" charset="0"/>
            </a:endParaRPr>
          </a:p>
        </p:txBody>
      </p:sp>
    </p:spTree>
    <p:extLst>
      <p:ext uri="{BB962C8B-B14F-4D97-AF65-F5344CB8AC3E}">
        <p14:creationId xmlns:p14="http://schemas.microsoft.com/office/powerpoint/2010/main" val="312520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89255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Fiscal &amp; Occupational welfare: </a:t>
            </a:r>
          </a:p>
          <a:p>
            <a:pPr algn="r"/>
            <a:r>
              <a:rPr lang="en-US" sz="2600" dirty="0" smtClean="0">
                <a:solidFill>
                  <a:srgbClr val="990033"/>
                </a:solidFill>
                <a:latin typeface="Calibri" pitchFamily="34" charset="0"/>
              </a:rPr>
              <a:t>happy marriage … or perverse relationship?</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10</a:t>
            </a:fld>
            <a:endParaRPr lang="en-US" dirty="0">
              <a:solidFill>
                <a:schemeClr val="bg1"/>
              </a:solidFill>
            </a:endParaRPr>
          </a:p>
        </p:txBody>
      </p:sp>
      <p:sp>
        <p:nvSpPr>
          <p:cNvPr id="23" name="Text Box 4"/>
          <p:cNvSpPr txBox="1">
            <a:spLocks noChangeArrowheads="1"/>
          </p:cNvSpPr>
          <p:nvPr/>
        </p:nvSpPr>
        <p:spPr bwMode="auto">
          <a:xfrm>
            <a:off x="182563" y="2038350"/>
            <a:ext cx="842493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marL="0" indent="0" algn="just" eaLnBrk="1" hangingPunct="1">
              <a:lnSpc>
                <a:spcPct val="90000"/>
              </a:lnSpc>
              <a:buClr>
                <a:schemeClr val="tx1"/>
              </a:buClr>
              <a:buSzPct val="90000"/>
              <a:buNone/>
            </a:pPr>
            <a:r>
              <a:rPr lang="en-US" altLang="it-IT" sz="2400" dirty="0" smtClean="0">
                <a:solidFill>
                  <a:srgbClr val="0070C0"/>
                </a:solidFill>
                <a:latin typeface="Calibri" panose="020F0502020204030204" pitchFamily="34" charset="0"/>
                <a:cs typeface="Calibri" panose="020F0502020204030204" pitchFamily="34" charset="0"/>
              </a:rPr>
              <a:t>Happy marriage</a:t>
            </a:r>
          </a:p>
          <a:p>
            <a:pPr marL="0" indent="0" algn="just" eaLnBrk="1" hangingPunct="1">
              <a:lnSpc>
                <a:spcPct val="90000"/>
              </a:lnSpc>
              <a:buClr>
                <a:schemeClr val="tx1"/>
              </a:buClr>
              <a:buSzPct val="90000"/>
              <a:buNone/>
            </a:pPr>
            <a:r>
              <a:rPr lang="en-US" altLang="it-IT" sz="2400" dirty="0" smtClean="0">
                <a:solidFill>
                  <a:schemeClr val="bg2">
                    <a:lumMod val="50000"/>
                  </a:schemeClr>
                </a:solidFill>
                <a:latin typeface="Calibri" panose="020F0502020204030204" pitchFamily="34" charset="0"/>
                <a:cs typeface="Calibri" panose="020F0502020204030204" pitchFamily="34" charset="0"/>
              </a:rPr>
              <a:t>	Occupational and company-based welfare likely to be 	very residual in Italy without tax incentives </a:t>
            </a: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400" dirty="0" smtClean="0">
                <a:solidFill>
                  <a:srgbClr val="990033"/>
                </a:solidFill>
                <a:latin typeface="Calibri" panose="020F0502020204030204" pitchFamily="34" charset="0"/>
                <a:cs typeface="Calibri" panose="020F0502020204030204" pitchFamily="34" charset="0"/>
              </a:rPr>
              <a:t>…&amp; perverse relationship</a:t>
            </a:r>
          </a:p>
          <a:p>
            <a:pPr algn="just" eaLnBrk="1" hangingPunct="1">
              <a:lnSpc>
                <a:spcPct val="90000"/>
              </a:lnSpc>
              <a:buClr>
                <a:schemeClr val="tx1"/>
              </a:buClr>
              <a:buSzPct val="90000"/>
              <a:buFont typeface="Arial" panose="020B0604020202020204" pitchFamily="34" charset="0"/>
              <a:buChar char="•"/>
            </a:pPr>
            <a:r>
              <a:rPr lang="en-US" altLang="it-IT" sz="2400" dirty="0" smtClean="0">
                <a:solidFill>
                  <a:schemeClr val="bg2">
                    <a:lumMod val="50000"/>
                  </a:schemeClr>
                </a:solidFill>
                <a:latin typeface="Calibri" panose="020F0502020204030204" pitchFamily="34" charset="0"/>
                <a:cs typeface="Calibri" panose="020F0502020204030204" pitchFamily="34" charset="0"/>
              </a:rPr>
              <a:t>Budget Law 2016 and 2017</a:t>
            </a:r>
          </a:p>
          <a:p>
            <a:pPr marL="0" indent="0" algn="just" eaLnBrk="1" hangingPunct="1">
              <a:lnSpc>
                <a:spcPct val="90000"/>
              </a:lnSpc>
              <a:buClr>
                <a:schemeClr val="tx1"/>
              </a:buClr>
              <a:buSzPct val="90000"/>
              <a:buNone/>
            </a:pPr>
            <a:r>
              <a:rPr lang="en-US" altLang="it-IT" sz="2400" dirty="0">
                <a:solidFill>
                  <a:schemeClr val="bg2">
                    <a:lumMod val="50000"/>
                  </a:schemeClr>
                </a:solidFill>
                <a:latin typeface="Calibri" panose="020F0502020204030204" pitchFamily="34" charset="0"/>
                <a:cs typeface="Calibri" panose="020F0502020204030204" pitchFamily="34" charset="0"/>
              </a:rPr>
              <a:t>	</a:t>
            </a:r>
            <a:r>
              <a:rPr lang="en-US" altLang="it-IT" sz="2400" dirty="0" smtClean="0">
                <a:solidFill>
                  <a:schemeClr val="bg2">
                    <a:lumMod val="50000"/>
                  </a:schemeClr>
                </a:solidFill>
                <a:latin typeface="Calibri" panose="020F0502020204030204" pitchFamily="34" charset="0"/>
                <a:cs typeface="Calibri" panose="020F0502020204030204" pitchFamily="34" charset="0"/>
              </a:rPr>
              <a:t>the effects of tax exempted productivity bonus </a:t>
            </a:r>
            <a:endParaRPr lang="en-US" altLang="it-IT" sz="2400" dirty="0">
              <a:solidFill>
                <a:schemeClr val="bg2">
                  <a:lumMod val="50000"/>
                </a:schemeClr>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solidFill>
                <a:schemeClr val="bg2">
                  <a:lumMod val="50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US" altLang="it-IT" sz="2400" dirty="0" smtClean="0">
                <a:solidFill>
                  <a:schemeClr val="bg2">
                    <a:lumMod val="50000"/>
                  </a:schemeClr>
                </a:solidFill>
                <a:latin typeface="Calibri" panose="020F0502020204030204" pitchFamily="34" charset="0"/>
                <a:cs typeface="Calibri" panose="020F0502020204030204" pitchFamily="34" charset="0"/>
              </a:rPr>
              <a:t>… the perverse effects in healthcare and especially pensions</a:t>
            </a:r>
          </a:p>
        </p:txBody>
      </p:sp>
    </p:spTree>
    <p:extLst>
      <p:ext uri="{BB962C8B-B14F-4D97-AF65-F5344CB8AC3E}">
        <p14:creationId xmlns:p14="http://schemas.microsoft.com/office/powerpoint/2010/main" val="35663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 calcmode="lin" valueType="num">
                                      <p:cBhvr additive="base">
                                        <p:cTn id="12"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
                                            <p:txEl>
                                              <p:pRg st="3" end="3"/>
                                            </p:txEl>
                                          </p:spTgt>
                                        </p:tgtEl>
                                        <p:attrNameLst>
                                          <p:attrName>style.visibility</p:attrName>
                                        </p:attrNameLst>
                                      </p:cBhvr>
                                      <p:to>
                                        <p:strVal val="visible"/>
                                      </p:to>
                                    </p:set>
                                    <p:anim calcmode="lin" valueType="num">
                                      <p:cBhvr additive="base">
                                        <p:cTn id="18" dur="500" fill="hold"/>
                                        <p:tgtEl>
                                          <p:spTgt spid="23">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xEl>
                                              <p:pRg st="4" end="4"/>
                                            </p:txEl>
                                          </p:spTgt>
                                        </p:tgtEl>
                                        <p:attrNameLst>
                                          <p:attrName>style.visibility</p:attrName>
                                        </p:attrNameLst>
                                      </p:cBhvr>
                                      <p:to>
                                        <p:strVal val="visible"/>
                                      </p:to>
                                    </p:set>
                                    <p:anim calcmode="lin" valueType="num">
                                      <p:cBhvr additive="base">
                                        <p:cTn id="24"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23">
                                            <p:txEl>
                                              <p:pRg st="5" end="5"/>
                                            </p:txEl>
                                          </p:spTgt>
                                        </p:tgtEl>
                                        <p:attrNameLst>
                                          <p:attrName>style.visibility</p:attrName>
                                        </p:attrNameLst>
                                      </p:cBhvr>
                                      <p:to>
                                        <p:strVal val="visible"/>
                                      </p:to>
                                    </p:set>
                                    <p:anim calcmode="lin" valueType="num">
                                      <p:cBhvr additive="base">
                                        <p:cTn id="29" dur="500" fill="hold"/>
                                        <p:tgtEl>
                                          <p:spTgt spid="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3">
                                            <p:txEl>
                                              <p:pRg st="7" end="7"/>
                                            </p:txEl>
                                          </p:spTgt>
                                        </p:tgtEl>
                                        <p:attrNameLst>
                                          <p:attrName>style.visibility</p:attrName>
                                        </p:attrNameLst>
                                      </p:cBhvr>
                                      <p:to>
                                        <p:strVal val="visible"/>
                                      </p:to>
                                    </p:set>
                                    <p:anim calcmode="lin" valueType="num">
                                      <p:cBhvr additive="base">
                                        <p:cTn id="35" dur="500" fill="hold"/>
                                        <p:tgtEl>
                                          <p:spTgt spid="2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anose="020F0502020204030204" pitchFamily="34" charset="0"/>
              <a:cs typeface="Calibri" panose="020F0502020204030204" pitchFamily="34" charset="0"/>
            </a:endParaRPr>
          </a:p>
        </p:txBody>
      </p:sp>
      <p:sp>
        <p:nvSpPr>
          <p:cNvPr id="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en-US" smtClean="0">
                <a:solidFill>
                  <a:srgbClr val="000000"/>
                </a:solidFill>
                <a:latin typeface="Calibri" panose="020F0502020204030204" pitchFamily="34" charset="0"/>
                <a:cs typeface="Calibri" panose="020F0502020204030204" pitchFamily="34" charset="0"/>
              </a:rPr>
              <a:pPr/>
              <a:t>11</a:t>
            </a:fld>
            <a:endParaRPr lang="en-US" dirty="0">
              <a:solidFill>
                <a:srgbClr val="000000"/>
              </a:solidFill>
              <a:latin typeface="Calibri" panose="020F0502020204030204" pitchFamily="34" charset="0"/>
              <a:cs typeface="Calibri" panose="020F0502020204030204" pitchFamily="34" charset="0"/>
            </a:endParaRPr>
          </a:p>
        </p:txBody>
      </p:sp>
      <p:pic>
        <p:nvPicPr>
          <p:cNvPr id="10"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sp>
        <p:nvSpPr>
          <p:cNvPr id="6" name="Text Box 11"/>
          <p:cNvSpPr txBox="1">
            <a:spLocks noChangeArrowheads="1"/>
          </p:cNvSpPr>
          <p:nvPr/>
        </p:nvSpPr>
        <p:spPr bwMode="auto">
          <a:xfrm>
            <a:off x="1423923" y="987168"/>
            <a:ext cx="7765524"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marL="342900" indent="-342900" algn="r">
              <a:lnSpc>
                <a:spcPct val="80000"/>
              </a:lnSpc>
              <a:defRPr/>
            </a:pPr>
            <a:r>
              <a:rPr lang="en-US" sz="2400" dirty="0" smtClean="0">
                <a:solidFill>
                  <a:srgbClr val="990033"/>
                </a:solidFill>
                <a:latin typeface="Calibri" panose="020F0502020204030204" pitchFamily="34" charset="0"/>
                <a:ea typeface="ＭＳ Ｐゴシック"/>
                <a:cs typeface="Calibri" panose="020F0502020204030204" pitchFamily="34" charset="0"/>
              </a:rPr>
              <a:t>The distributional dimension of Fiscal-Occupational welfare</a:t>
            </a:r>
          </a:p>
          <a:p>
            <a:pPr marL="342900" indent="-342900" algn="r">
              <a:lnSpc>
                <a:spcPct val="80000"/>
              </a:lnSpc>
              <a:defRPr/>
            </a:pPr>
            <a:r>
              <a:rPr lang="en-US" sz="2400" dirty="0">
                <a:solidFill>
                  <a:srgbClr val="990033"/>
                </a:solidFill>
                <a:latin typeface="Calibri" panose="020F0502020204030204" pitchFamily="34" charset="0"/>
                <a:ea typeface="ＭＳ Ｐゴシック"/>
                <a:cs typeface="Calibri" panose="020F0502020204030204" pitchFamily="34" charset="0"/>
              </a:rPr>
              <a:t>6</a:t>
            </a:r>
            <a:r>
              <a:rPr lang="en-US" sz="2400" dirty="0" smtClean="0">
                <a:solidFill>
                  <a:srgbClr val="990033"/>
                </a:solidFill>
                <a:latin typeface="Calibri" panose="020F0502020204030204" pitchFamily="34" charset="0"/>
                <a:ea typeface="ＭＳ Ｐゴシック"/>
                <a:cs typeface="Calibri" panose="020F0502020204030204" pitchFamily="34" charset="0"/>
              </a:rPr>
              <a:t> key cleavages &amp; challenges</a:t>
            </a:r>
            <a:endParaRPr lang="en-US" sz="2400" dirty="0">
              <a:solidFill>
                <a:srgbClr val="990033"/>
              </a:solidFill>
              <a:latin typeface="Calibri" panose="020F0502020204030204" pitchFamily="34" charset="0"/>
              <a:ea typeface="ＭＳ Ｐゴシック"/>
              <a:cs typeface="Calibri" panose="020F0502020204030204" pitchFamily="34" charset="0"/>
            </a:endParaRPr>
          </a:p>
        </p:txBody>
      </p:sp>
      <p:sp>
        <p:nvSpPr>
          <p:cNvPr id="2" name="Ovale 1"/>
          <p:cNvSpPr/>
          <p:nvPr/>
        </p:nvSpPr>
        <p:spPr bwMode="auto">
          <a:xfrm>
            <a:off x="3347864" y="1843441"/>
            <a:ext cx="2448272" cy="2016224"/>
          </a:xfrm>
          <a:prstGeom prst="ellipse">
            <a:avLst/>
          </a:prstGeom>
          <a:solidFill>
            <a:schemeClr val="bg1"/>
          </a:solidFill>
          <a:ln w="5715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Voluntarism</a:t>
            </a:r>
          </a:p>
          <a:p>
            <a:pPr marL="0" marR="0" indent="0" algn="ctr" defTabSz="914400" rtl="0" eaLnBrk="0" fontAlgn="base" latinLnBrk="0" hangingPunct="0">
              <a:lnSpc>
                <a:spcPct val="100000"/>
              </a:lnSpc>
              <a:spcBef>
                <a:spcPct val="0"/>
              </a:spcBef>
              <a:spcAft>
                <a:spcPct val="0"/>
              </a:spcAft>
              <a:buClrTx/>
              <a:buSzTx/>
              <a:buFontTx/>
              <a:buNone/>
              <a:tabLst/>
            </a:pPr>
            <a:r>
              <a:rPr lang="en-US" sz="2100" b="0" dirty="0" smtClean="0">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v</a:t>
            </a:r>
            <a:r>
              <a:rPr kumimoji="0" lang="en-US" sz="2100" b="0" i="0" u="none" strike="noStrike" cap="none" normalizeH="0" baseline="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s compulsion</a:t>
            </a:r>
            <a:r>
              <a:rPr kumimoji="0" lang="en-US" sz="2100" b="0" i="0" u="none" strike="noStrike" cap="none" normalizeH="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 </a:t>
            </a:r>
            <a:endParaRPr kumimoji="0" lang="en-US" sz="2100" b="0" i="0" u="none" strike="noStrike" cap="none" normalizeH="0" baseline="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8" name="Ovale 7"/>
          <p:cNvSpPr/>
          <p:nvPr/>
        </p:nvSpPr>
        <p:spPr bwMode="auto">
          <a:xfrm>
            <a:off x="6432196" y="4051904"/>
            <a:ext cx="2448272" cy="2016224"/>
          </a:xfrm>
          <a:prstGeom prst="ellipse">
            <a:avLst/>
          </a:prstGeom>
          <a:solidFill>
            <a:schemeClr val="bg1"/>
          </a:solid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008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Flexible </a:t>
            </a:r>
            <a:r>
              <a:rPr kumimoji="0" lang="en-US" sz="2100" i="0" u="none" strike="noStrike" cap="none" normalizeH="0" baseline="0" dirty="0" err="1" smtClean="0">
                <a:ln>
                  <a:noFill/>
                </a:ln>
                <a:solidFill>
                  <a:srgbClr val="008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labour</a:t>
            </a:r>
            <a:r>
              <a:rPr kumimoji="0" lang="en-US" sz="2100" i="0" u="none" strike="noStrike" cap="none" normalizeH="0" baseline="0" dirty="0" smtClean="0">
                <a:ln>
                  <a:noFill/>
                </a:ln>
                <a:solidFill>
                  <a:srgbClr val="008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 markets</a:t>
            </a:r>
          </a:p>
        </p:txBody>
      </p:sp>
      <p:sp>
        <p:nvSpPr>
          <p:cNvPr id="11" name="Ovale 10"/>
          <p:cNvSpPr/>
          <p:nvPr/>
        </p:nvSpPr>
        <p:spPr bwMode="auto">
          <a:xfrm>
            <a:off x="6432196" y="1776567"/>
            <a:ext cx="2448272" cy="2016224"/>
          </a:xfrm>
          <a:prstGeom prst="ellipse">
            <a:avLst/>
          </a:prstGeom>
          <a:solidFill>
            <a:schemeClr val="bg1"/>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Economic structure</a:t>
            </a:r>
          </a:p>
          <a:p>
            <a:pPr marL="0" marR="0" indent="0" algn="ctr" defTabSz="914400" rtl="0" eaLnBrk="0" fontAlgn="base" latinLnBrk="0" hangingPunct="0">
              <a:lnSpc>
                <a:spcPct val="100000"/>
              </a:lnSpc>
              <a:spcBef>
                <a:spcPct val="0"/>
              </a:spcBef>
              <a:spcAft>
                <a:spcPct val="0"/>
              </a:spcAft>
              <a:buClrTx/>
              <a:buSzTx/>
              <a:buFontTx/>
              <a:buNone/>
              <a:tabLst/>
            </a:pPr>
            <a:r>
              <a:rPr lang="en-US" sz="2100" b="0" dirty="0" smtClean="0">
                <a:solidFill>
                  <a:srgbClr val="C00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(productive sectors, firm size..)</a:t>
            </a:r>
            <a:endParaRPr kumimoji="0" lang="en-US" sz="2100" b="0"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2" name="Ovale 11"/>
          <p:cNvSpPr/>
          <p:nvPr/>
        </p:nvSpPr>
        <p:spPr bwMode="auto">
          <a:xfrm>
            <a:off x="3341768" y="4077069"/>
            <a:ext cx="2448272" cy="2016224"/>
          </a:xfrm>
          <a:prstGeom prst="ellipse">
            <a:avLst/>
          </a:prstGeom>
          <a:solidFill>
            <a:schemeClr val="bg1"/>
          </a:solid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Territorial</a:t>
            </a:r>
          </a:p>
          <a:p>
            <a:pPr marL="0" marR="0" indent="0" algn="ctr" defTabSz="914400" rtl="0" eaLnBrk="0" fontAlgn="base" latinLnBrk="0" hangingPunct="0">
              <a:lnSpc>
                <a:spcPct val="100000"/>
              </a:lnSpc>
              <a:spcBef>
                <a:spcPct val="0"/>
              </a:spcBef>
              <a:spcAft>
                <a:spcPct val="0"/>
              </a:spcAft>
              <a:buClrTx/>
              <a:buSzTx/>
              <a:buFontTx/>
              <a:buNone/>
              <a:tabLst/>
            </a:pPr>
            <a:r>
              <a:rPr lang="en-US" sz="2100" dirty="0" smtClean="0">
                <a:solidFill>
                  <a:srgbClr val="0070C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divides</a:t>
            </a:r>
            <a:endParaRPr kumimoji="0" lang="en-US" sz="2100" i="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3" name="Ovale 12"/>
          <p:cNvSpPr/>
          <p:nvPr/>
        </p:nvSpPr>
        <p:spPr bwMode="auto">
          <a:xfrm>
            <a:off x="278686" y="4077069"/>
            <a:ext cx="2417964" cy="2011643"/>
          </a:xfrm>
          <a:prstGeom prst="ellipse">
            <a:avLst/>
          </a:prstGeom>
          <a:solidFill>
            <a:schemeClr val="bg1"/>
          </a:solid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err="1" smtClean="0">
                <a:ln>
                  <a:noFill/>
                </a:ln>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Labour</a:t>
            </a:r>
            <a:r>
              <a:rPr kumimoji="0" lang="en-US" sz="2100" i="0" u="none" strike="noStrike" cap="none" normalizeH="0" baseline="0" dirty="0" smtClean="0">
                <a:ln>
                  <a:noFill/>
                </a:ln>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 market segmentation </a:t>
            </a:r>
          </a:p>
          <a:p>
            <a:pPr marL="0" marR="0" indent="0" algn="ctr" defTabSz="914400" rtl="0" eaLnBrk="0" fontAlgn="base" latinLnBrk="0" hangingPunct="0">
              <a:lnSpc>
                <a:spcPct val="100000"/>
              </a:lnSpc>
              <a:spcBef>
                <a:spcPct val="0"/>
              </a:spcBef>
              <a:spcAft>
                <a:spcPct val="0"/>
              </a:spcAft>
              <a:buClrTx/>
              <a:buSzTx/>
              <a:buFontTx/>
              <a:buNone/>
              <a:tabLst/>
            </a:pPr>
            <a:r>
              <a:rPr lang="en-US" sz="2100" b="0" dirty="0" smtClean="0">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(employment sector, position..)</a:t>
            </a:r>
            <a:endParaRPr kumimoji="0" lang="en-US" sz="2100" b="0" i="0" u="none" strike="noStrike" cap="none" normalizeH="0" baseline="0" dirty="0" smtClean="0">
              <a:ln>
                <a:noFill/>
              </a:ln>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5" name="Ovale 14"/>
          <p:cNvSpPr/>
          <p:nvPr/>
        </p:nvSpPr>
        <p:spPr bwMode="auto">
          <a:xfrm>
            <a:off x="263532" y="1844921"/>
            <a:ext cx="2448272" cy="2016224"/>
          </a:xfrm>
          <a:prstGeom prst="ellipse">
            <a:avLst/>
          </a:prstGeom>
          <a:solidFill>
            <a:schemeClr val="bg1"/>
          </a:solid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FF66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The outsiders…</a:t>
            </a:r>
            <a:endParaRPr kumimoji="0" lang="en-US" sz="2100" b="0" i="0" u="none" strike="noStrike" cap="none" normalizeH="0" baseline="0" dirty="0" smtClean="0">
              <a:ln>
                <a:noFill/>
              </a:ln>
              <a:solidFill>
                <a:srgbClr val="FF66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6"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73058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8" grpId="0" animBg="1"/>
      <p:bldP spid="11" grpId="0" animBg="1"/>
      <p:bldP spid="12"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89255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				          Fiscal (&amp; Social) welfare</a:t>
            </a:r>
          </a:p>
          <a:p>
            <a:pPr algn="r"/>
            <a:r>
              <a:rPr lang="en-US" sz="2600" dirty="0" smtClean="0">
                <a:solidFill>
                  <a:srgbClr val="990033"/>
                </a:solidFill>
                <a:latin typeface="Calibri" pitchFamily="34" charset="0"/>
              </a:rPr>
              <a:t>distributive impact by income deciles </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12</a:t>
            </a:fld>
            <a:endParaRPr lang="en-US" dirty="0">
              <a:solidFill>
                <a:schemeClr val="bg1"/>
              </a:solidFill>
            </a:endParaRPr>
          </a:p>
        </p:txBody>
      </p:sp>
      <p:graphicFrame>
        <p:nvGraphicFramePr>
          <p:cNvPr id="12" name="Grafico 11">
            <a:extLst>
              <a:ext uri="{FF2B5EF4-FFF2-40B4-BE49-F238E27FC236}">
                <a16:creationId xmlns:a16="http://schemas.microsoft.com/office/drawing/2014/main" id="{2EC6DCB0-AA2D-4CE3-B99D-4E7B4A3C33C1}"/>
              </a:ext>
            </a:extLst>
          </p:cNvPr>
          <p:cNvGraphicFramePr/>
          <p:nvPr>
            <p:extLst>
              <p:ext uri="{D42A27DB-BD31-4B8C-83A1-F6EECF244321}">
                <p14:modId xmlns:p14="http://schemas.microsoft.com/office/powerpoint/2010/main" val="3272220349"/>
              </p:ext>
            </p:extLst>
          </p:nvPr>
        </p:nvGraphicFramePr>
        <p:xfrm>
          <a:off x="827584" y="1745218"/>
          <a:ext cx="7488831" cy="42787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co 14">
            <a:extLst>
              <a:ext uri="{FF2B5EF4-FFF2-40B4-BE49-F238E27FC236}">
                <a16:creationId xmlns:a16="http://schemas.microsoft.com/office/drawing/2014/main" id="{86943826-49B6-46F8-AA95-AF24BFFCC7FD}"/>
              </a:ext>
            </a:extLst>
          </p:cNvPr>
          <p:cNvGraphicFramePr/>
          <p:nvPr>
            <p:extLst>
              <p:ext uri="{D42A27DB-BD31-4B8C-83A1-F6EECF244321}">
                <p14:modId xmlns:p14="http://schemas.microsoft.com/office/powerpoint/2010/main" val="2645402558"/>
              </p:ext>
            </p:extLst>
          </p:nvPr>
        </p:nvGraphicFramePr>
        <p:xfrm>
          <a:off x="827583" y="1785937"/>
          <a:ext cx="7488831" cy="42460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87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89255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Welfare &amp; tax policies</a:t>
            </a:r>
          </a:p>
          <a:p>
            <a:pPr algn="r"/>
            <a:r>
              <a:rPr lang="en-US" sz="2600" dirty="0" smtClean="0">
                <a:solidFill>
                  <a:srgbClr val="990033"/>
                </a:solidFill>
                <a:latin typeface="Calibri" pitchFamily="34" charset="0"/>
              </a:rPr>
              <a:t>The long term trajectory </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13</a:t>
            </a:fld>
            <a:endParaRPr lang="en-US" dirty="0">
              <a:solidFill>
                <a:schemeClr val="bg1"/>
              </a:solidFill>
            </a:endParaRPr>
          </a:p>
        </p:txBody>
      </p:sp>
      <p:graphicFrame>
        <p:nvGraphicFramePr>
          <p:cNvPr id="3" name="Tabella 2"/>
          <p:cNvGraphicFramePr>
            <a:graphicFrameLocks noGrp="1"/>
          </p:cNvGraphicFramePr>
          <p:nvPr>
            <p:extLst/>
          </p:nvPr>
        </p:nvGraphicFramePr>
        <p:xfrm>
          <a:off x="323528" y="1988838"/>
          <a:ext cx="8496944" cy="3960441"/>
        </p:xfrm>
        <a:graphic>
          <a:graphicData uri="http://schemas.openxmlformats.org/drawingml/2006/table">
            <a:tbl>
              <a:tblPr firstRow="1" firstCol="1" bandRow="1">
                <a:tableStyleId>{5C22544A-7EE6-4342-B048-85BDC9FD1C3A}</a:tableStyleId>
              </a:tblPr>
              <a:tblGrid>
                <a:gridCol w="1335719">
                  <a:extLst>
                    <a:ext uri="{9D8B030D-6E8A-4147-A177-3AD203B41FA5}">
                      <a16:colId xmlns:a16="http://schemas.microsoft.com/office/drawing/2014/main" val="3685180509"/>
                    </a:ext>
                  </a:extLst>
                </a:gridCol>
                <a:gridCol w="2662943">
                  <a:extLst>
                    <a:ext uri="{9D8B030D-6E8A-4147-A177-3AD203B41FA5}">
                      <a16:colId xmlns:a16="http://schemas.microsoft.com/office/drawing/2014/main" val="927130995"/>
                    </a:ext>
                  </a:extLst>
                </a:gridCol>
                <a:gridCol w="2107242">
                  <a:extLst>
                    <a:ext uri="{9D8B030D-6E8A-4147-A177-3AD203B41FA5}">
                      <a16:colId xmlns:a16="http://schemas.microsoft.com/office/drawing/2014/main" val="3313897566"/>
                    </a:ext>
                  </a:extLst>
                </a:gridCol>
                <a:gridCol w="2391040">
                  <a:extLst>
                    <a:ext uri="{9D8B030D-6E8A-4147-A177-3AD203B41FA5}">
                      <a16:colId xmlns:a16="http://schemas.microsoft.com/office/drawing/2014/main" val="971139655"/>
                    </a:ext>
                  </a:extLst>
                </a:gridCol>
              </a:tblGrid>
              <a:tr h="440050">
                <a:tc>
                  <a:txBody>
                    <a:bodyPr/>
                    <a:lstStyle/>
                    <a:p>
                      <a:pPr>
                        <a:lnSpc>
                          <a:spcPct val="107000"/>
                        </a:lnSpc>
                        <a:spcAft>
                          <a:spcPts val="0"/>
                        </a:spcAft>
                      </a:pPr>
                      <a:r>
                        <a:rPr lang="it-IT" sz="1800">
                          <a:solidFill>
                            <a:schemeClr val="accent2"/>
                          </a:solidFill>
                          <a:effectLst/>
                          <a:latin typeface="Calibri" panose="020F0502020204030204" pitchFamily="34" charset="0"/>
                          <a:cs typeface="Calibri" panose="020F0502020204030204" pitchFamily="34" charset="0"/>
                        </a:rPr>
                        <a:t> </a:t>
                      </a:r>
                      <a:endParaRPr lang="it-IT" sz="240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dirty="0" smtClean="0">
                          <a:solidFill>
                            <a:schemeClr val="accent2"/>
                          </a:solidFill>
                          <a:effectLst/>
                          <a:latin typeface="Calibri" panose="020F0502020204030204" pitchFamily="34" charset="0"/>
                          <a:cs typeface="Calibri" panose="020F0502020204030204" pitchFamily="34" charset="0"/>
                        </a:rPr>
                        <a:t>Fiscal welfare</a:t>
                      </a:r>
                      <a:endParaRPr lang="it-IT"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dirty="0" smtClean="0">
                          <a:solidFill>
                            <a:schemeClr val="accent2"/>
                          </a:solidFill>
                          <a:effectLst/>
                          <a:latin typeface="Calibri" panose="020F0502020204030204" pitchFamily="34" charset="0"/>
                          <a:cs typeface="Calibri" panose="020F0502020204030204" pitchFamily="34" charset="0"/>
                        </a:rPr>
                        <a:t>Social welfare</a:t>
                      </a:r>
                      <a:endParaRPr lang="it-IT"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dirty="0" err="1" smtClean="0">
                          <a:solidFill>
                            <a:schemeClr val="accent2"/>
                          </a:solidFill>
                          <a:effectLst/>
                          <a:latin typeface="Calibri" panose="020F0502020204030204" pitchFamily="34" charset="0"/>
                          <a:cs typeface="Calibri" panose="020F0502020204030204" pitchFamily="34" charset="0"/>
                        </a:rPr>
                        <a:t>Tax</a:t>
                      </a:r>
                      <a:r>
                        <a:rPr lang="it-IT" sz="1800" baseline="0" dirty="0" smtClean="0">
                          <a:solidFill>
                            <a:schemeClr val="accent2"/>
                          </a:solidFill>
                          <a:effectLst/>
                          <a:latin typeface="Calibri" panose="020F0502020204030204" pitchFamily="34" charset="0"/>
                          <a:cs typeface="Calibri" panose="020F0502020204030204" pitchFamily="34" charset="0"/>
                        </a:rPr>
                        <a:t> </a:t>
                      </a:r>
                      <a:r>
                        <a:rPr lang="it-IT" sz="1800" baseline="0" dirty="0" err="1" smtClean="0">
                          <a:solidFill>
                            <a:schemeClr val="accent2"/>
                          </a:solidFill>
                          <a:effectLst/>
                          <a:latin typeface="Calibri" panose="020F0502020204030204" pitchFamily="34" charset="0"/>
                          <a:cs typeface="Calibri" panose="020F0502020204030204" pitchFamily="34" charset="0"/>
                        </a:rPr>
                        <a:t>policies</a:t>
                      </a:r>
                      <a:endParaRPr lang="it-IT"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16397643"/>
                  </a:ext>
                </a:extLst>
              </a:tr>
              <a:tr h="880097">
                <a:tc>
                  <a:txBody>
                    <a:bodyPr/>
                    <a:lstStyle/>
                    <a:p>
                      <a:pPr>
                        <a:lnSpc>
                          <a:spcPct val="107000"/>
                        </a:lnSpc>
                        <a:spcAft>
                          <a:spcPts val="0"/>
                        </a:spcAft>
                      </a:pPr>
                      <a:r>
                        <a:rPr lang="it-IT" sz="1800">
                          <a:solidFill>
                            <a:schemeClr val="accent2"/>
                          </a:solidFill>
                          <a:effectLst/>
                          <a:latin typeface="Calibri" panose="020F0502020204030204" pitchFamily="34" charset="0"/>
                          <a:cs typeface="Calibri" panose="020F0502020204030204" pitchFamily="34" charset="0"/>
                        </a:rPr>
                        <a:t>1965-1991</a:t>
                      </a:r>
                      <a:endParaRPr lang="it-IT" sz="240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smtClean="0">
                          <a:effectLst/>
                          <a:latin typeface="Calibri" panose="020F0502020204030204" pitchFamily="34" charset="0"/>
                          <a:cs typeface="Calibri" panose="020F0502020204030204" pitchFamily="34" charset="0"/>
                        </a:rPr>
                        <a:t>Redistributive</a:t>
                      </a:r>
                    </a:p>
                  </a:txBody>
                  <a:tcPr marL="68580" marR="68580" marT="0" marB="0" anchor="ctr"/>
                </a:tc>
                <a:tc>
                  <a:txBody>
                    <a:bodyPr/>
                    <a:lstStyle/>
                    <a:p>
                      <a:pPr algn="ctr">
                        <a:lnSpc>
                          <a:spcPct val="107000"/>
                        </a:lnSpc>
                        <a:spcAft>
                          <a:spcPts val="0"/>
                        </a:spcAft>
                      </a:pPr>
                      <a:r>
                        <a:rPr lang="it-IT" sz="1800" dirty="0">
                          <a:effectLst/>
                          <a:latin typeface="Calibri" panose="020F0502020204030204" pitchFamily="34" charset="0"/>
                          <a:cs typeface="Calibri" panose="020F0502020204030204" pitchFamily="34" charset="0"/>
                        </a:rPr>
                        <a:t>Distributive</a:t>
                      </a:r>
                      <a:endParaRPr lang="it-I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smtClean="0">
                          <a:effectLst/>
                          <a:latin typeface="Calibri" panose="020F0502020204030204" pitchFamily="34" charset="0"/>
                          <a:cs typeface="Calibri" panose="020F0502020204030204" pitchFamily="34" charset="0"/>
                        </a:rPr>
                        <a:t>Redistributive</a:t>
                      </a:r>
                      <a:endParaRPr lang="it-IT" sz="1800" dirty="0" smtClean="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6692088"/>
                  </a:ext>
                </a:extLst>
              </a:tr>
              <a:tr h="880097">
                <a:tc>
                  <a:txBody>
                    <a:bodyPr/>
                    <a:lstStyle/>
                    <a:p>
                      <a:pPr>
                        <a:lnSpc>
                          <a:spcPct val="107000"/>
                        </a:lnSpc>
                        <a:spcAft>
                          <a:spcPts val="0"/>
                        </a:spcAft>
                      </a:pPr>
                      <a:r>
                        <a:rPr lang="it-IT" sz="1800">
                          <a:solidFill>
                            <a:schemeClr val="accent2"/>
                          </a:solidFill>
                          <a:effectLst/>
                          <a:latin typeface="Calibri" panose="020F0502020204030204" pitchFamily="34" charset="0"/>
                          <a:cs typeface="Calibri" panose="020F0502020204030204" pitchFamily="34" charset="0"/>
                        </a:rPr>
                        <a:t>1992-1995</a:t>
                      </a:r>
                      <a:endParaRPr lang="it-IT" sz="240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dirty="0" err="1" smtClean="0">
                          <a:effectLst/>
                          <a:latin typeface="Calibri" panose="020F0502020204030204" pitchFamily="34" charset="0"/>
                          <a:cs typeface="Calibri" panose="020F0502020204030204" pitchFamily="34" charset="0"/>
                        </a:rPr>
                        <a:t>Regulatory</a:t>
                      </a:r>
                      <a:endParaRPr lang="it-I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err="1" smtClean="0">
                          <a:effectLst/>
                          <a:latin typeface="Calibri" panose="020F0502020204030204" pitchFamily="34" charset="0"/>
                          <a:cs typeface="Calibri" panose="020F0502020204030204" pitchFamily="34" charset="0"/>
                        </a:rPr>
                        <a:t>Retrenchment</a:t>
                      </a:r>
                      <a:r>
                        <a:rPr lang="it-IT" sz="1800" dirty="0" smtClean="0">
                          <a:effectLst/>
                          <a:latin typeface="Calibri" panose="020F0502020204030204" pitchFamily="34" charset="0"/>
                          <a:cs typeface="Calibri" panose="020F0502020204030204" pitchFamily="34" charset="0"/>
                        </a:rPr>
                        <a:t> </a:t>
                      </a:r>
                      <a:r>
                        <a:rPr lang="it-IT" sz="1800" dirty="0">
                          <a:effectLst/>
                          <a:latin typeface="Calibri" panose="020F0502020204030204" pitchFamily="34" charset="0"/>
                          <a:cs typeface="Calibri" panose="020F0502020204030204" pitchFamily="34" charset="0"/>
                        </a:rPr>
                        <a:t>(</a:t>
                      </a:r>
                      <a:r>
                        <a:rPr lang="it-IT" sz="1800" dirty="0" err="1" smtClean="0">
                          <a:effectLst/>
                          <a:latin typeface="Calibri" panose="020F0502020204030204" pitchFamily="34" charset="0"/>
                          <a:cs typeface="Calibri" panose="020F0502020204030204" pitchFamily="34" charset="0"/>
                        </a:rPr>
                        <a:t>Regulatory</a:t>
                      </a:r>
                      <a:r>
                        <a:rPr lang="it-IT" sz="1800" dirty="0" smtClean="0">
                          <a:effectLst/>
                          <a:latin typeface="Calibri" panose="020F0502020204030204" pitchFamily="34" charset="0"/>
                          <a:cs typeface="Calibri" panose="020F0502020204030204" pitchFamily="34" charset="0"/>
                        </a:rPr>
                        <a:t>)</a:t>
                      </a:r>
                      <a:endParaRPr lang="it-I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a:effectLst/>
                          <a:latin typeface="Calibri" panose="020F0502020204030204" pitchFamily="34" charset="0"/>
                          <a:cs typeface="Calibri" panose="020F0502020204030204" pitchFamily="34" charset="0"/>
                        </a:rPr>
                        <a:t>Redistributive</a:t>
                      </a:r>
                      <a:endParaRPr lang="it-IT"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07376106"/>
                  </a:ext>
                </a:extLst>
              </a:tr>
              <a:tr h="880097">
                <a:tc>
                  <a:txBody>
                    <a:bodyPr/>
                    <a:lstStyle/>
                    <a:p>
                      <a:pPr>
                        <a:lnSpc>
                          <a:spcPct val="107000"/>
                        </a:lnSpc>
                        <a:spcAft>
                          <a:spcPts val="0"/>
                        </a:spcAft>
                      </a:pPr>
                      <a:r>
                        <a:rPr lang="it-IT" sz="1800">
                          <a:solidFill>
                            <a:schemeClr val="accent2"/>
                          </a:solidFill>
                          <a:effectLst/>
                          <a:latin typeface="Calibri" panose="020F0502020204030204" pitchFamily="34" charset="0"/>
                          <a:cs typeface="Calibri" panose="020F0502020204030204" pitchFamily="34" charset="0"/>
                        </a:rPr>
                        <a:t>1996-2009</a:t>
                      </a:r>
                      <a:endParaRPr lang="it-IT" sz="240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dirty="0">
                          <a:effectLst/>
                          <a:latin typeface="Calibri" panose="020F0502020204030204" pitchFamily="34" charset="0"/>
                          <a:cs typeface="Calibri" panose="020F0502020204030204" pitchFamily="34" charset="0"/>
                        </a:rPr>
                        <a:t>Distributive </a:t>
                      </a:r>
                      <a:r>
                        <a:rPr lang="it-IT" sz="1800" dirty="0" smtClean="0">
                          <a:effectLst/>
                          <a:latin typeface="Calibri" panose="020F0502020204030204" pitchFamily="34" charset="0"/>
                          <a:cs typeface="Calibri" panose="020F0502020204030204" pitchFamily="34" charset="0"/>
                        </a:rPr>
                        <a:t>and </a:t>
                      </a:r>
                    </a:p>
                    <a:p>
                      <a:pPr algn="ctr">
                        <a:lnSpc>
                          <a:spcPct val="107000"/>
                        </a:lnSpc>
                        <a:spcAft>
                          <a:spcPts val="0"/>
                        </a:spcAft>
                      </a:pPr>
                      <a:r>
                        <a:rPr lang="it-IT" sz="1800" dirty="0" smtClean="0">
                          <a:effectLst/>
                          <a:latin typeface="Calibri" panose="020F0502020204030204" pitchFamily="34" charset="0"/>
                          <a:cs typeface="Calibri" panose="020F0502020204030204" pitchFamily="34" charset="0"/>
                        </a:rPr>
                        <a:t>micro-distributive</a:t>
                      </a:r>
                      <a:endParaRPr lang="it-I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err="1" smtClean="0">
                          <a:effectLst/>
                          <a:latin typeface="Calibri" panose="020F0502020204030204" pitchFamily="34" charset="0"/>
                          <a:cs typeface="Calibri" panose="020F0502020204030204" pitchFamily="34" charset="0"/>
                        </a:rPr>
                        <a:t>Retrenchment</a:t>
                      </a:r>
                      <a:r>
                        <a:rPr lang="it-IT" sz="1800" dirty="0" smtClean="0">
                          <a:effectLst/>
                          <a:latin typeface="Calibri" panose="020F0502020204030204" pitchFamily="34" charset="0"/>
                          <a:cs typeface="Calibri" panose="020F0502020204030204" pitchFamily="34" charset="0"/>
                        </a:rPr>
                        <a:t> (</a:t>
                      </a:r>
                      <a:r>
                        <a:rPr lang="it-IT" sz="1800" dirty="0" err="1" smtClean="0">
                          <a:effectLst/>
                          <a:latin typeface="Calibri" panose="020F0502020204030204" pitchFamily="34" charset="0"/>
                          <a:cs typeface="Calibri" panose="020F0502020204030204" pitchFamily="34" charset="0"/>
                        </a:rPr>
                        <a:t>Regulatory</a:t>
                      </a:r>
                      <a:r>
                        <a:rPr lang="it-IT" sz="1800" dirty="0" smtClean="0">
                          <a:effectLst/>
                          <a:latin typeface="Calibri" panose="020F0502020204030204" pitchFamily="34" charset="0"/>
                          <a:cs typeface="Calibri" panose="020F0502020204030204" pitchFamily="34" charset="0"/>
                        </a:rPr>
                        <a:t>)</a:t>
                      </a:r>
                      <a:endParaRPr lang="it-I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a:effectLst/>
                          <a:latin typeface="Calibri" panose="020F0502020204030204" pitchFamily="34" charset="0"/>
                          <a:cs typeface="Calibri" panose="020F0502020204030204" pitchFamily="34" charset="0"/>
                        </a:rPr>
                        <a:t>Distributive</a:t>
                      </a:r>
                      <a:endParaRPr lang="it-IT"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71537599"/>
                  </a:ext>
                </a:extLst>
              </a:tr>
              <a:tr h="440050">
                <a:tc>
                  <a:txBody>
                    <a:bodyPr/>
                    <a:lstStyle/>
                    <a:p>
                      <a:pPr>
                        <a:lnSpc>
                          <a:spcPct val="107000"/>
                        </a:lnSpc>
                        <a:spcAft>
                          <a:spcPts val="0"/>
                        </a:spcAft>
                      </a:pPr>
                      <a:r>
                        <a:rPr lang="it-IT" sz="1800">
                          <a:solidFill>
                            <a:schemeClr val="accent2"/>
                          </a:solidFill>
                          <a:effectLst/>
                          <a:latin typeface="Calibri" panose="020F0502020204030204" pitchFamily="34" charset="0"/>
                          <a:cs typeface="Calibri" panose="020F0502020204030204" pitchFamily="34" charset="0"/>
                        </a:rPr>
                        <a:t>2010-2013</a:t>
                      </a:r>
                      <a:endParaRPr lang="it-IT" sz="240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a:effectLst/>
                          <a:latin typeface="Calibri" panose="020F0502020204030204" pitchFamily="34" charset="0"/>
                          <a:cs typeface="Calibri" panose="020F0502020204030204" pitchFamily="34" charset="0"/>
                        </a:rPr>
                        <a:t>Micro-distributive</a:t>
                      </a:r>
                      <a:endParaRPr lang="it-IT"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err="1" smtClean="0">
                          <a:effectLst/>
                          <a:latin typeface="Calibri" panose="020F0502020204030204" pitchFamily="34" charset="0"/>
                          <a:cs typeface="Calibri" panose="020F0502020204030204" pitchFamily="34" charset="0"/>
                        </a:rPr>
                        <a:t>Retrenchment</a:t>
                      </a:r>
                      <a:endParaRPr lang="it-IT"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a:effectLst/>
                          <a:latin typeface="Calibri" panose="020F0502020204030204" pitchFamily="34" charset="0"/>
                          <a:cs typeface="Calibri" panose="020F0502020204030204" pitchFamily="34" charset="0"/>
                        </a:rPr>
                        <a:t>Micro-distributive</a:t>
                      </a:r>
                      <a:endParaRPr lang="it-IT"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73419757"/>
                  </a:ext>
                </a:extLst>
              </a:tr>
              <a:tr h="440050">
                <a:tc>
                  <a:txBody>
                    <a:bodyPr/>
                    <a:lstStyle/>
                    <a:p>
                      <a:pPr>
                        <a:lnSpc>
                          <a:spcPct val="107000"/>
                        </a:lnSpc>
                        <a:spcAft>
                          <a:spcPts val="0"/>
                        </a:spcAft>
                      </a:pPr>
                      <a:r>
                        <a:rPr lang="it-IT" sz="1800" b="1" dirty="0">
                          <a:solidFill>
                            <a:srgbClr val="002060"/>
                          </a:solidFill>
                          <a:effectLst/>
                          <a:latin typeface="Calibri" panose="020F0502020204030204" pitchFamily="34" charset="0"/>
                          <a:cs typeface="Calibri" panose="020F0502020204030204" pitchFamily="34" charset="0"/>
                        </a:rPr>
                        <a:t>2014-2020</a:t>
                      </a:r>
                      <a:endParaRPr lang="it-IT"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a:solidFill>
                            <a:srgbClr val="002060"/>
                          </a:solidFill>
                          <a:effectLst/>
                          <a:latin typeface="Calibri" panose="020F0502020204030204" pitchFamily="34" charset="0"/>
                          <a:cs typeface="Calibri" panose="020F0502020204030204" pitchFamily="34" charset="0"/>
                        </a:rPr>
                        <a:t>Micro-distributive</a:t>
                      </a:r>
                      <a:endParaRPr lang="it-IT"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a:solidFill>
                            <a:srgbClr val="002060"/>
                          </a:solidFill>
                          <a:effectLst/>
                          <a:latin typeface="Calibri" panose="020F0502020204030204" pitchFamily="34" charset="0"/>
                          <a:cs typeface="Calibri" panose="020F0502020204030204" pitchFamily="34" charset="0"/>
                        </a:rPr>
                        <a:t>Micro-Distributive</a:t>
                      </a:r>
                      <a:endParaRPr lang="it-IT" sz="2400" b="1">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it-IT" sz="1800" b="1" dirty="0">
                          <a:solidFill>
                            <a:srgbClr val="002060"/>
                          </a:solidFill>
                          <a:effectLst/>
                          <a:latin typeface="Calibri" panose="020F0502020204030204" pitchFamily="34" charset="0"/>
                          <a:cs typeface="Calibri" panose="020F0502020204030204" pitchFamily="34" charset="0"/>
                        </a:rPr>
                        <a:t>Micro-distributive</a:t>
                      </a:r>
                      <a:endParaRPr lang="it-IT"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60133417"/>
                  </a:ext>
                </a:extLst>
              </a:tr>
            </a:tbl>
          </a:graphicData>
        </a:graphic>
      </p:graphicFrame>
      <p:sp>
        <p:nvSpPr>
          <p:cNvPr id="10" name="Rettangolo 9"/>
          <p:cNvSpPr/>
          <p:nvPr/>
        </p:nvSpPr>
        <p:spPr bwMode="auto">
          <a:xfrm>
            <a:off x="331717" y="4200507"/>
            <a:ext cx="8488756" cy="19794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1" name="Rettangolo 10"/>
          <p:cNvSpPr/>
          <p:nvPr/>
        </p:nvSpPr>
        <p:spPr bwMode="auto">
          <a:xfrm>
            <a:off x="287905" y="5013176"/>
            <a:ext cx="8816949" cy="990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69208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492443"/>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Policy &amp; Politics</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14</a:t>
            </a:fld>
            <a:endParaRPr lang="en-US" dirty="0">
              <a:solidFill>
                <a:schemeClr val="bg1"/>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4170921751"/>
              </p:ext>
            </p:extLst>
          </p:nvPr>
        </p:nvGraphicFramePr>
        <p:xfrm>
          <a:off x="182563" y="1345109"/>
          <a:ext cx="8816949" cy="5279685"/>
        </p:xfrm>
        <a:graphic>
          <a:graphicData uri="http://schemas.openxmlformats.org/drawingml/2006/table">
            <a:tbl>
              <a:tblPr firstRow="1" firstCol="1" bandRow="1">
                <a:tableStyleId>{5C22544A-7EE6-4342-B048-85BDC9FD1C3A}</a:tableStyleId>
              </a:tblPr>
              <a:tblGrid>
                <a:gridCol w="1928783">
                  <a:extLst>
                    <a:ext uri="{9D8B030D-6E8A-4147-A177-3AD203B41FA5}">
                      <a16:colId xmlns:a16="http://schemas.microsoft.com/office/drawing/2014/main" val="3685180509"/>
                    </a:ext>
                  </a:extLst>
                </a:gridCol>
                <a:gridCol w="3845300">
                  <a:extLst>
                    <a:ext uri="{9D8B030D-6E8A-4147-A177-3AD203B41FA5}">
                      <a16:colId xmlns:a16="http://schemas.microsoft.com/office/drawing/2014/main" val="927130995"/>
                    </a:ext>
                  </a:extLst>
                </a:gridCol>
                <a:gridCol w="3042866">
                  <a:extLst>
                    <a:ext uri="{9D8B030D-6E8A-4147-A177-3AD203B41FA5}">
                      <a16:colId xmlns:a16="http://schemas.microsoft.com/office/drawing/2014/main" val="3313897566"/>
                    </a:ext>
                  </a:extLst>
                </a:gridCol>
              </a:tblGrid>
              <a:tr h="564063">
                <a:tc>
                  <a:txBody>
                    <a:bodyPr/>
                    <a:lstStyle/>
                    <a:p>
                      <a:pPr>
                        <a:lnSpc>
                          <a:spcPct val="107000"/>
                        </a:lnSpc>
                        <a:spcAft>
                          <a:spcPts val="0"/>
                        </a:spcAft>
                      </a:pPr>
                      <a:r>
                        <a:rPr lang="en-US" sz="2000" b="1" noProof="0" dirty="0" smtClean="0">
                          <a:solidFill>
                            <a:schemeClr val="accent2"/>
                          </a:solidFill>
                          <a:effectLst/>
                          <a:latin typeface="Calibri" panose="020F0502020204030204" pitchFamily="34" charset="0"/>
                          <a:cs typeface="Calibri" panose="020F0502020204030204" pitchFamily="34" charset="0"/>
                        </a:rPr>
                        <a:t> </a:t>
                      </a:r>
                      <a:endParaRPr lang="en-US" sz="2000" b="1" noProof="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solidFill>
                            <a:srgbClr val="990033"/>
                          </a:solidFill>
                          <a:effectLst/>
                          <a:latin typeface="Calibri" panose="020F0502020204030204" pitchFamily="34" charset="0"/>
                          <a:cs typeface="Calibri" panose="020F0502020204030204" pitchFamily="34" charset="0"/>
                        </a:rPr>
                        <a:t>Social</a:t>
                      </a:r>
                      <a:r>
                        <a:rPr lang="en-US" sz="2000" b="1" baseline="0" noProof="0" dirty="0" smtClean="0">
                          <a:solidFill>
                            <a:srgbClr val="990033"/>
                          </a:solidFill>
                          <a:effectLst/>
                          <a:latin typeface="Calibri" panose="020F0502020204030204" pitchFamily="34" charset="0"/>
                          <a:cs typeface="Calibri" panose="020F0502020204030204" pitchFamily="34" charset="0"/>
                        </a:rPr>
                        <a:t> welfare</a:t>
                      </a:r>
                      <a:endParaRPr lang="en-US" sz="2000" b="1"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solidFill>
                            <a:srgbClr val="990033"/>
                          </a:solidFill>
                          <a:effectLst/>
                          <a:latin typeface="Calibri" panose="020F0502020204030204" pitchFamily="34" charset="0"/>
                          <a:cs typeface="Calibri" panose="020F0502020204030204" pitchFamily="34" charset="0"/>
                        </a:rPr>
                        <a:t>Fiscal</a:t>
                      </a:r>
                      <a:r>
                        <a:rPr lang="en-US" sz="2000" b="1" baseline="0" noProof="0" dirty="0" smtClean="0">
                          <a:solidFill>
                            <a:srgbClr val="990033"/>
                          </a:solidFill>
                          <a:effectLst/>
                          <a:latin typeface="Calibri" panose="020F0502020204030204" pitchFamily="34" charset="0"/>
                          <a:cs typeface="Calibri" panose="020F0502020204030204" pitchFamily="34" charset="0"/>
                        </a:rPr>
                        <a:t> welfare</a:t>
                      </a:r>
                      <a:endParaRPr lang="en-US" sz="2000" b="1"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16397643"/>
                  </a:ext>
                </a:extLst>
              </a:tr>
              <a:tr h="564063">
                <a:tc>
                  <a:txBody>
                    <a:bodyPr/>
                    <a:lstStyle/>
                    <a:p>
                      <a:pPr>
                        <a:lnSpc>
                          <a:spcPct val="107000"/>
                        </a:lnSpc>
                        <a:spcAft>
                          <a:spcPts val="0"/>
                        </a:spcAft>
                      </a:pPr>
                      <a:r>
                        <a:rPr lang="en-US" sz="2000" b="1" noProof="0" dirty="0" smtClean="0">
                          <a:solidFill>
                            <a:srgbClr val="990033"/>
                          </a:solidFill>
                          <a:effectLst/>
                          <a:latin typeface="Calibri" panose="020F0502020204030204" pitchFamily="34" charset="0"/>
                          <a:ea typeface="+mn-ea"/>
                          <a:cs typeface="Calibri" panose="020F0502020204030204" pitchFamily="34" charset="0"/>
                        </a:rPr>
                        <a:t>Expenditure</a:t>
                      </a:r>
                      <a:endParaRPr lang="en-US" sz="2000" b="1"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ea typeface="Calibri" panose="020F0502020204030204" pitchFamily="34" charset="0"/>
                          <a:cs typeface="Calibri" panose="020F0502020204030204" pitchFamily="34" charset="0"/>
                        </a:rPr>
                        <a:t>Typically high</a:t>
                      </a:r>
                    </a:p>
                    <a:p>
                      <a:pPr algn="ctr">
                        <a:lnSpc>
                          <a:spcPct val="107000"/>
                        </a:lnSpc>
                        <a:spcAft>
                          <a:spcPts val="0"/>
                        </a:spcAft>
                      </a:pPr>
                      <a:r>
                        <a:rPr lang="en-US" sz="2000" b="1" noProof="0" dirty="0" smtClean="0">
                          <a:effectLst/>
                          <a:latin typeface="Calibri" panose="020F0502020204030204" pitchFamily="34" charset="0"/>
                          <a:ea typeface="Calibri" panose="020F0502020204030204" pitchFamily="34" charset="0"/>
                          <a:cs typeface="Calibri" panose="020F0502020204030204" pitchFamily="34" charset="0"/>
                        </a:rPr>
                        <a:t>Very visible</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Generally</a:t>
                      </a:r>
                      <a:r>
                        <a:rPr lang="en-US" sz="2000" b="1" baseline="0" noProof="0" dirty="0" smtClean="0">
                          <a:effectLst/>
                          <a:latin typeface="Calibri" panose="020F0502020204030204" pitchFamily="34" charset="0"/>
                          <a:cs typeface="Calibri" panose="020F0502020204030204" pitchFamily="34" charset="0"/>
                        </a:rPr>
                        <a:t> low</a:t>
                      </a:r>
                    </a:p>
                    <a:p>
                      <a:pPr algn="ctr">
                        <a:lnSpc>
                          <a:spcPct val="107000"/>
                        </a:lnSpc>
                        <a:spcAft>
                          <a:spcPts val="0"/>
                        </a:spcAft>
                      </a:pPr>
                      <a:r>
                        <a:rPr lang="en-US" sz="2000" b="1" baseline="0" noProof="0" dirty="0" smtClean="0">
                          <a:effectLst/>
                          <a:latin typeface="Calibri" panose="020F0502020204030204" pitchFamily="34" charset="0"/>
                          <a:ea typeface="Calibri" panose="020F0502020204030204" pitchFamily="34" charset="0"/>
                          <a:cs typeface="Calibri" panose="020F0502020204030204" pitchFamily="34" charset="0"/>
                        </a:rPr>
                        <a:t>Non-transparent</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6692088"/>
                  </a:ext>
                </a:extLst>
              </a:tr>
              <a:tr h="564063">
                <a:tc>
                  <a:txBody>
                    <a:bodyPr/>
                    <a:lstStyle/>
                    <a:p>
                      <a:pPr>
                        <a:lnSpc>
                          <a:spcPct val="107000"/>
                        </a:lnSpc>
                        <a:spcAft>
                          <a:spcPts val="0"/>
                        </a:spcAft>
                      </a:pPr>
                      <a:r>
                        <a:rPr lang="en-US" sz="2000" b="1" noProof="0" dirty="0" smtClean="0">
                          <a:solidFill>
                            <a:srgbClr val="990033"/>
                          </a:solidFill>
                          <a:effectLst/>
                          <a:latin typeface="Calibri" panose="020F0502020204030204" pitchFamily="34" charset="0"/>
                          <a:ea typeface="+mn-ea"/>
                          <a:cs typeface="Calibri" panose="020F0502020204030204" pitchFamily="34" charset="0"/>
                        </a:rPr>
                        <a:t>Salience</a:t>
                      </a:r>
                      <a:endParaRPr lang="en-US" sz="2000" b="1"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Very High</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Low</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07376106"/>
                  </a:ext>
                </a:extLst>
              </a:tr>
              <a:tr h="564063">
                <a:tc>
                  <a:txBody>
                    <a:bodyPr/>
                    <a:lstStyle/>
                    <a:p>
                      <a:pPr>
                        <a:lnSpc>
                          <a:spcPct val="107000"/>
                        </a:lnSpc>
                        <a:spcAft>
                          <a:spcPts val="0"/>
                        </a:spcAft>
                      </a:pPr>
                      <a:r>
                        <a:rPr lang="en-US" sz="2000" b="1" noProof="0" dirty="0" smtClean="0">
                          <a:solidFill>
                            <a:srgbClr val="990033"/>
                          </a:solidFill>
                          <a:effectLst/>
                          <a:latin typeface="Calibri" panose="020F0502020204030204" pitchFamily="34" charset="0"/>
                          <a:ea typeface="+mn-ea"/>
                          <a:cs typeface="Calibri" panose="020F0502020204030204" pitchFamily="34" charset="0"/>
                        </a:rPr>
                        <a:t>Arenas</a:t>
                      </a:r>
                      <a:endParaRPr lang="en-US" sz="2000" b="1"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Ministry</a:t>
                      </a:r>
                      <a:r>
                        <a:rPr lang="en-US" sz="2000" b="1" baseline="0" noProof="0" dirty="0" smtClean="0">
                          <a:effectLst/>
                          <a:latin typeface="Calibri" panose="020F0502020204030204" pitchFamily="34" charset="0"/>
                          <a:cs typeface="Calibri" panose="020F0502020204030204" pitchFamily="34" charset="0"/>
                        </a:rPr>
                        <a:t> Labor/Welfare Parliament</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Ministry Economy/Finance</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71537599"/>
                  </a:ext>
                </a:extLst>
              </a:tr>
              <a:tr h="564063">
                <a:tc>
                  <a:txBody>
                    <a:bodyPr/>
                    <a:lstStyle/>
                    <a:p>
                      <a:pPr>
                        <a:lnSpc>
                          <a:spcPct val="107000"/>
                        </a:lnSpc>
                        <a:spcAft>
                          <a:spcPts val="0"/>
                        </a:spcAft>
                      </a:pPr>
                      <a:r>
                        <a:rPr lang="en-US" sz="2000" b="1" baseline="0" noProof="0" dirty="0" smtClean="0">
                          <a:solidFill>
                            <a:srgbClr val="990033"/>
                          </a:solidFill>
                          <a:effectLst/>
                          <a:latin typeface="Calibri" panose="020F0502020204030204" pitchFamily="34" charset="0"/>
                          <a:cs typeface="Calibri" panose="020F0502020204030204" pitchFamily="34" charset="0"/>
                        </a:rPr>
                        <a:t>Policymaking</a:t>
                      </a:r>
                    </a:p>
                    <a:p>
                      <a:pPr>
                        <a:lnSpc>
                          <a:spcPct val="107000"/>
                        </a:lnSpc>
                        <a:spcAft>
                          <a:spcPts val="0"/>
                        </a:spcAft>
                      </a:pPr>
                      <a:endParaRPr lang="en-US" sz="2000" b="1" baseline="0" noProof="0" dirty="0" smtClean="0">
                        <a:solidFill>
                          <a:srgbClr val="990033"/>
                        </a:solidFill>
                        <a:effectLst/>
                        <a:latin typeface="Calibri" panose="020F0502020204030204" pitchFamily="34" charset="0"/>
                        <a:cs typeface="Calibri" panose="020F0502020204030204" pitchFamily="34" charset="0"/>
                      </a:endParaRPr>
                    </a:p>
                    <a:p>
                      <a:pPr>
                        <a:lnSpc>
                          <a:spcPct val="107000"/>
                        </a:lnSpc>
                        <a:spcAft>
                          <a:spcPts val="0"/>
                        </a:spcAft>
                      </a:pPr>
                      <a:r>
                        <a:rPr lang="en-US" sz="2000" b="0" i="1" baseline="0" noProof="0" dirty="0" smtClean="0">
                          <a:solidFill>
                            <a:srgbClr val="990033"/>
                          </a:solidFill>
                          <a:effectLst/>
                          <a:latin typeface="Calibri" panose="020F0502020204030204" pitchFamily="34" charset="0"/>
                          <a:cs typeface="Calibri" panose="020F0502020204030204" pitchFamily="34" charset="0"/>
                        </a:rPr>
                        <a:t>Union involvement</a:t>
                      </a:r>
                    </a:p>
                    <a:p>
                      <a:pPr>
                        <a:lnSpc>
                          <a:spcPct val="107000"/>
                        </a:lnSpc>
                        <a:spcAft>
                          <a:spcPts val="0"/>
                        </a:spcAft>
                      </a:pPr>
                      <a:endParaRPr lang="en-US" sz="2000" b="1"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err="1" smtClean="0">
                          <a:effectLst/>
                          <a:latin typeface="Calibri" panose="020F0502020204030204" pitchFamily="34" charset="0"/>
                          <a:cs typeface="Calibri" panose="020F0502020204030204" pitchFamily="34" charset="0"/>
                        </a:rPr>
                        <a:t>Neocorporatist</a:t>
                      </a:r>
                      <a:endParaRPr lang="en-US" sz="2000" b="1" noProof="0" dirty="0" smtClean="0">
                        <a:effectLst/>
                        <a:latin typeface="Calibri" panose="020F0502020204030204" pitchFamily="34" charset="0"/>
                        <a:cs typeface="Calibri" panose="020F0502020204030204" pitchFamily="34" charset="0"/>
                      </a:endParaRPr>
                    </a:p>
                    <a:p>
                      <a:pPr algn="ctr">
                        <a:lnSpc>
                          <a:spcPct val="107000"/>
                        </a:lnSpc>
                        <a:spcAft>
                          <a:spcPts val="0"/>
                        </a:spcAft>
                      </a:pPr>
                      <a:endParaRPr lang="en-US" sz="2000" b="1" noProof="0" dirty="0" smtClean="0">
                        <a:effectLst/>
                        <a:latin typeface="Calibri" panose="020F0502020204030204" pitchFamily="34" charset="0"/>
                        <a:cs typeface="Calibri" panose="020F0502020204030204" pitchFamily="34" charset="0"/>
                      </a:endParaRPr>
                    </a:p>
                    <a:p>
                      <a:pPr algn="ctr">
                        <a:lnSpc>
                          <a:spcPct val="107000"/>
                        </a:lnSpc>
                        <a:spcAft>
                          <a:spcPts val="0"/>
                        </a:spcAft>
                      </a:pPr>
                      <a:r>
                        <a:rPr lang="en-US" sz="2000" b="0" noProof="0" dirty="0" smtClean="0">
                          <a:effectLst/>
                          <a:latin typeface="Calibri" panose="020F0502020204030204" pitchFamily="34" charset="0"/>
                          <a:cs typeface="Calibri" panose="020F0502020204030204" pitchFamily="34" charset="0"/>
                        </a:rPr>
                        <a:t>Medium-high</a:t>
                      </a:r>
                    </a:p>
                    <a:p>
                      <a:pPr algn="ctr">
                        <a:lnSpc>
                          <a:spcPct val="107000"/>
                        </a:lnSpc>
                        <a:spcAft>
                          <a:spcPts val="0"/>
                        </a:spcAft>
                      </a:pP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Pluralist</a:t>
                      </a:r>
                    </a:p>
                    <a:p>
                      <a:pPr algn="ctr">
                        <a:lnSpc>
                          <a:spcPct val="107000"/>
                        </a:lnSpc>
                        <a:spcAft>
                          <a:spcPts val="0"/>
                        </a:spcAft>
                      </a:pPr>
                      <a:endParaRPr lang="en-US" sz="2000" b="1" noProof="0" dirty="0" smtClean="0">
                        <a:effectLst/>
                        <a:latin typeface="Calibri" panose="020F0502020204030204" pitchFamily="34" charset="0"/>
                        <a:cs typeface="Calibri" panose="020F0502020204030204" pitchFamily="34" charset="0"/>
                      </a:endParaRPr>
                    </a:p>
                    <a:p>
                      <a:pPr algn="ctr">
                        <a:lnSpc>
                          <a:spcPct val="107000"/>
                        </a:lnSpc>
                        <a:spcAft>
                          <a:spcPts val="0"/>
                        </a:spcAft>
                      </a:pPr>
                      <a:r>
                        <a:rPr lang="en-US" sz="2000" b="0" noProof="0" dirty="0" smtClean="0">
                          <a:effectLst/>
                          <a:latin typeface="Calibri" panose="020F0502020204030204" pitchFamily="34" charset="0"/>
                          <a:ea typeface="Calibri" panose="020F0502020204030204" pitchFamily="34" charset="0"/>
                          <a:cs typeface="Calibri" panose="020F0502020204030204" pitchFamily="34" charset="0"/>
                        </a:rPr>
                        <a:t>Medium-low</a:t>
                      </a:r>
                      <a:endParaRPr lang="en-US" sz="2000" b="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73419757"/>
                  </a:ext>
                </a:extLst>
              </a:tr>
              <a:tr h="564063">
                <a:tc>
                  <a:txBody>
                    <a:bodyPr/>
                    <a:lstStyle/>
                    <a:p>
                      <a:pPr>
                        <a:lnSpc>
                          <a:spcPct val="107000"/>
                        </a:lnSpc>
                        <a:spcAft>
                          <a:spcPts val="0"/>
                        </a:spcAft>
                      </a:pPr>
                      <a:r>
                        <a:rPr lang="en-US" sz="2000" b="0" noProof="0" dirty="0" smtClean="0">
                          <a:solidFill>
                            <a:srgbClr val="990033"/>
                          </a:solidFill>
                          <a:effectLst/>
                          <a:latin typeface="Calibri" panose="020F0502020204030204" pitchFamily="34" charset="0"/>
                          <a:ea typeface="+mn-ea"/>
                          <a:cs typeface="Calibri" panose="020F0502020204030204" pitchFamily="34" charset="0"/>
                        </a:rPr>
                        <a:t>Citizens</a:t>
                      </a:r>
                      <a:r>
                        <a:rPr lang="en-US" sz="2000" b="0" baseline="0" noProof="0" dirty="0" smtClean="0">
                          <a:solidFill>
                            <a:srgbClr val="990033"/>
                          </a:solidFill>
                          <a:effectLst/>
                          <a:latin typeface="Calibri" panose="020F0502020204030204" pitchFamily="34" charset="0"/>
                          <a:ea typeface="+mn-ea"/>
                          <a:cs typeface="Calibri" panose="020F0502020204030204" pitchFamily="34" charset="0"/>
                        </a:rPr>
                        <a:t> involvement</a:t>
                      </a:r>
                      <a:endParaRPr lang="en-US" sz="2000" b="0"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Medium-high</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cs typeface="Calibri" panose="020F0502020204030204" pitchFamily="34" charset="0"/>
                        </a:rPr>
                        <a:t>Low</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60133417"/>
                  </a:ext>
                </a:extLst>
              </a:tr>
              <a:tr h="564063">
                <a:tc>
                  <a:txBody>
                    <a:bodyPr/>
                    <a:lstStyle/>
                    <a:p>
                      <a:pPr>
                        <a:lnSpc>
                          <a:spcPct val="107000"/>
                        </a:lnSpc>
                        <a:spcAft>
                          <a:spcPts val="0"/>
                        </a:spcAft>
                      </a:pPr>
                      <a:r>
                        <a:rPr lang="en-US" sz="2000" b="1" noProof="0" dirty="0" smtClean="0">
                          <a:solidFill>
                            <a:srgbClr val="990033"/>
                          </a:solidFill>
                          <a:effectLst/>
                          <a:latin typeface="Calibri" panose="020F0502020204030204" pitchFamily="34" charset="0"/>
                          <a:ea typeface="Calibri" panose="020F0502020204030204" pitchFamily="34" charset="0"/>
                          <a:cs typeface="Calibri" panose="020F0502020204030204" pitchFamily="34" charset="0"/>
                        </a:rPr>
                        <a:t>Density</a:t>
                      </a:r>
                      <a:r>
                        <a:rPr lang="en-US" sz="2000" b="1" baseline="0" noProof="0" dirty="0" smtClean="0">
                          <a:solidFill>
                            <a:srgbClr val="990033"/>
                          </a:solidFill>
                          <a:effectLst/>
                          <a:latin typeface="Calibri" panose="020F0502020204030204" pitchFamily="34" charset="0"/>
                          <a:ea typeface="Calibri" panose="020F0502020204030204" pitchFamily="34" charset="0"/>
                          <a:cs typeface="Calibri" panose="020F0502020204030204" pitchFamily="34" charset="0"/>
                        </a:rPr>
                        <a:t> of v</a:t>
                      </a:r>
                      <a:r>
                        <a:rPr lang="en-US" sz="2000" b="1" noProof="0" dirty="0" smtClean="0">
                          <a:solidFill>
                            <a:srgbClr val="990033"/>
                          </a:solidFill>
                          <a:effectLst/>
                          <a:latin typeface="Calibri" panose="020F0502020204030204" pitchFamily="34" charset="0"/>
                          <a:ea typeface="Calibri" panose="020F0502020204030204" pitchFamily="34" charset="0"/>
                          <a:cs typeface="Calibri" panose="020F0502020204030204" pitchFamily="34" charset="0"/>
                        </a:rPr>
                        <a:t>eto</a:t>
                      </a:r>
                      <a:r>
                        <a:rPr lang="en-US" sz="2000" b="1" baseline="0" noProof="0" dirty="0" smtClean="0">
                          <a:solidFill>
                            <a:srgbClr val="990033"/>
                          </a:solidFill>
                          <a:effectLst/>
                          <a:latin typeface="Calibri" panose="020F0502020204030204" pitchFamily="34" charset="0"/>
                          <a:ea typeface="Calibri" panose="020F0502020204030204" pitchFamily="34" charset="0"/>
                          <a:cs typeface="Calibri" panose="020F0502020204030204" pitchFamily="34" charset="0"/>
                        </a:rPr>
                        <a:t> actors</a:t>
                      </a:r>
                      <a:endParaRPr lang="en-US" sz="2000" b="1" noProof="0" dirty="0">
                        <a:solidFill>
                          <a:srgbClr val="99003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ea typeface="Calibri" panose="020F0502020204030204" pitchFamily="34" charset="0"/>
                          <a:cs typeface="Calibri" panose="020F0502020204030204" pitchFamily="34" charset="0"/>
                        </a:rPr>
                        <a:t>High</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US" sz="2000" b="1" noProof="0" dirty="0" smtClean="0">
                          <a:effectLst/>
                          <a:latin typeface="Calibri" panose="020F0502020204030204" pitchFamily="34" charset="0"/>
                          <a:ea typeface="Calibri" panose="020F0502020204030204" pitchFamily="34" charset="0"/>
                          <a:cs typeface="Calibri" panose="020F0502020204030204" pitchFamily="34" charset="0"/>
                        </a:rPr>
                        <a:t>Low</a:t>
                      </a:r>
                      <a:endParaRPr lang="en-US" sz="20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99562790"/>
                  </a:ext>
                </a:extLst>
              </a:tr>
            </a:tbl>
          </a:graphicData>
        </a:graphic>
      </p:graphicFrame>
      <p:sp>
        <p:nvSpPr>
          <p:cNvPr id="2" name="Rettangolo 1"/>
          <p:cNvSpPr/>
          <p:nvPr/>
        </p:nvSpPr>
        <p:spPr bwMode="auto">
          <a:xfrm>
            <a:off x="163525" y="3140968"/>
            <a:ext cx="8816949" cy="343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0" name="Rettangolo 9"/>
          <p:cNvSpPr/>
          <p:nvPr/>
        </p:nvSpPr>
        <p:spPr bwMode="auto">
          <a:xfrm>
            <a:off x="163525" y="4359823"/>
            <a:ext cx="8816949" cy="22150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387661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492443"/>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The Politics of fiscal welfare policies</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15</a:t>
            </a:fld>
            <a:endParaRPr lang="en-US" dirty="0">
              <a:solidFill>
                <a:schemeClr val="bg1"/>
              </a:solidFill>
            </a:endParaRPr>
          </a:p>
        </p:txBody>
      </p:sp>
      <p:sp>
        <p:nvSpPr>
          <p:cNvPr id="6" name="Text Box 4"/>
          <p:cNvSpPr txBox="1">
            <a:spLocks noChangeArrowheads="1"/>
          </p:cNvSpPr>
          <p:nvPr/>
        </p:nvSpPr>
        <p:spPr bwMode="auto">
          <a:xfrm>
            <a:off x="91281" y="1128272"/>
            <a:ext cx="8961438" cy="555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marL="0" indent="0" algn="just">
              <a:lnSpc>
                <a:spcPct val="90000"/>
              </a:lnSpc>
              <a:buClr>
                <a:schemeClr val="tx1"/>
              </a:buClr>
              <a:buSzPct val="90000"/>
              <a:buNone/>
            </a:pPr>
            <a:r>
              <a:rPr lang="en-US" altLang="it-IT" sz="2200" dirty="0" smtClean="0">
                <a:solidFill>
                  <a:srgbClr val="0070C0"/>
                </a:solidFill>
                <a:latin typeface="Calibri" panose="020F0502020204030204" pitchFamily="34" charset="0"/>
                <a:cs typeface="Calibri" panose="020F0502020204030204" pitchFamily="34" charset="0"/>
              </a:rPr>
              <a:t>Policy</a:t>
            </a:r>
          </a:p>
          <a:p>
            <a:pPr marL="0" indent="0" algn="just">
              <a:lnSpc>
                <a:spcPct val="90000"/>
              </a:lnSpc>
              <a:buClr>
                <a:schemeClr val="tx1"/>
              </a:buClr>
              <a:buSzPct val="90000"/>
              <a:buNone/>
            </a:pPr>
            <a:r>
              <a:rPr lang="en-US" altLang="it-IT" sz="2200" dirty="0" smtClean="0">
                <a:solidFill>
                  <a:schemeClr val="bg2">
                    <a:lumMod val="75000"/>
                  </a:schemeClr>
                </a:solidFill>
                <a:latin typeface="Calibri" panose="020F0502020204030204" pitchFamily="34" charset="0"/>
                <a:cs typeface="Calibri" panose="020F0502020204030204" pitchFamily="34" charset="0"/>
              </a:rPr>
              <a:t>Public resources extensively used to address the New Social Risk, relying on outsourcing/freedom of choice, &amp; support private welfare programs</a:t>
            </a:r>
          </a:p>
          <a:p>
            <a:pPr marL="0" indent="0">
              <a:lnSpc>
                <a:spcPct val="90000"/>
              </a:lnSpc>
              <a:buClr>
                <a:schemeClr val="tx1"/>
              </a:buClr>
              <a:buSzPct val="90000"/>
              <a:buNone/>
            </a:pPr>
            <a:endParaRPr lang="en-US" altLang="it-IT" sz="900" dirty="0" smtClean="0">
              <a:solidFill>
                <a:srgbClr val="990033"/>
              </a:solidFill>
              <a:latin typeface="Calibri" panose="020F0502020204030204" pitchFamily="34" charset="0"/>
              <a:cs typeface="Calibri" panose="020F0502020204030204" pitchFamily="34" charset="0"/>
            </a:endParaRPr>
          </a:p>
          <a:p>
            <a:pPr marL="0" indent="0">
              <a:lnSpc>
                <a:spcPct val="90000"/>
              </a:lnSpc>
              <a:buClr>
                <a:schemeClr val="tx1"/>
              </a:buClr>
              <a:buSzPct val="90000"/>
              <a:buNone/>
            </a:pPr>
            <a:r>
              <a:rPr lang="en-US" altLang="it-IT" sz="2200" dirty="0" smtClean="0">
                <a:solidFill>
                  <a:srgbClr val="990033"/>
                </a:solidFill>
                <a:latin typeface="Calibri" panose="020F0502020204030204" pitchFamily="34" charset="0"/>
                <a:cs typeface="Calibri" panose="020F0502020204030204" pitchFamily="34" charset="0"/>
              </a:rPr>
              <a:t>Politics</a:t>
            </a:r>
          </a:p>
          <a:p>
            <a:pPr algn="just">
              <a:lnSpc>
                <a:spcPct val="90000"/>
              </a:lnSpc>
              <a:buClr>
                <a:schemeClr val="tx1"/>
              </a:buClr>
              <a:buSzPct val="90000"/>
            </a:pPr>
            <a:r>
              <a:rPr lang="en-US" altLang="it-IT" sz="2200" dirty="0" smtClean="0">
                <a:solidFill>
                  <a:schemeClr val="bg2">
                    <a:lumMod val="75000"/>
                  </a:schemeClr>
                </a:solidFill>
                <a:latin typeface="Calibri" panose="020F0502020204030204" pitchFamily="34" charset="0"/>
                <a:cs typeface="Calibri" panose="020F0502020204030204" pitchFamily="34" charset="0"/>
              </a:rPr>
              <a:t>Opacity of rules, effects &amp; policymaking processes</a:t>
            </a:r>
          </a:p>
          <a:p>
            <a:pPr algn="just">
              <a:lnSpc>
                <a:spcPct val="90000"/>
              </a:lnSpc>
              <a:buClr>
                <a:schemeClr val="tx1"/>
              </a:buClr>
              <a:buSzPct val="90000"/>
            </a:pPr>
            <a:r>
              <a:rPr lang="en-US" altLang="it-IT" sz="2200" dirty="0" smtClean="0">
                <a:solidFill>
                  <a:schemeClr val="bg2">
                    <a:lumMod val="75000"/>
                  </a:schemeClr>
                </a:solidFill>
                <a:latin typeface="Calibri" panose="020F0502020204030204" pitchFamily="34" charset="0"/>
                <a:cs typeface="Calibri" panose="020F0502020204030204" pitchFamily="34" charset="0"/>
              </a:rPr>
              <a:t>Decisional arenas different from social welfare</a:t>
            </a:r>
          </a:p>
          <a:p>
            <a:pPr algn="just">
              <a:lnSpc>
                <a:spcPct val="90000"/>
              </a:lnSpc>
              <a:buClr>
                <a:schemeClr val="tx1"/>
              </a:buClr>
              <a:buSzPct val="90000"/>
            </a:pPr>
            <a:r>
              <a:rPr lang="en-US" altLang="it-IT" sz="2200" dirty="0">
                <a:solidFill>
                  <a:schemeClr val="bg2">
                    <a:lumMod val="75000"/>
                  </a:schemeClr>
                </a:solidFill>
                <a:latin typeface="Calibri" panose="020F0502020204030204" pitchFamily="34" charset="0"/>
                <a:cs typeface="Calibri" panose="020F0502020204030204" pitchFamily="34" charset="0"/>
              </a:rPr>
              <a:t>“Quiet politics” à la Culpepper </a:t>
            </a:r>
            <a:endParaRPr lang="en-US" altLang="it-IT" sz="2200" dirty="0" smtClean="0">
              <a:solidFill>
                <a:schemeClr val="bg2">
                  <a:lumMod val="75000"/>
                </a:schemeClr>
              </a:solidFill>
              <a:latin typeface="Calibri" panose="020F0502020204030204" pitchFamily="34" charset="0"/>
              <a:cs typeface="Calibri" panose="020F0502020204030204" pitchFamily="34" charset="0"/>
            </a:endParaRPr>
          </a:p>
          <a:p>
            <a:pPr algn="just">
              <a:lnSpc>
                <a:spcPct val="90000"/>
              </a:lnSpc>
              <a:buClr>
                <a:schemeClr val="tx1"/>
              </a:buClr>
              <a:buSzPct val="90000"/>
            </a:pPr>
            <a:r>
              <a:rPr lang="en-US" altLang="it-IT" sz="2200" dirty="0" smtClean="0">
                <a:solidFill>
                  <a:schemeClr val="bg2">
                    <a:lumMod val="75000"/>
                  </a:schemeClr>
                </a:solidFill>
                <a:latin typeface="Calibri" panose="020F0502020204030204" pitchFamily="34" charset="0"/>
                <a:cs typeface="Calibri" panose="020F0502020204030204" pitchFamily="34" charset="0"/>
              </a:rPr>
              <a:t>Over-representation of Capital (employers, financial actors) </a:t>
            </a:r>
          </a:p>
          <a:p>
            <a:pPr algn="just">
              <a:lnSpc>
                <a:spcPct val="90000"/>
              </a:lnSpc>
              <a:buClr>
                <a:schemeClr val="tx1"/>
              </a:buClr>
              <a:buSzPct val="90000"/>
            </a:pPr>
            <a:r>
              <a:rPr lang="en-US" altLang="it-IT" sz="2200" dirty="0" smtClean="0">
                <a:solidFill>
                  <a:schemeClr val="bg2">
                    <a:lumMod val="75000"/>
                  </a:schemeClr>
                </a:solidFill>
                <a:latin typeface="Calibri" panose="020F0502020204030204" pitchFamily="34" charset="0"/>
                <a:cs typeface="Calibri" panose="020F0502020204030204" pitchFamily="34" charset="0"/>
              </a:rPr>
              <a:t>Unlikely “Veto” by </a:t>
            </a:r>
            <a:r>
              <a:rPr lang="en-US" altLang="it-IT" sz="2200" dirty="0" err="1" smtClean="0">
                <a:solidFill>
                  <a:schemeClr val="bg2">
                    <a:lumMod val="75000"/>
                  </a:schemeClr>
                </a:solidFill>
                <a:latin typeface="Calibri" panose="020F0502020204030204" pitchFamily="34" charset="0"/>
                <a:cs typeface="Calibri" panose="020F0502020204030204" pitchFamily="34" charset="0"/>
              </a:rPr>
              <a:t>Labour</a:t>
            </a:r>
            <a:r>
              <a:rPr lang="en-US" altLang="it-IT" sz="2200" dirty="0" smtClean="0">
                <a:solidFill>
                  <a:schemeClr val="bg2">
                    <a:lumMod val="75000"/>
                  </a:schemeClr>
                </a:solidFill>
                <a:latin typeface="Calibri" panose="020F0502020204030204" pitchFamily="34" charset="0"/>
                <a:cs typeface="Calibri" panose="020F0502020204030204" pitchFamily="34" charset="0"/>
              </a:rPr>
              <a:t> (trade unions)</a:t>
            </a:r>
          </a:p>
          <a:p>
            <a:pPr marL="0" indent="0" algn="just">
              <a:lnSpc>
                <a:spcPct val="90000"/>
              </a:lnSpc>
              <a:buClr>
                <a:schemeClr val="tx1"/>
              </a:buClr>
              <a:buSzPct val="90000"/>
              <a:buNone/>
            </a:pPr>
            <a:r>
              <a:rPr lang="en-US" altLang="it-IT" sz="2200" dirty="0" smtClean="0">
                <a:solidFill>
                  <a:schemeClr val="bg2">
                    <a:lumMod val="75000"/>
                  </a:schemeClr>
                </a:solidFill>
                <a:latin typeface="Calibri" panose="020F0502020204030204" pitchFamily="34" charset="0"/>
                <a:cs typeface="Calibri" panose="020F0502020204030204" pitchFamily="34" charset="0"/>
              </a:rPr>
              <a:t>	</a:t>
            </a:r>
            <a:r>
              <a:rPr lang="en-US" altLang="it-IT" sz="2200" dirty="0" smtClean="0">
                <a:solidFill>
                  <a:srgbClr val="990033"/>
                </a:solidFill>
                <a:latin typeface="Calibri" panose="020F0502020204030204" pitchFamily="34" charset="0"/>
                <a:cs typeface="Calibri" panose="020F0502020204030204" pitchFamily="34" charset="0"/>
              </a:rPr>
              <a:t>In </a:t>
            </a:r>
            <a:r>
              <a:rPr lang="en-US" altLang="it-IT" sz="2200" dirty="0">
                <a:solidFill>
                  <a:srgbClr val="990033"/>
                </a:solidFill>
                <a:latin typeface="Calibri" panose="020F0502020204030204" pitchFamily="34" charset="0"/>
                <a:cs typeface="Calibri" panose="020F0502020204030204" pitchFamily="34" charset="0"/>
              </a:rPr>
              <a:t>a context characterized by institutional resilience &amp; constraints 	on available </a:t>
            </a:r>
            <a:r>
              <a:rPr lang="en-US" altLang="it-IT" sz="2200" dirty="0" smtClean="0">
                <a:solidFill>
                  <a:srgbClr val="990033"/>
                </a:solidFill>
                <a:latin typeface="Calibri" panose="020F0502020204030204" pitchFamily="34" charset="0"/>
                <a:cs typeface="Calibri" panose="020F0502020204030204" pitchFamily="34" charset="0"/>
              </a:rPr>
              <a:t>resources</a:t>
            </a:r>
            <a:endParaRPr lang="en-US" altLang="it-IT" sz="2200" dirty="0">
              <a:solidFill>
                <a:srgbClr val="990033"/>
              </a:solidFill>
              <a:latin typeface="Calibri" panose="020F0502020204030204" pitchFamily="34" charset="0"/>
              <a:cs typeface="Calibri" panose="020F0502020204030204" pitchFamily="34" charset="0"/>
            </a:endParaRPr>
          </a:p>
          <a:p>
            <a:pPr marL="0" indent="0" algn="just">
              <a:lnSpc>
                <a:spcPct val="90000"/>
              </a:lnSpc>
              <a:buClr>
                <a:schemeClr val="tx1"/>
              </a:buClr>
              <a:buSzPct val="90000"/>
              <a:buNone/>
            </a:pPr>
            <a:r>
              <a:rPr lang="en-US" altLang="it-IT" sz="2200" dirty="0" smtClean="0">
                <a:solidFill>
                  <a:srgbClr val="990033"/>
                </a:solidFill>
                <a:latin typeface="Calibri" panose="020F0502020204030204" pitchFamily="34" charset="0"/>
                <a:cs typeface="Calibri" panose="020F0502020204030204" pitchFamily="34" charset="0"/>
              </a:rPr>
              <a:t>	FW works as catalyzer of political support </a:t>
            </a:r>
          </a:p>
          <a:p>
            <a:pPr marL="0" indent="0" algn="just">
              <a:lnSpc>
                <a:spcPct val="90000"/>
              </a:lnSpc>
              <a:buClr>
                <a:schemeClr val="tx1"/>
              </a:buClr>
              <a:buSzPct val="90000"/>
              <a:buNone/>
            </a:pPr>
            <a:r>
              <a:rPr lang="en-US" altLang="it-IT" sz="2200" dirty="0">
                <a:solidFill>
                  <a:srgbClr val="990033"/>
                </a:solidFill>
                <a:latin typeface="Calibri" panose="020F0502020204030204" pitchFamily="34" charset="0"/>
                <a:cs typeface="Calibri" panose="020F0502020204030204" pitchFamily="34" charset="0"/>
              </a:rPr>
              <a:t>	</a:t>
            </a:r>
            <a:r>
              <a:rPr lang="en-US" altLang="it-IT" sz="2200" dirty="0" smtClean="0">
                <a:solidFill>
                  <a:srgbClr val="990033"/>
                </a:solidFill>
                <a:latin typeface="Calibri" panose="020F0502020204030204" pitchFamily="34" charset="0"/>
                <a:cs typeface="Calibri" panose="020F0502020204030204" pitchFamily="34" charset="0"/>
              </a:rPr>
              <a:t>via micro-distributive “political 	exchanges” aimed to “capture” 	social and private clienteles </a:t>
            </a:r>
          </a:p>
          <a:p>
            <a:pPr marL="0" indent="0" algn="just">
              <a:lnSpc>
                <a:spcPct val="90000"/>
              </a:lnSpc>
              <a:buClr>
                <a:schemeClr val="tx1"/>
              </a:buClr>
              <a:buSzPct val="90000"/>
              <a:buNone/>
            </a:pPr>
            <a:r>
              <a:rPr lang="en-US" altLang="it-IT" sz="2200" dirty="0">
                <a:solidFill>
                  <a:srgbClr val="990033"/>
                </a:solidFill>
                <a:latin typeface="Calibri" panose="020F0502020204030204" pitchFamily="34" charset="0"/>
                <a:cs typeface="Calibri" panose="020F0502020204030204" pitchFamily="34" charset="0"/>
              </a:rPr>
              <a:t>	</a:t>
            </a:r>
          </a:p>
        </p:txBody>
      </p:sp>
      <p:sp>
        <p:nvSpPr>
          <p:cNvPr id="7" name="Freccia a destra 6"/>
          <p:cNvSpPr/>
          <p:nvPr/>
        </p:nvSpPr>
        <p:spPr bwMode="auto">
          <a:xfrm>
            <a:off x="156189" y="4725144"/>
            <a:ext cx="720080" cy="936104"/>
          </a:xfrm>
          <a:prstGeom prst="rightArrow">
            <a:avLst/>
          </a:prstGeom>
          <a:solidFill>
            <a:srgbClr val="99003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22792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strips(downRight)">
                                      <p:cBhvr>
                                        <p:cTn id="25" dur="500"/>
                                        <p:tgtEl>
                                          <p:spTgt spid="6">
                                            <p:txEl>
                                              <p:pRg st="4" end="4"/>
                                            </p:txEl>
                                          </p:spTgt>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strips(downRight)">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strips(downRight)">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strips(downRight)">
                                      <p:cBhvr>
                                        <p:cTn id="39" dur="500"/>
                                        <p:tgtEl>
                                          <p:spTgt spid="6">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strips(downRight)">
                                      <p:cBhvr>
                                        <p:cTn id="44" dur="500"/>
                                        <p:tgtEl>
                                          <p:spTgt spid="6">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8" presetClass="entr" presetSubtype="6" fill="hold" nodeType="after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strips(downRight)">
                                      <p:cBhvr>
                                        <p:cTn id="54" dur="500"/>
                                        <p:tgtEl>
                                          <p:spTgt spid="6">
                                            <p:txEl>
                                              <p:pRg st="9" end="9"/>
                                            </p:txEl>
                                          </p:spTgt>
                                        </p:tgtEl>
                                      </p:cBhvr>
                                    </p:animEffect>
                                  </p:childTnLst>
                                </p:cTn>
                              </p:par>
                            </p:childTnLst>
                          </p:cTn>
                        </p:par>
                        <p:par>
                          <p:cTn id="55" fill="hold">
                            <p:stCondLst>
                              <p:cond delay="1000"/>
                            </p:stCondLst>
                            <p:childTnLst>
                              <p:par>
                                <p:cTn id="56" presetID="18" presetClass="entr" presetSubtype="6" fill="hold" nodeType="afterEffect">
                                  <p:stCondLst>
                                    <p:cond delay="0"/>
                                  </p:stCondLst>
                                  <p:childTnLst>
                                    <p:set>
                                      <p:cBhvr>
                                        <p:cTn id="57" dur="1" fill="hold">
                                          <p:stCondLst>
                                            <p:cond delay="0"/>
                                          </p:stCondLst>
                                        </p:cTn>
                                        <p:tgtEl>
                                          <p:spTgt spid="6">
                                            <p:txEl>
                                              <p:pRg st="10" end="10"/>
                                            </p:txEl>
                                          </p:spTgt>
                                        </p:tgtEl>
                                        <p:attrNameLst>
                                          <p:attrName>style.visibility</p:attrName>
                                        </p:attrNameLst>
                                      </p:cBhvr>
                                      <p:to>
                                        <p:strVal val="visible"/>
                                      </p:to>
                                    </p:set>
                                    <p:animEffect transition="in" filter="strips(downRight)">
                                      <p:cBhvr>
                                        <p:cTn id="58" dur="500"/>
                                        <p:tgtEl>
                                          <p:spTgt spid="6">
                                            <p:txEl>
                                              <p:pRg st="10" end="10"/>
                                            </p:txEl>
                                          </p:spTgt>
                                        </p:tgtEl>
                                      </p:cBhvr>
                                    </p:animEffect>
                                  </p:childTnLst>
                                </p:cTn>
                              </p:par>
                            </p:childTnLst>
                          </p:cTn>
                        </p:par>
                        <p:par>
                          <p:cTn id="59" fill="hold">
                            <p:stCondLst>
                              <p:cond delay="1500"/>
                            </p:stCondLst>
                            <p:childTnLst>
                              <p:par>
                                <p:cTn id="60" presetID="18" presetClass="entr" presetSubtype="6" fill="hold" nodeType="after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strips(downRight)">
                                      <p:cBhvr>
                                        <p:cTn id="62" dur="500"/>
                                        <p:tgtEl>
                                          <p:spTgt spid="6">
                                            <p:txEl>
                                              <p:pRg st="11" end="11"/>
                                            </p:txEl>
                                          </p:spTgt>
                                        </p:tgtEl>
                                      </p:cBhvr>
                                    </p:animEffect>
                                  </p:childTnLst>
                                </p:cTn>
                              </p:par>
                            </p:childTnLst>
                          </p:cTn>
                        </p:par>
                        <p:par>
                          <p:cTn id="63" fill="hold">
                            <p:stCondLst>
                              <p:cond delay="2000"/>
                            </p:stCondLst>
                            <p:childTnLst>
                              <p:par>
                                <p:cTn id="64" presetID="18" presetClass="entr" presetSubtype="6" fill="hold" nodeType="afterEffect">
                                  <p:stCondLst>
                                    <p:cond delay="0"/>
                                  </p:stCondLst>
                                  <p:childTnLst>
                                    <p:set>
                                      <p:cBhvr>
                                        <p:cTn id="65" dur="1" fill="hold">
                                          <p:stCondLst>
                                            <p:cond delay="0"/>
                                          </p:stCondLst>
                                        </p:cTn>
                                        <p:tgtEl>
                                          <p:spTgt spid="6">
                                            <p:txEl>
                                              <p:pRg st="12" end="12"/>
                                            </p:txEl>
                                          </p:spTgt>
                                        </p:tgtEl>
                                        <p:attrNameLst>
                                          <p:attrName>style.visibility</p:attrName>
                                        </p:attrNameLst>
                                      </p:cBhvr>
                                      <p:to>
                                        <p:strVal val="visible"/>
                                      </p:to>
                                    </p:set>
                                    <p:animEffect transition="in" filter="strips(downRight)">
                                      <p:cBhvr>
                                        <p:cTn id="6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492443"/>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Conclusions</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16</a:t>
            </a:fld>
            <a:endParaRPr lang="en-US" dirty="0">
              <a:solidFill>
                <a:schemeClr val="bg1"/>
              </a:solidFill>
            </a:endParaRPr>
          </a:p>
        </p:txBody>
      </p:sp>
      <p:sp>
        <p:nvSpPr>
          <p:cNvPr id="23" name="Text Box 4"/>
          <p:cNvSpPr txBox="1">
            <a:spLocks noChangeArrowheads="1"/>
          </p:cNvSpPr>
          <p:nvPr/>
        </p:nvSpPr>
        <p:spPr bwMode="auto">
          <a:xfrm>
            <a:off x="182563" y="1649225"/>
            <a:ext cx="8709917" cy="343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marL="0" indent="0" algn="just">
              <a:lnSpc>
                <a:spcPct val="90000"/>
              </a:lnSpc>
              <a:buClr>
                <a:schemeClr val="tx1"/>
              </a:buClr>
              <a:buSzPct val="90000"/>
              <a:buNone/>
            </a:pPr>
            <a:r>
              <a:rPr lang="en-US" altLang="it-IT" sz="2400" dirty="0" smtClean="0">
                <a:solidFill>
                  <a:schemeClr val="bg2">
                    <a:lumMod val="50000"/>
                  </a:schemeClr>
                </a:solidFill>
                <a:latin typeface="Calibri" panose="020F0502020204030204" pitchFamily="34" charset="0"/>
                <a:cs typeface="Calibri" panose="020F0502020204030204" pitchFamily="34" charset="0"/>
              </a:rPr>
              <a:t> </a:t>
            </a:r>
            <a:endParaRPr lang="en-US" altLang="it-IT" sz="2400" dirty="0">
              <a:solidFill>
                <a:schemeClr val="bg2">
                  <a:lumMod val="50000"/>
                </a:schemeClr>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900" dirty="0" smtClean="0">
              <a:solidFill>
                <a:schemeClr val="bg2">
                  <a:lumMod val="50000"/>
                </a:schemeClr>
              </a:solidFill>
              <a:latin typeface="Calibri" panose="020F0502020204030204" pitchFamily="34" charset="0"/>
              <a:cs typeface="Calibri" panose="020F0502020204030204" pitchFamily="34" charset="0"/>
            </a:endParaRPr>
          </a:p>
          <a:p>
            <a:pPr algn="just">
              <a:lnSpc>
                <a:spcPct val="90000"/>
              </a:lnSpc>
              <a:buClr>
                <a:schemeClr val="tx1"/>
              </a:buClr>
              <a:buSzPct val="90000"/>
              <a:buFont typeface="Arial" panose="020B0604020202020204" pitchFamily="34" charset="0"/>
              <a:buChar char="•"/>
            </a:pPr>
            <a:r>
              <a:rPr lang="en-US" altLang="it-IT" sz="2400" dirty="0">
                <a:solidFill>
                  <a:schemeClr val="bg2">
                    <a:lumMod val="50000"/>
                  </a:schemeClr>
                </a:solidFill>
                <a:latin typeface="Calibri" panose="020F0502020204030204" pitchFamily="34" charset="0"/>
                <a:cs typeface="Calibri" panose="020F0502020204030204" pitchFamily="34" charset="0"/>
              </a:rPr>
              <a:t>Distributional effects differ across </a:t>
            </a:r>
            <a:r>
              <a:rPr lang="en-US" altLang="it-IT" sz="2400" dirty="0" smtClean="0">
                <a:solidFill>
                  <a:schemeClr val="bg2">
                    <a:lumMod val="50000"/>
                  </a:schemeClr>
                </a:solidFill>
                <a:latin typeface="Calibri" panose="020F0502020204030204" pitchFamily="34" charset="0"/>
                <a:cs typeface="Calibri" panose="020F0502020204030204" pitchFamily="34" charset="0"/>
              </a:rPr>
              <a:t>sectors, but …</a:t>
            </a:r>
          </a:p>
          <a:p>
            <a:pPr marL="0" indent="0" algn="just">
              <a:lnSpc>
                <a:spcPct val="90000"/>
              </a:lnSpc>
              <a:buClr>
                <a:schemeClr val="tx1"/>
              </a:buClr>
              <a:buSzPct val="90000"/>
              <a:buNone/>
            </a:pPr>
            <a:endParaRPr lang="en-US" altLang="it-IT" sz="900" dirty="0">
              <a:solidFill>
                <a:schemeClr val="bg2">
                  <a:lumMod val="50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US" altLang="it-IT" sz="2400" dirty="0" smtClean="0">
                <a:solidFill>
                  <a:schemeClr val="bg2">
                    <a:lumMod val="50000"/>
                  </a:schemeClr>
                </a:solidFill>
                <a:latin typeface="Calibri" panose="020F0502020204030204" pitchFamily="34" charset="0"/>
                <a:cs typeface="Calibri" panose="020F0502020204030204" pitchFamily="34" charset="0"/>
              </a:rPr>
              <a:t>Overall regressive distributional effects: most well-off households receive 5 times more resources (15%) than the least well-off (3%)</a:t>
            </a:r>
          </a:p>
          <a:p>
            <a:pPr marL="0" indent="0" algn="just" eaLnBrk="1" hangingPunct="1">
              <a:lnSpc>
                <a:spcPct val="90000"/>
              </a:lnSpc>
              <a:buClr>
                <a:schemeClr val="tx1"/>
              </a:buClr>
              <a:buSzPct val="90000"/>
              <a:buNone/>
            </a:pPr>
            <a:endParaRPr lang="en-US" altLang="it-IT" sz="900" dirty="0" smtClean="0">
              <a:solidFill>
                <a:schemeClr val="bg2">
                  <a:lumMod val="50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US" altLang="it-IT" sz="2400" dirty="0" smtClean="0">
                <a:solidFill>
                  <a:schemeClr val="bg2">
                    <a:lumMod val="50000"/>
                  </a:schemeClr>
                </a:solidFill>
                <a:latin typeface="Calibri" panose="020F0502020204030204" pitchFamily="34" charset="0"/>
                <a:cs typeface="Calibri" panose="020F0502020204030204" pitchFamily="34" charset="0"/>
              </a:rPr>
              <a:t>Regressive effects worsened by non-consideration of individuals who do not pay taxes (</a:t>
            </a:r>
            <a:r>
              <a:rPr lang="en-US" altLang="it-IT" sz="2400" i="1" dirty="0" err="1" smtClean="0">
                <a:solidFill>
                  <a:schemeClr val="bg2">
                    <a:lumMod val="50000"/>
                  </a:schemeClr>
                </a:solidFill>
                <a:latin typeface="Calibri" panose="020F0502020204030204" pitchFamily="34" charset="0"/>
                <a:cs typeface="Calibri" panose="020F0502020204030204" pitchFamily="34" charset="0"/>
              </a:rPr>
              <a:t>incapienza</a:t>
            </a:r>
            <a:r>
              <a:rPr lang="en-US" altLang="it-IT" sz="2400" dirty="0" smtClean="0">
                <a:solidFill>
                  <a:schemeClr val="bg2">
                    <a:lumMod val="50000"/>
                  </a:schemeClr>
                </a:solidFill>
                <a:latin typeface="Calibri" panose="020F0502020204030204" pitchFamily="34" charset="0"/>
                <a:cs typeface="Calibri" panose="020F0502020204030204" pitchFamily="34" charset="0"/>
              </a:rPr>
              <a:t>): ca. 4 billion Euros of non-paid benefits for most disadvantaged individuals</a:t>
            </a:r>
            <a:r>
              <a:rPr lang="en-US" altLang="it-IT" sz="2400" dirty="0">
                <a:solidFill>
                  <a:schemeClr val="bg2">
                    <a:lumMod val="50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604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 calcmode="lin" valueType="num">
                                      <p:cBhvr additive="base">
                                        <p:cTn id="19"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 calcmode="lin" valueType="num">
                                      <p:cBhvr additive="base">
                                        <p:cTn id="25" dur="5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492443"/>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Conclusions</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17</a:t>
            </a:fld>
            <a:endParaRPr lang="en-US" dirty="0">
              <a:solidFill>
                <a:schemeClr val="bg1"/>
              </a:solidFill>
            </a:endParaRPr>
          </a:p>
        </p:txBody>
      </p:sp>
      <p:sp>
        <p:nvSpPr>
          <p:cNvPr id="23" name="Text Box 4"/>
          <p:cNvSpPr txBox="1">
            <a:spLocks noChangeArrowheads="1"/>
          </p:cNvSpPr>
          <p:nvPr/>
        </p:nvSpPr>
        <p:spPr bwMode="auto">
          <a:xfrm>
            <a:off x="90487" y="1484784"/>
            <a:ext cx="881694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algn="just" eaLnBrk="1" hangingPunct="1">
              <a:lnSpc>
                <a:spcPct val="90000"/>
              </a:lnSpc>
              <a:buClr>
                <a:schemeClr val="tx1"/>
              </a:buClr>
              <a:buSzPct val="90000"/>
              <a:buFont typeface="Arial" panose="020B0604020202020204" pitchFamily="34" charset="0"/>
              <a:buChar char="•"/>
            </a:pPr>
            <a:r>
              <a:rPr lang="en-US" altLang="it-IT" sz="2400" dirty="0" smtClean="0">
                <a:solidFill>
                  <a:schemeClr val="bg2">
                    <a:lumMod val="50000"/>
                  </a:schemeClr>
                </a:solidFill>
                <a:latin typeface="Calibri" panose="020F0502020204030204" pitchFamily="34" charset="0"/>
                <a:cs typeface="Calibri" panose="020F0502020204030204" pitchFamily="34" charset="0"/>
              </a:rPr>
              <a:t>Context marked by high institutional resilience, constrained economic resources and strict monitoring of public expenditure</a:t>
            </a:r>
          </a:p>
          <a:p>
            <a:pPr marL="0" indent="0" algn="just" eaLnBrk="1" hangingPunct="1">
              <a:lnSpc>
                <a:spcPct val="90000"/>
              </a:lnSpc>
              <a:buClr>
                <a:schemeClr val="tx1"/>
              </a:buClr>
              <a:buSzPct val="90000"/>
              <a:buNone/>
            </a:pPr>
            <a:endParaRPr lang="en-US" altLang="it-IT" sz="2000" dirty="0" smtClean="0">
              <a:solidFill>
                <a:schemeClr val="bg2">
                  <a:lumMod val="50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US" altLang="it-IT" sz="2400" dirty="0" smtClean="0">
                <a:solidFill>
                  <a:schemeClr val="bg2">
                    <a:lumMod val="50000"/>
                  </a:schemeClr>
                </a:solidFill>
                <a:latin typeface="Calibri" panose="020F0502020204030204" pitchFamily="34" charset="0"/>
                <a:cs typeface="Calibri" panose="020F0502020204030204" pitchFamily="34" charset="0"/>
              </a:rPr>
              <a:t>Opacity of fiscal welfare costs &amp; decision making processes make it a formidable tool for “hidden” public/social expenditure</a:t>
            </a:r>
          </a:p>
          <a:p>
            <a:pPr marL="0" indent="0" algn="just" eaLnBrk="1" hangingPunct="1">
              <a:lnSpc>
                <a:spcPct val="90000"/>
              </a:lnSpc>
              <a:buClr>
                <a:schemeClr val="tx1"/>
              </a:buClr>
              <a:buSzPct val="90000"/>
              <a:buNone/>
            </a:pPr>
            <a:r>
              <a:rPr lang="en-US" altLang="it-IT" sz="2400" dirty="0" smtClean="0">
                <a:solidFill>
                  <a:schemeClr val="bg2">
                    <a:lumMod val="50000"/>
                  </a:schemeClr>
                </a:solidFill>
                <a:latin typeface="Calibri" panose="020F0502020204030204" pitchFamily="34" charset="0"/>
                <a:cs typeface="Calibri" panose="020F0502020204030204" pitchFamily="34" charset="0"/>
              </a:rPr>
              <a:t> </a:t>
            </a:r>
          </a:p>
          <a:p>
            <a:pPr algn="just" eaLnBrk="1" hangingPunct="1">
              <a:lnSpc>
                <a:spcPct val="90000"/>
              </a:lnSpc>
              <a:buClr>
                <a:schemeClr val="tx1"/>
              </a:buClr>
              <a:buSzPct val="90000"/>
              <a:buFont typeface="Arial" panose="020B0604020202020204" pitchFamily="34" charset="0"/>
              <a:buChar char="•"/>
            </a:pPr>
            <a:r>
              <a:rPr lang="en-US" altLang="it-IT" sz="2400" dirty="0" smtClean="0">
                <a:solidFill>
                  <a:schemeClr val="bg2">
                    <a:lumMod val="50000"/>
                  </a:schemeClr>
                </a:solidFill>
                <a:latin typeface="Calibri" panose="020F0502020204030204" pitchFamily="34" charset="0"/>
                <a:cs typeface="Calibri" panose="020F0502020204030204" pitchFamily="34" charset="0"/>
              </a:rPr>
              <a:t>…&amp; a key instrument to catalyze immediate political support among key social and private clienteles through “political exchanges” relying on micro-distributive measures  </a:t>
            </a:r>
          </a:p>
          <a:p>
            <a:pPr marL="0" indent="0" algn="just" eaLnBrk="1" hangingPunct="1">
              <a:lnSpc>
                <a:spcPct val="90000"/>
              </a:lnSpc>
              <a:buClr>
                <a:schemeClr val="tx1"/>
              </a:buClr>
              <a:buSzPct val="90000"/>
              <a:buNone/>
            </a:pPr>
            <a:endParaRPr lang="en-US" altLang="it-IT" sz="2400" dirty="0" smtClean="0">
              <a:solidFill>
                <a:schemeClr val="bg2">
                  <a:lumMod val="50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US" altLang="it-IT" sz="2400" dirty="0">
                <a:solidFill>
                  <a:schemeClr val="bg2">
                    <a:lumMod val="50000"/>
                  </a:schemeClr>
                </a:solidFill>
                <a:latin typeface="Calibri" panose="020F0502020204030204" pitchFamily="34" charset="0"/>
                <a:cs typeface="Calibri" panose="020F0502020204030204" pitchFamily="34" charset="0"/>
              </a:rPr>
              <a:t>C</a:t>
            </a:r>
            <a:r>
              <a:rPr lang="en-US" altLang="it-IT" sz="2400" dirty="0" smtClean="0">
                <a:solidFill>
                  <a:schemeClr val="bg2">
                    <a:lumMod val="50000"/>
                  </a:schemeClr>
                </a:solidFill>
                <a:latin typeface="Calibri" panose="020F0502020204030204" pitchFamily="34" charset="0"/>
                <a:cs typeface="Calibri" panose="020F0502020204030204" pitchFamily="34" charset="0"/>
              </a:rPr>
              <a:t>haracterized by a “quiet politics” which allows overcoming the traditional “veto points”  in social policy arenas  </a:t>
            </a:r>
          </a:p>
        </p:txBody>
      </p:sp>
    </p:spTree>
    <p:extLst>
      <p:ext uri="{BB962C8B-B14F-4D97-AF65-F5344CB8AC3E}">
        <p14:creationId xmlns:p14="http://schemas.microsoft.com/office/powerpoint/2010/main" val="75842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 calcmode="lin" valueType="num">
                                      <p:cBhvr additive="base">
                                        <p:cTn id="19" dur="500" fill="hold"/>
                                        <p:tgtEl>
                                          <p:spTgt spid="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anim calcmode="lin" valueType="num">
                                      <p:cBhvr additive="base">
                                        <p:cTn id="31" dur="5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solidFill>
                <a:srgbClr val="000000"/>
              </a:solidFill>
              <a:latin typeface="Calibri" pitchFamily="34" charset="0"/>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eaLnBrk="0" hangingPunct="0">
              <a:defRPr/>
            </a:pPr>
            <a:endParaRPr lang="it-IT" sz="2400">
              <a:solidFill>
                <a:srgbClr val="000000"/>
              </a:solidFill>
              <a:latin typeface="Calibri" pitchFamily="34" charset="0"/>
              <a:ea typeface="ＭＳ Ｐゴシック"/>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eaLnBrk="0" hangingPunct="0">
              <a:defRPr/>
            </a:pPr>
            <a:endParaRPr lang="it-IT" sz="2400">
              <a:solidFill>
                <a:srgbClr val="000000"/>
              </a:solidFill>
              <a:latin typeface="Calibri" pitchFamily="34" charset="0"/>
              <a:ea typeface="ＭＳ Ｐゴシック"/>
            </a:endParaRPr>
          </a:p>
        </p:txBody>
      </p:sp>
      <p:sp>
        <p:nvSpPr>
          <p:cNvPr id="9" name="Rettangolo 8"/>
          <p:cNvSpPr/>
          <p:nvPr/>
        </p:nvSpPr>
        <p:spPr>
          <a:xfrm>
            <a:off x="2411760" y="4869160"/>
            <a:ext cx="6481415" cy="646331"/>
          </a:xfrm>
          <a:prstGeom prst="rect">
            <a:avLst/>
          </a:prstGeom>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990033"/>
                </a:solidFill>
                <a:uLnTx/>
                <a:uFillTx/>
                <a:latin typeface="Calibri" pitchFamily="34" charset="0"/>
                <a:ea typeface="ＭＳ Ｐゴシック" pitchFamily="34" charset="-128"/>
                <a:cs typeface="Calibri" pitchFamily="34" charset="0"/>
              </a:rPr>
              <a:t>Thanks</a:t>
            </a:r>
            <a:r>
              <a:rPr kumimoji="0" lang="en-GB" sz="3600" b="1" i="0" u="none" strike="noStrike" kern="1200" cap="none" spc="0" normalizeH="0" noProof="0" dirty="0" smtClean="0">
                <a:ln>
                  <a:noFill/>
                </a:ln>
                <a:solidFill>
                  <a:srgbClr val="990033"/>
                </a:solidFill>
                <a:uLnTx/>
                <a:uFillTx/>
                <a:latin typeface="Calibri" pitchFamily="34" charset="0"/>
                <a:ea typeface="ＭＳ Ｐゴシック" pitchFamily="34" charset="-128"/>
                <a:cs typeface="Calibri" pitchFamily="34" charset="0"/>
              </a:rPr>
              <a:t> for joining!</a:t>
            </a:r>
            <a:r>
              <a:rPr kumimoji="0" lang="en-GB" sz="3600" b="1" i="0" u="none" strike="noStrike" kern="1200" cap="none" spc="0" normalizeH="0" baseline="0" noProof="0" dirty="0" smtClean="0">
                <a:ln>
                  <a:noFill/>
                </a:ln>
                <a:solidFill>
                  <a:srgbClr val="990033"/>
                </a:solidFill>
                <a:uLnTx/>
                <a:uFillTx/>
                <a:latin typeface="Calibri" pitchFamily="34" charset="0"/>
                <a:ea typeface="ＭＳ Ｐゴシック" pitchFamily="34" charset="-128"/>
                <a:cs typeface="Calibri" pitchFamily="34" charset="0"/>
              </a:rPr>
              <a:t> </a:t>
            </a:r>
          </a:p>
        </p:txBody>
      </p:sp>
      <p:pic>
        <p:nvPicPr>
          <p:cNvPr id="2" name="Immagine 1"/>
          <p:cNvPicPr>
            <a:picLocks noChangeAspect="1"/>
          </p:cNvPicPr>
          <p:nvPr/>
        </p:nvPicPr>
        <p:blipFill>
          <a:blip r:embed="rId3"/>
          <a:stretch>
            <a:fillRect/>
          </a:stretch>
        </p:blipFill>
        <p:spPr>
          <a:xfrm>
            <a:off x="274153" y="1148684"/>
            <a:ext cx="3649775" cy="4316177"/>
          </a:xfrm>
          <a:prstGeom prst="rect">
            <a:avLst/>
          </a:prstGeom>
          <a:ln w="28575">
            <a:solidFill>
              <a:srgbClr val="990033"/>
            </a:solidFill>
          </a:ln>
        </p:spPr>
      </p:pic>
      <p:sp>
        <p:nvSpPr>
          <p:cNvPr id="7" name="Text Box 3"/>
          <p:cNvSpPr txBox="1">
            <a:spLocks noChangeArrowheads="1"/>
          </p:cNvSpPr>
          <p:nvPr/>
        </p:nvSpPr>
        <p:spPr bwMode="auto">
          <a:xfrm>
            <a:off x="4149890" y="1800825"/>
            <a:ext cx="4968552" cy="1938992"/>
          </a:xfrm>
          <a:prstGeom prst="rect">
            <a:avLst/>
          </a:prstGeom>
          <a:noFill/>
          <a:ln w="9525">
            <a:noFill/>
            <a:miter lim="800000"/>
            <a:headEnd/>
            <a:tailEnd/>
          </a:ln>
          <a:effectLst/>
        </p:spPr>
        <p:txBody>
          <a:bodyPr wrap="square">
            <a:spAutoFit/>
          </a:bodyPr>
          <a:lstStyle/>
          <a:p>
            <a:pPr>
              <a:defRPr/>
            </a:pPr>
            <a:endParaRPr lang="en-US" sz="1200" i="1" dirty="0">
              <a:solidFill>
                <a:srgbClr val="990033"/>
              </a:solidFill>
              <a:effectLst>
                <a:outerShdw blurRad="38100" dist="38100" dir="2700000" algn="tl">
                  <a:srgbClr val="000000"/>
                </a:outerShdw>
              </a:effectLst>
              <a:latin typeface="Calibri" pitchFamily="34" charset="0"/>
              <a:ea typeface="ＭＳ Ｐゴシック"/>
              <a:cs typeface="Arial" charset="0"/>
            </a:endParaRPr>
          </a:p>
          <a:p>
            <a:r>
              <a:rPr lang="it-IT" sz="3600" dirty="0">
                <a:solidFill>
                  <a:srgbClr val="990033"/>
                </a:solidFill>
                <a:latin typeface="Calibri" pitchFamily="34" charset="0"/>
              </a:rPr>
              <a:t>The “</a:t>
            </a:r>
            <a:r>
              <a:rPr lang="it-IT" sz="3600" dirty="0" err="1">
                <a:solidFill>
                  <a:srgbClr val="990033"/>
                </a:solidFill>
                <a:latin typeface="Calibri" pitchFamily="34" charset="0"/>
              </a:rPr>
              <a:t>invisible</a:t>
            </a:r>
            <a:r>
              <a:rPr lang="it-IT" sz="3600" dirty="0">
                <a:solidFill>
                  <a:srgbClr val="990033"/>
                </a:solidFill>
                <a:latin typeface="Calibri" pitchFamily="34" charset="0"/>
              </a:rPr>
              <a:t> </a:t>
            </a:r>
            <a:r>
              <a:rPr lang="it-IT" sz="3600" dirty="0" err="1">
                <a:solidFill>
                  <a:srgbClr val="990033"/>
                </a:solidFill>
                <a:latin typeface="Calibri" pitchFamily="34" charset="0"/>
              </a:rPr>
              <a:t>hand</a:t>
            </a:r>
            <a:r>
              <a:rPr lang="it-IT" sz="3600" dirty="0" smtClean="0">
                <a:solidFill>
                  <a:srgbClr val="990033"/>
                </a:solidFill>
                <a:latin typeface="Calibri" pitchFamily="34" charset="0"/>
              </a:rPr>
              <a:t>”….</a:t>
            </a:r>
          </a:p>
          <a:p>
            <a:r>
              <a:rPr lang="it-IT" sz="3600" dirty="0">
                <a:solidFill>
                  <a:srgbClr val="990033"/>
                </a:solidFill>
                <a:latin typeface="Calibri" pitchFamily="34" charset="0"/>
              </a:rPr>
              <a:t>	</a:t>
            </a:r>
            <a:r>
              <a:rPr lang="it-IT" sz="3600" dirty="0" smtClean="0">
                <a:solidFill>
                  <a:srgbClr val="990033"/>
                </a:solidFill>
                <a:latin typeface="Calibri" pitchFamily="34" charset="0"/>
              </a:rPr>
              <a:t>be </a:t>
            </a:r>
            <a:r>
              <a:rPr lang="it-IT" sz="3600" dirty="0" err="1" smtClean="0">
                <a:solidFill>
                  <a:srgbClr val="990033"/>
                </a:solidFill>
                <a:latin typeface="Calibri" pitchFamily="34" charset="0"/>
              </a:rPr>
              <a:t>aware</a:t>
            </a:r>
            <a:r>
              <a:rPr lang="it-IT" sz="3600" dirty="0" smtClean="0">
                <a:solidFill>
                  <a:srgbClr val="990033"/>
                </a:solidFill>
                <a:latin typeface="Calibri" pitchFamily="34" charset="0"/>
              </a:rPr>
              <a:t>…</a:t>
            </a:r>
          </a:p>
          <a:p>
            <a:endParaRPr lang="it-IT" sz="3600" dirty="0">
              <a:solidFill>
                <a:srgbClr val="990033"/>
              </a:solidFill>
              <a:latin typeface="Calibri" pitchFamily="34" charset="0"/>
            </a:endParaRPr>
          </a:p>
        </p:txBody>
      </p:sp>
    </p:spTree>
    <p:extLst>
      <p:ext uri="{BB962C8B-B14F-4D97-AF65-F5344CB8AC3E}">
        <p14:creationId xmlns:p14="http://schemas.microsoft.com/office/powerpoint/2010/main" val="22727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492443"/>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Conclusions</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19</a:t>
            </a:fld>
            <a:endParaRPr lang="en-US" dirty="0">
              <a:solidFill>
                <a:schemeClr val="bg1"/>
              </a:solidFill>
            </a:endParaRPr>
          </a:p>
        </p:txBody>
      </p:sp>
      <p:sp>
        <p:nvSpPr>
          <p:cNvPr id="23" name="Text Box 4"/>
          <p:cNvSpPr txBox="1">
            <a:spLocks noChangeArrowheads="1"/>
          </p:cNvSpPr>
          <p:nvPr/>
        </p:nvSpPr>
        <p:spPr bwMode="auto">
          <a:xfrm>
            <a:off x="182563" y="1809750"/>
            <a:ext cx="8424936"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algn="just" eaLnBrk="1" hangingPunct="1">
              <a:lnSpc>
                <a:spcPct val="90000"/>
              </a:lnSpc>
              <a:buClr>
                <a:schemeClr val="tx1"/>
              </a:buClr>
              <a:buSzPct val="90000"/>
              <a:buFont typeface="Arial" panose="020B0604020202020204" pitchFamily="34" charset="0"/>
              <a:buChar char="•"/>
            </a:pPr>
            <a:endParaRPr lang="it-IT" altLang="it-IT" sz="2400" dirty="0">
              <a:solidFill>
                <a:schemeClr val="bg2">
                  <a:lumMod val="50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it-IT" altLang="it-IT" sz="2400" dirty="0">
                <a:solidFill>
                  <a:schemeClr val="bg2">
                    <a:lumMod val="50000"/>
                  </a:schemeClr>
                </a:solidFill>
                <a:latin typeface="Calibri" panose="020F0502020204030204" pitchFamily="34" charset="0"/>
                <a:cs typeface="Calibri" panose="020F0502020204030204" pitchFamily="34" charset="0"/>
              </a:rPr>
              <a:t>Un welfare fiscale più limitato (meglio pochi strumenti con molti beneficiari rispetto ad un pletora di  agevolazioni settoriali con pochi beneficiari), e meno regressivo (facendo ricorso a detrazioni indipendenti dalla capienza fiscale</a:t>
            </a:r>
            <a:r>
              <a:rPr lang="it-IT" altLang="it-IT" sz="2400" dirty="0" smtClean="0">
                <a:solidFill>
                  <a:schemeClr val="bg2">
                    <a:lumMod val="50000"/>
                  </a:schemeClr>
                </a:solidFill>
                <a:latin typeface="Calibri" panose="020F0502020204030204" pitchFamily="34" charset="0"/>
                <a:cs typeface="Calibri" panose="020F0502020204030204" pitchFamily="34" charset="0"/>
              </a:rPr>
              <a:t>) </a:t>
            </a:r>
            <a:r>
              <a:rPr lang="it-IT" altLang="it-IT" sz="2400" dirty="0">
                <a:solidFill>
                  <a:schemeClr val="bg2">
                    <a:lumMod val="50000"/>
                  </a:schemeClr>
                </a:solidFill>
                <a:latin typeface="Calibri" panose="020F0502020204030204" pitchFamily="34" charset="0"/>
                <a:cs typeface="Calibri" panose="020F0502020204030204" pitchFamily="34" charset="0"/>
              </a:rPr>
              <a:t>permetterebbe il </a:t>
            </a:r>
            <a:r>
              <a:rPr lang="it-IT" altLang="it-IT" sz="2400" dirty="0" err="1">
                <a:solidFill>
                  <a:schemeClr val="bg2">
                    <a:lumMod val="50000"/>
                  </a:schemeClr>
                </a:solidFill>
                <a:latin typeface="Calibri" panose="020F0502020204030204" pitchFamily="34" charset="0"/>
                <a:cs typeface="Calibri" panose="020F0502020204030204" pitchFamily="34" charset="0"/>
              </a:rPr>
              <a:t>riorientamento</a:t>
            </a:r>
            <a:r>
              <a:rPr lang="it-IT" altLang="it-IT" sz="2400" dirty="0">
                <a:solidFill>
                  <a:schemeClr val="bg2">
                    <a:lumMod val="50000"/>
                  </a:schemeClr>
                </a:solidFill>
                <a:latin typeface="Calibri" panose="020F0502020204030204" pitchFamily="34" charset="0"/>
                <a:cs typeface="Calibri" panose="020F0502020204030204" pitchFamily="34" charset="0"/>
              </a:rPr>
              <a:t> delle risorse dei contribuenti verso strumenti più equi e più trasparenti necessari per integrare il welfare di tipo fiscale e sociale, evitando interazioni distorsive e contradditorie e semplificando il sistema nel suo complesso. </a:t>
            </a:r>
          </a:p>
        </p:txBody>
      </p:sp>
    </p:spTree>
    <p:extLst>
      <p:ext uri="{BB962C8B-B14F-4D97-AF65-F5344CB8AC3E}">
        <p14:creationId xmlns:p14="http://schemas.microsoft.com/office/powerpoint/2010/main" val="2697742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it-IT" sz="2400" dirty="0">
                <a:solidFill>
                  <a:schemeClr val="bg1"/>
                </a:solidFill>
                <a:latin typeface="Calibri" pitchFamily="34" charset="0"/>
              </a:rPr>
              <a:t>The “</a:t>
            </a:r>
            <a:r>
              <a:rPr lang="it-IT" sz="2400" dirty="0" err="1">
                <a:solidFill>
                  <a:schemeClr val="bg1"/>
                </a:solidFill>
                <a:latin typeface="Calibri" pitchFamily="34" charset="0"/>
              </a:rPr>
              <a:t>invisible</a:t>
            </a:r>
            <a:r>
              <a:rPr lang="it-IT" sz="2400" dirty="0">
                <a:solidFill>
                  <a:schemeClr val="bg1"/>
                </a:solidFill>
                <a:latin typeface="Calibri" pitchFamily="34" charset="0"/>
              </a:rPr>
              <a:t> </a:t>
            </a:r>
            <a:r>
              <a:rPr lang="it-IT" sz="2400" dirty="0" err="1">
                <a:solidFill>
                  <a:schemeClr val="bg1"/>
                </a:solidFill>
                <a:latin typeface="Calibri" pitchFamily="34" charset="0"/>
              </a:rPr>
              <a:t>hand</a:t>
            </a:r>
            <a:r>
              <a:rPr lang="it-IT" sz="2400" dirty="0">
                <a:solidFill>
                  <a:schemeClr val="bg1"/>
                </a:solidFill>
                <a:latin typeface="Calibri" pitchFamily="34" charset="0"/>
              </a:rPr>
              <a:t>”</a:t>
            </a:r>
          </a:p>
        </p:txBody>
      </p:sp>
      <p:sp>
        <p:nvSpPr>
          <p:cNvPr id="10"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1"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it-IT" smtClean="0">
                <a:solidFill>
                  <a:schemeClr val="bg1"/>
                </a:solidFill>
              </a:rPr>
              <a:pPr/>
              <a:t>2</a:t>
            </a:fld>
            <a:endParaRPr lang="it-IT" dirty="0">
              <a:solidFill>
                <a:schemeClr val="bg1"/>
              </a:solidFill>
            </a:endParaRPr>
          </a:p>
        </p:txBody>
      </p:sp>
      <p:pic>
        <p:nvPicPr>
          <p:cNvPr id="12" name="Picture 2" descr="jessoula m. (curatore); pavolini e. (curatore) - la mano invisibile dello stato soc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79" y="1238943"/>
            <a:ext cx="3469974" cy="495910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29948" y="1208082"/>
            <a:ext cx="5760639" cy="1015663"/>
          </a:xfrm>
          <a:prstGeom prst="rect">
            <a:avLst/>
          </a:prstGeom>
        </p:spPr>
        <p:txBody>
          <a:bodyPr wrap="square">
            <a:spAutoFit/>
          </a:bodyPr>
          <a:lstStyle/>
          <a:p>
            <a:r>
              <a:rPr lang="it-IT" sz="2000" i="1" dirty="0">
                <a:solidFill>
                  <a:schemeClr val="bg2">
                    <a:lumMod val="75000"/>
                  </a:schemeClr>
                </a:solidFill>
                <a:latin typeface="Calibri" panose="020F0502020204030204" pitchFamily="34" charset="0"/>
                <a:cs typeface="Calibri" panose="020F0502020204030204" pitchFamily="34" charset="0"/>
              </a:rPr>
              <a:t>«Una esenzione, in questo nostro beato paese, […] non si rifiuta a nessuno» </a:t>
            </a:r>
            <a:endParaRPr lang="it-IT" sz="2000" i="1" dirty="0" smtClean="0">
              <a:solidFill>
                <a:schemeClr val="bg2">
                  <a:lumMod val="75000"/>
                </a:schemeClr>
              </a:solidFill>
              <a:latin typeface="Calibri" panose="020F0502020204030204" pitchFamily="34" charset="0"/>
              <a:cs typeface="Calibri" panose="020F0502020204030204" pitchFamily="34" charset="0"/>
            </a:endParaRPr>
          </a:p>
          <a:p>
            <a:r>
              <a:rPr lang="it-IT" sz="2000" dirty="0">
                <a:solidFill>
                  <a:schemeClr val="bg2">
                    <a:lumMod val="75000"/>
                  </a:schemeClr>
                </a:solidFill>
                <a:latin typeface="Calibri" panose="020F0502020204030204" pitchFamily="34" charset="0"/>
                <a:cs typeface="Calibri" panose="020F0502020204030204" pitchFamily="34" charset="0"/>
              </a:rPr>
              <a:t>	</a:t>
            </a:r>
            <a:r>
              <a:rPr lang="it-IT" sz="2000" dirty="0" smtClean="0">
                <a:solidFill>
                  <a:schemeClr val="bg2">
                    <a:lumMod val="75000"/>
                  </a:schemeClr>
                </a:solidFill>
                <a:latin typeface="Calibri" panose="020F0502020204030204" pitchFamily="34" charset="0"/>
                <a:cs typeface="Calibri" panose="020F0502020204030204" pitchFamily="34" charset="0"/>
              </a:rPr>
              <a:t>		           Ezio </a:t>
            </a:r>
            <a:r>
              <a:rPr lang="it-IT" sz="2000" dirty="0">
                <a:solidFill>
                  <a:schemeClr val="bg2">
                    <a:lumMod val="75000"/>
                  </a:schemeClr>
                </a:solidFill>
                <a:latin typeface="Calibri" panose="020F0502020204030204" pitchFamily="34" charset="0"/>
                <a:cs typeface="Calibri" panose="020F0502020204030204" pitchFamily="34" charset="0"/>
              </a:rPr>
              <a:t>Vanoni [1949]</a:t>
            </a: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9553" y="2884360"/>
            <a:ext cx="1199687" cy="1199687"/>
          </a:xfrm>
          <a:prstGeom prst="rect">
            <a:avLst/>
          </a:prstGeom>
        </p:spPr>
      </p:pic>
      <p:pic>
        <p:nvPicPr>
          <p:cNvPr id="6" name="Immagine 5"/>
          <p:cNvPicPr>
            <a:picLocks noChangeAspect="1"/>
          </p:cNvPicPr>
          <p:nvPr/>
        </p:nvPicPr>
        <p:blipFill>
          <a:blip r:embed="rId5"/>
          <a:stretch>
            <a:fillRect/>
          </a:stretch>
        </p:blipFill>
        <p:spPr>
          <a:xfrm>
            <a:off x="1857257" y="5217456"/>
            <a:ext cx="1296862" cy="1296862"/>
          </a:xfrm>
          <a:prstGeom prst="rect">
            <a:avLst/>
          </a:prstGeom>
        </p:spPr>
      </p:pic>
      <p:pic>
        <p:nvPicPr>
          <p:cNvPr id="8" name="Immagine 7"/>
          <p:cNvPicPr>
            <a:picLocks noChangeAspect="1"/>
          </p:cNvPicPr>
          <p:nvPr/>
        </p:nvPicPr>
        <p:blipFill>
          <a:blip r:embed="rId6"/>
          <a:stretch>
            <a:fillRect/>
          </a:stretch>
        </p:blipFill>
        <p:spPr>
          <a:xfrm>
            <a:off x="1271068" y="3682032"/>
            <a:ext cx="1535424" cy="1535424"/>
          </a:xfrm>
          <a:prstGeom prst="rect">
            <a:avLst/>
          </a:prstGeom>
        </p:spPr>
      </p:pic>
      <p:pic>
        <p:nvPicPr>
          <p:cNvPr id="14" name="Immagine 13"/>
          <p:cNvPicPr>
            <a:picLocks noChangeAspect="1"/>
          </p:cNvPicPr>
          <p:nvPr/>
        </p:nvPicPr>
        <p:blipFill>
          <a:blip r:embed="rId7"/>
          <a:stretch>
            <a:fillRect/>
          </a:stretch>
        </p:blipFill>
        <p:spPr>
          <a:xfrm>
            <a:off x="3427204" y="2344207"/>
            <a:ext cx="1388620" cy="1428750"/>
          </a:xfrm>
          <a:prstGeom prst="rect">
            <a:avLst/>
          </a:prstGeom>
        </p:spPr>
      </p:pic>
      <p:pic>
        <p:nvPicPr>
          <p:cNvPr id="15" name="Immagine 14"/>
          <p:cNvPicPr>
            <a:picLocks noChangeAspect="1"/>
          </p:cNvPicPr>
          <p:nvPr/>
        </p:nvPicPr>
        <p:blipFill>
          <a:blip r:embed="rId8"/>
          <a:stretch>
            <a:fillRect/>
          </a:stretch>
        </p:blipFill>
        <p:spPr>
          <a:xfrm>
            <a:off x="390285" y="4743272"/>
            <a:ext cx="988811" cy="1249951"/>
          </a:xfrm>
          <a:prstGeom prst="rect">
            <a:avLst/>
          </a:prstGeom>
        </p:spPr>
      </p:pic>
      <p:pic>
        <p:nvPicPr>
          <p:cNvPr id="16" name="Immagine 15"/>
          <p:cNvPicPr>
            <a:picLocks noChangeAspect="1"/>
          </p:cNvPicPr>
          <p:nvPr/>
        </p:nvPicPr>
        <p:blipFill>
          <a:blip r:embed="rId9"/>
          <a:stretch>
            <a:fillRect/>
          </a:stretch>
        </p:blipFill>
        <p:spPr>
          <a:xfrm>
            <a:off x="3295012" y="5110782"/>
            <a:ext cx="1330573" cy="1330573"/>
          </a:xfrm>
          <a:prstGeom prst="rect">
            <a:avLst/>
          </a:prstGeom>
        </p:spPr>
      </p:pic>
      <p:pic>
        <p:nvPicPr>
          <p:cNvPr id="17" name="Immagine 16"/>
          <p:cNvPicPr>
            <a:picLocks noChangeAspect="1"/>
          </p:cNvPicPr>
          <p:nvPr/>
        </p:nvPicPr>
        <p:blipFill>
          <a:blip r:embed="rId10"/>
          <a:stretch>
            <a:fillRect/>
          </a:stretch>
        </p:blipFill>
        <p:spPr>
          <a:xfrm>
            <a:off x="1449582" y="2016723"/>
            <a:ext cx="1592440" cy="1592440"/>
          </a:xfrm>
          <a:prstGeom prst="rect">
            <a:avLst/>
          </a:prstGeom>
        </p:spPr>
      </p:pic>
      <p:pic>
        <p:nvPicPr>
          <p:cNvPr id="18" name="Immagine 17"/>
          <p:cNvPicPr>
            <a:picLocks noChangeAspect="1"/>
          </p:cNvPicPr>
          <p:nvPr/>
        </p:nvPicPr>
        <p:blipFill>
          <a:blip r:embed="rId11"/>
          <a:stretch>
            <a:fillRect/>
          </a:stretch>
        </p:blipFill>
        <p:spPr>
          <a:xfrm>
            <a:off x="2947385" y="4025164"/>
            <a:ext cx="1255145" cy="1255145"/>
          </a:xfrm>
          <a:prstGeom prst="rect">
            <a:avLst/>
          </a:prstGeom>
        </p:spPr>
      </p:pic>
      <p:pic>
        <p:nvPicPr>
          <p:cNvPr id="19" name="Immagine 18"/>
          <p:cNvPicPr>
            <a:picLocks noChangeAspect="1"/>
          </p:cNvPicPr>
          <p:nvPr/>
        </p:nvPicPr>
        <p:blipFill>
          <a:blip r:embed="rId12"/>
          <a:stretch>
            <a:fillRect/>
          </a:stretch>
        </p:blipFill>
        <p:spPr>
          <a:xfrm>
            <a:off x="4223404" y="3682032"/>
            <a:ext cx="1253028" cy="1253028"/>
          </a:xfrm>
          <a:prstGeom prst="rect">
            <a:avLst/>
          </a:prstGeom>
        </p:spPr>
      </p:pic>
    </p:spTree>
    <p:extLst>
      <p:ext uri="{BB962C8B-B14F-4D97-AF65-F5344CB8AC3E}">
        <p14:creationId xmlns:p14="http://schemas.microsoft.com/office/powerpoint/2010/main" val="31569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par>
                          <p:cTn id="22" fill="hold">
                            <p:stCondLst>
                              <p:cond delay="1500"/>
                            </p:stCondLst>
                            <p:childTnLst>
                              <p:par>
                                <p:cTn id="23" presetID="5" presetClass="entr" presetSubtype="1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500"/>
                                        <p:tgtEl>
                                          <p:spTgt spid="19"/>
                                        </p:tgtEl>
                                      </p:cBhvr>
                                    </p:animEffect>
                                  </p:childTnLst>
                                </p:cTn>
                              </p:par>
                            </p:childTnLst>
                          </p:cTn>
                        </p:par>
                        <p:par>
                          <p:cTn id="26" fill="hold">
                            <p:stCondLst>
                              <p:cond delay="2000"/>
                            </p:stCondLst>
                            <p:childTnLst>
                              <p:par>
                                <p:cTn id="27" presetID="5" presetClass="entr" presetSubtype="1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childTnLst>
                          </p:cTn>
                        </p:par>
                        <p:par>
                          <p:cTn id="30" fill="hold">
                            <p:stCondLst>
                              <p:cond delay="2500"/>
                            </p:stCondLst>
                            <p:childTnLst>
                              <p:par>
                                <p:cTn id="31" presetID="5" presetClass="entr" presetSubtype="1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par>
                          <p:cTn id="34" fill="hold">
                            <p:stCondLst>
                              <p:cond delay="3000"/>
                            </p:stCondLst>
                            <p:childTnLst>
                              <p:par>
                                <p:cTn id="35" presetID="5" presetClass="entr" presetSubtype="1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par>
                          <p:cTn id="38" fill="hold">
                            <p:stCondLst>
                              <p:cond delay="3500"/>
                            </p:stCondLst>
                            <p:childTnLst>
                              <p:par>
                                <p:cTn id="39" presetID="5" presetClass="entr" presetSubtype="1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childTnLst>
                          </p:cTn>
                        </p:par>
                        <p:par>
                          <p:cTn id="42" fill="hold">
                            <p:stCondLst>
                              <p:cond delay="4000"/>
                            </p:stCondLst>
                            <p:childTnLst>
                              <p:par>
                                <p:cTn id="43" presetID="5" presetClass="entr" presetSubtype="1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heckerboard(across)">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89255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The perverse relationship:</a:t>
            </a:r>
          </a:p>
          <a:p>
            <a:pPr algn="r"/>
            <a:r>
              <a:rPr lang="en-US" sz="2600" dirty="0">
                <a:solidFill>
                  <a:srgbClr val="990033"/>
                </a:solidFill>
                <a:latin typeface="Calibri" pitchFamily="34" charset="0"/>
              </a:rPr>
              <a:t>tax exempted productivity bonus </a:t>
            </a: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20</a:t>
            </a:fld>
            <a:endParaRPr lang="en-US" dirty="0">
              <a:solidFill>
                <a:schemeClr val="bg1"/>
              </a:solidFill>
            </a:endParaRPr>
          </a:p>
        </p:txBody>
      </p:sp>
      <p:sp>
        <p:nvSpPr>
          <p:cNvPr id="23" name="Text Box 4"/>
          <p:cNvSpPr txBox="1">
            <a:spLocks noChangeArrowheads="1"/>
          </p:cNvSpPr>
          <p:nvPr/>
        </p:nvSpPr>
        <p:spPr bwMode="auto">
          <a:xfrm>
            <a:off x="91281" y="1745218"/>
            <a:ext cx="8961438" cy="585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marL="0" indent="0" algn="just" eaLnBrk="1" hangingPunct="1">
              <a:lnSpc>
                <a:spcPct val="90000"/>
              </a:lnSpc>
              <a:buClr>
                <a:schemeClr val="tx1"/>
              </a:buClr>
              <a:buSzPct val="90000"/>
              <a:buNone/>
            </a:pPr>
            <a:r>
              <a:rPr lang="en-US" altLang="it-IT" sz="2400" dirty="0" smtClean="0">
                <a:solidFill>
                  <a:schemeClr val="bg2">
                    <a:lumMod val="50000"/>
                  </a:schemeClr>
                </a:solidFill>
                <a:latin typeface="Calibri" panose="020F0502020204030204" pitchFamily="34" charset="0"/>
                <a:cs typeface="Calibri" panose="020F0502020204030204" pitchFamily="34" charset="0"/>
              </a:rPr>
              <a:t>2016-2020 	54.600 company-based collective agreements</a:t>
            </a:r>
          </a:p>
          <a:p>
            <a:pPr marL="0" indent="0" algn="just" eaLnBrk="1" hangingPunct="1">
              <a:lnSpc>
                <a:spcPct val="90000"/>
              </a:lnSpc>
              <a:buClr>
                <a:schemeClr val="tx1"/>
              </a:buClr>
              <a:buSzPct val="90000"/>
              <a:buNone/>
            </a:pPr>
            <a:endParaRPr lang="en-US" altLang="it-IT" sz="1000" dirty="0">
              <a:solidFill>
                <a:schemeClr val="bg2">
                  <a:lumMod val="50000"/>
                </a:schemeClr>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000" dirty="0" smtClean="0">
                <a:solidFill>
                  <a:schemeClr val="bg2">
                    <a:lumMod val="50000"/>
                  </a:schemeClr>
                </a:solidFill>
                <a:latin typeface="Calibri" panose="020F0502020204030204" pitchFamily="34" charset="0"/>
                <a:cs typeface="Calibri" panose="020F0502020204030204" pitchFamily="34" charset="0"/>
              </a:rPr>
              <a:t>INAPP Study on 30.000 contracts: </a:t>
            </a:r>
          </a:p>
          <a:p>
            <a:pPr marL="0" indent="0" algn="just" eaLnBrk="1" hangingPunct="1">
              <a:lnSpc>
                <a:spcPct val="90000"/>
              </a:lnSpc>
              <a:buClr>
                <a:schemeClr val="tx1"/>
              </a:buClr>
              <a:buSzPct val="90000"/>
              <a:buNone/>
            </a:pPr>
            <a:r>
              <a:rPr lang="en-US" altLang="it-IT" sz="2000" dirty="0">
                <a:solidFill>
                  <a:schemeClr val="bg2">
                    <a:lumMod val="50000"/>
                  </a:schemeClr>
                </a:solidFill>
                <a:latin typeface="Calibri" panose="020F0502020204030204" pitchFamily="34" charset="0"/>
                <a:cs typeface="Calibri" panose="020F0502020204030204" pitchFamily="34" charset="0"/>
              </a:rPr>
              <a:t>	</a:t>
            </a:r>
            <a:r>
              <a:rPr lang="en-US" altLang="it-IT" sz="2000" dirty="0" smtClean="0">
                <a:solidFill>
                  <a:schemeClr val="bg2">
                    <a:lumMod val="50000"/>
                  </a:schemeClr>
                </a:solidFill>
                <a:latin typeface="Calibri" panose="020F0502020204030204" pitchFamily="34" charset="0"/>
                <a:cs typeface="Calibri" panose="020F0502020204030204" pitchFamily="34" charset="0"/>
              </a:rPr>
              <a:t>	ca. 11 billion Euros tax exempted</a:t>
            </a:r>
          </a:p>
          <a:p>
            <a:pPr marL="0" indent="0" algn="just" eaLnBrk="1" hangingPunct="1">
              <a:lnSpc>
                <a:spcPct val="90000"/>
              </a:lnSpc>
              <a:buClr>
                <a:schemeClr val="tx1"/>
              </a:buClr>
              <a:buSzPct val="90000"/>
              <a:buNone/>
            </a:pPr>
            <a:r>
              <a:rPr lang="en-US" altLang="it-IT" sz="2000" dirty="0">
                <a:solidFill>
                  <a:schemeClr val="bg2">
                    <a:lumMod val="50000"/>
                  </a:schemeClr>
                </a:solidFill>
                <a:latin typeface="Calibri" panose="020F0502020204030204" pitchFamily="34" charset="0"/>
                <a:cs typeface="Calibri" panose="020F0502020204030204" pitchFamily="34" charset="0"/>
              </a:rPr>
              <a:t>	</a:t>
            </a:r>
            <a:r>
              <a:rPr lang="en-US" altLang="it-IT" sz="2000" dirty="0" smtClean="0">
                <a:solidFill>
                  <a:schemeClr val="bg2">
                    <a:lumMod val="50000"/>
                  </a:schemeClr>
                </a:solidFill>
                <a:latin typeface="Calibri" panose="020F0502020204030204" pitchFamily="34" charset="0"/>
                <a:cs typeface="Calibri" panose="020F0502020204030204" pitchFamily="34" charset="0"/>
              </a:rPr>
              <a:t>	beneficiaries: 7 million employees in private sector</a:t>
            </a:r>
          </a:p>
          <a:p>
            <a:pPr marL="0" indent="0" algn="just" eaLnBrk="1" hangingPunct="1">
              <a:lnSpc>
                <a:spcPct val="90000"/>
              </a:lnSpc>
              <a:buClr>
                <a:schemeClr val="tx1"/>
              </a:buClr>
              <a:buSzPct val="90000"/>
              <a:buNone/>
            </a:pPr>
            <a:endParaRPr lang="en-US" altLang="it-IT" sz="2000" dirty="0" smtClean="0">
              <a:solidFill>
                <a:schemeClr val="bg2">
                  <a:lumMod val="50000"/>
                </a:schemeClr>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000" dirty="0">
                <a:solidFill>
                  <a:schemeClr val="bg2">
                    <a:lumMod val="50000"/>
                  </a:schemeClr>
                </a:solidFill>
                <a:latin typeface="Calibri" panose="020F0502020204030204" pitchFamily="34" charset="0"/>
                <a:cs typeface="Calibri" panose="020F0502020204030204" pitchFamily="34" charset="0"/>
              </a:rPr>
              <a:t>	</a:t>
            </a:r>
            <a:r>
              <a:rPr lang="en-US" altLang="it-IT" sz="2000" dirty="0" smtClean="0">
                <a:solidFill>
                  <a:schemeClr val="bg2">
                    <a:lumMod val="50000"/>
                  </a:schemeClr>
                </a:solidFill>
                <a:latin typeface="Calibri" panose="020F0502020204030204" pitchFamily="34" charset="0"/>
                <a:cs typeface="Calibri" panose="020F0502020204030204" pitchFamily="34" charset="0"/>
              </a:rPr>
              <a:t>	77% of contracts in Northern Italy</a:t>
            </a:r>
          </a:p>
          <a:p>
            <a:pPr marL="0" indent="0" algn="just" eaLnBrk="1" hangingPunct="1">
              <a:lnSpc>
                <a:spcPct val="90000"/>
              </a:lnSpc>
              <a:buClr>
                <a:schemeClr val="tx1"/>
              </a:buClr>
              <a:buSzPct val="90000"/>
              <a:buNone/>
            </a:pPr>
            <a:r>
              <a:rPr lang="en-US" altLang="it-IT" sz="2000" dirty="0">
                <a:solidFill>
                  <a:schemeClr val="bg2">
                    <a:lumMod val="50000"/>
                  </a:schemeClr>
                </a:solidFill>
                <a:latin typeface="Calibri" panose="020F0502020204030204" pitchFamily="34" charset="0"/>
                <a:cs typeface="Calibri" panose="020F0502020204030204" pitchFamily="34" charset="0"/>
              </a:rPr>
              <a:t>	</a:t>
            </a:r>
            <a:r>
              <a:rPr lang="en-US" altLang="it-IT" sz="2000" dirty="0" smtClean="0">
                <a:solidFill>
                  <a:schemeClr val="bg2">
                    <a:lumMod val="50000"/>
                  </a:schemeClr>
                </a:solidFill>
                <a:latin typeface="Calibri" panose="020F0502020204030204" pitchFamily="34" charset="0"/>
                <a:cs typeface="Calibri" panose="020F0502020204030204" pitchFamily="34" charset="0"/>
              </a:rPr>
              <a:t>	ca. 50% in firms with at least 50 employees</a:t>
            </a:r>
          </a:p>
          <a:p>
            <a:pPr marL="0" indent="0" algn="just" eaLnBrk="1" hangingPunct="1">
              <a:lnSpc>
                <a:spcPct val="90000"/>
              </a:lnSpc>
              <a:buClr>
                <a:schemeClr val="tx1"/>
              </a:buClr>
              <a:buSzPct val="90000"/>
              <a:buNone/>
            </a:pPr>
            <a:endParaRPr lang="en-US" altLang="it-IT" sz="2000" dirty="0" smtClean="0">
              <a:solidFill>
                <a:schemeClr val="bg2">
                  <a:lumMod val="50000"/>
                </a:schemeClr>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000" dirty="0">
                <a:solidFill>
                  <a:schemeClr val="bg2">
                    <a:lumMod val="50000"/>
                  </a:schemeClr>
                </a:solidFill>
                <a:latin typeface="Calibri" panose="020F0502020204030204" pitchFamily="34" charset="0"/>
                <a:cs typeface="Calibri" panose="020F0502020204030204" pitchFamily="34" charset="0"/>
              </a:rPr>
              <a:t>	</a:t>
            </a:r>
            <a:r>
              <a:rPr lang="en-US" altLang="it-IT" sz="2000" dirty="0" smtClean="0">
                <a:solidFill>
                  <a:schemeClr val="bg2">
                    <a:lumMod val="50000"/>
                  </a:schemeClr>
                </a:solidFill>
                <a:latin typeface="Calibri" panose="020F0502020204030204" pitchFamily="34" charset="0"/>
                <a:cs typeface="Calibri" panose="020F0502020204030204" pitchFamily="34" charset="0"/>
              </a:rPr>
              <a:t>	Share of firms that applied</a:t>
            </a:r>
          </a:p>
          <a:p>
            <a:pPr marL="0" indent="0" algn="just" eaLnBrk="1" hangingPunct="1">
              <a:lnSpc>
                <a:spcPct val="90000"/>
              </a:lnSpc>
              <a:buClr>
                <a:schemeClr val="tx1"/>
              </a:buClr>
              <a:buSzPct val="90000"/>
              <a:buNone/>
            </a:pPr>
            <a:r>
              <a:rPr lang="en-US" altLang="it-IT" sz="2000" dirty="0">
                <a:solidFill>
                  <a:schemeClr val="bg2">
                    <a:lumMod val="50000"/>
                  </a:schemeClr>
                </a:solidFill>
                <a:latin typeface="Calibri" panose="020F0502020204030204" pitchFamily="34" charset="0"/>
                <a:cs typeface="Calibri" panose="020F0502020204030204" pitchFamily="34" charset="0"/>
              </a:rPr>
              <a:t>	</a:t>
            </a:r>
            <a:r>
              <a:rPr lang="en-US" altLang="it-IT" sz="2000" dirty="0" smtClean="0">
                <a:solidFill>
                  <a:schemeClr val="bg2">
                    <a:lumMod val="50000"/>
                  </a:schemeClr>
                </a:solidFill>
                <a:latin typeface="Calibri" panose="020F0502020204030204" pitchFamily="34" charset="0"/>
                <a:cs typeface="Calibri" panose="020F0502020204030204" pitchFamily="34" charset="0"/>
              </a:rPr>
              <a:t>					</a:t>
            </a:r>
          </a:p>
          <a:p>
            <a:pPr marL="0" indent="0" algn="just" eaLnBrk="1" hangingPunct="1">
              <a:lnSpc>
                <a:spcPct val="90000"/>
              </a:lnSpc>
              <a:buClr>
                <a:schemeClr val="tx1"/>
              </a:buClr>
              <a:buSzPct val="90000"/>
              <a:buNone/>
            </a:pPr>
            <a:endParaRPr lang="en-US" altLang="it-IT" sz="1100" dirty="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p:txBody>
      </p:sp>
      <p:pic>
        <p:nvPicPr>
          <p:cNvPr id="10" name="Immagine 9"/>
          <p:cNvPicPr>
            <a:picLocks noChangeAspect="1"/>
          </p:cNvPicPr>
          <p:nvPr/>
        </p:nvPicPr>
        <p:blipFill>
          <a:blip r:embed="rId3"/>
          <a:stretch>
            <a:fillRect/>
          </a:stretch>
        </p:blipFill>
        <p:spPr>
          <a:xfrm>
            <a:off x="45640" y="836712"/>
            <a:ext cx="9052719" cy="6021288"/>
          </a:xfrm>
          <a:prstGeom prst="rect">
            <a:avLst/>
          </a:prstGeom>
          <a:solidFill>
            <a:schemeClr val="bg1"/>
          </a:solidFill>
        </p:spPr>
      </p:pic>
    </p:spTree>
    <p:extLst>
      <p:ext uri="{BB962C8B-B14F-4D97-AF65-F5344CB8AC3E}">
        <p14:creationId xmlns:p14="http://schemas.microsoft.com/office/powerpoint/2010/main" val="345685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3">
                                            <p:txEl>
                                              <p:pRg st="3" end="3"/>
                                            </p:txEl>
                                          </p:spTgt>
                                        </p:tgtEl>
                                        <p:attrNameLst>
                                          <p:attrName>style.visibility</p:attrName>
                                        </p:attrNameLst>
                                      </p:cBhvr>
                                      <p:to>
                                        <p:strVal val="visible"/>
                                      </p:to>
                                    </p:set>
                                    <p:anim calcmode="lin" valueType="num">
                                      <p:cBhvr additive="base">
                                        <p:cTn id="18" dur="500" fill="hold"/>
                                        <p:tgtEl>
                                          <p:spTgt spid="23">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 calcmode="lin" valueType="num">
                                      <p:cBhvr additive="base">
                                        <p:cTn id="23"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anim calcmode="lin" valueType="num">
                                      <p:cBhvr additive="base">
                                        <p:cTn id="29" dur="5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23">
                                            <p:txEl>
                                              <p:pRg st="7" end="7"/>
                                            </p:txEl>
                                          </p:spTgt>
                                        </p:tgtEl>
                                        <p:attrNameLst>
                                          <p:attrName>style.visibility</p:attrName>
                                        </p:attrNameLst>
                                      </p:cBhvr>
                                      <p:to>
                                        <p:strVal val="visible"/>
                                      </p:to>
                                    </p:set>
                                    <p:anim calcmode="lin" valueType="num">
                                      <p:cBhvr additive="base">
                                        <p:cTn id="34" dur="500" fill="hold"/>
                                        <p:tgtEl>
                                          <p:spTgt spid="23">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3">
                                            <p:txEl>
                                              <p:pRg st="7" end="7"/>
                                            </p:txEl>
                                          </p:spTgt>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nodeType="afterEffect">
                                  <p:stCondLst>
                                    <p:cond delay="0"/>
                                  </p:stCondLst>
                                  <p:childTnLst>
                                    <p:set>
                                      <p:cBhvr>
                                        <p:cTn id="38" dur="1" fill="hold">
                                          <p:stCondLst>
                                            <p:cond delay="0"/>
                                          </p:stCondLst>
                                        </p:cTn>
                                        <p:tgtEl>
                                          <p:spTgt spid="23">
                                            <p:txEl>
                                              <p:pRg st="9" end="9"/>
                                            </p:txEl>
                                          </p:spTgt>
                                        </p:tgtEl>
                                        <p:attrNameLst>
                                          <p:attrName>style.visibility</p:attrName>
                                        </p:attrNameLst>
                                      </p:cBhvr>
                                      <p:to>
                                        <p:strVal val="visible"/>
                                      </p:to>
                                    </p:set>
                                    <p:anim calcmode="lin" valueType="num">
                                      <p:cBhvr additive="base">
                                        <p:cTn id="39" dur="500" fill="hold"/>
                                        <p:tgtEl>
                                          <p:spTgt spid="2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3" name="Text Box 3"/>
          <p:cNvSpPr txBox="1">
            <a:spLocks noChangeArrowheads="1"/>
          </p:cNvSpPr>
          <p:nvPr/>
        </p:nvSpPr>
        <p:spPr bwMode="auto">
          <a:xfrm>
            <a:off x="0" y="844689"/>
            <a:ext cx="9144000" cy="89255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The perverse relationship:</a:t>
            </a:r>
          </a:p>
          <a:p>
            <a:pPr algn="r"/>
            <a:r>
              <a:rPr lang="en-US" sz="2600" dirty="0">
                <a:solidFill>
                  <a:srgbClr val="990033"/>
                </a:solidFill>
                <a:latin typeface="Calibri" pitchFamily="34" charset="0"/>
              </a:rPr>
              <a:t>tax exempted </a:t>
            </a:r>
            <a:r>
              <a:rPr lang="en-US" sz="2600" dirty="0" smtClean="0">
                <a:solidFill>
                  <a:srgbClr val="990033"/>
                </a:solidFill>
                <a:latin typeface="Calibri" pitchFamily="34" charset="0"/>
              </a:rPr>
              <a:t>“productivity bonus” </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21</a:t>
            </a:fld>
            <a:endParaRPr lang="en-US" dirty="0">
              <a:solidFill>
                <a:schemeClr val="bg1"/>
              </a:solidFill>
            </a:endParaRPr>
          </a:p>
        </p:txBody>
      </p:sp>
      <p:sp>
        <p:nvSpPr>
          <p:cNvPr id="23" name="Text Box 4"/>
          <p:cNvSpPr txBox="1">
            <a:spLocks noChangeArrowheads="1"/>
          </p:cNvSpPr>
          <p:nvPr/>
        </p:nvSpPr>
        <p:spPr bwMode="auto">
          <a:xfrm>
            <a:off x="90487" y="1737241"/>
            <a:ext cx="8961438" cy="669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marL="0" indent="0" algn="just" eaLnBrk="1" hangingPunct="1">
              <a:lnSpc>
                <a:spcPct val="90000"/>
              </a:lnSpc>
              <a:buClr>
                <a:schemeClr val="tx1"/>
              </a:buClr>
              <a:buSzPct val="90000"/>
              <a:buNone/>
            </a:pPr>
            <a:r>
              <a:rPr lang="en-US" altLang="it-IT" sz="2400" dirty="0" smtClean="0">
                <a:solidFill>
                  <a:srgbClr val="0070C0"/>
                </a:solidFill>
                <a:latin typeface="Calibri" panose="020F0502020204030204" pitchFamily="34" charset="0"/>
                <a:cs typeface="Calibri" panose="020F0502020204030204" pitchFamily="34" charset="0"/>
              </a:rPr>
              <a:t>Survey results</a:t>
            </a:r>
          </a:p>
          <a:p>
            <a:pPr marL="0" indent="0" algn="just" eaLnBrk="1" hangingPunct="1">
              <a:lnSpc>
                <a:spcPct val="90000"/>
              </a:lnSpc>
              <a:buClr>
                <a:schemeClr val="tx1"/>
              </a:buClr>
              <a:buSzPct val="90000"/>
              <a:buNone/>
            </a:pPr>
            <a:r>
              <a:rPr lang="en-US" altLang="it-IT" sz="2400" i="1" dirty="0" smtClean="0">
                <a:solidFill>
                  <a:srgbClr val="0070C0"/>
                </a:solidFill>
                <a:latin typeface="Calibri" panose="020F0502020204030204" pitchFamily="34" charset="0"/>
                <a:cs typeface="Calibri" panose="020F0502020204030204" pitchFamily="34" charset="0"/>
              </a:rPr>
              <a:t>2.314 medium-large firms (50+ employees), stratified sample</a:t>
            </a:r>
          </a:p>
          <a:p>
            <a:pPr marL="0" indent="0" algn="just" eaLnBrk="1" hangingPunct="1">
              <a:lnSpc>
                <a:spcPct val="90000"/>
              </a:lnSpc>
              <a:buClr>
                <a:schemeClr val="tx1"/>
              </a:buClr>
              <a:buSzPct val="90000"/>
              <a:buNone/>
            </a:pPr>
            <a:endParaRPr lang="en-US" altLang="it-IT" sz="1050" i="1" dirty="0" smtClean="0">
              <a:solidFill>
                <a:schemeClr val="bg2">
                  <a:lumMod val="50000"/>
                </a:schemeClr>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200" dirty="0" smtClean="0">
                <a:solidFill>
                  <a:schemeClr val="bg2">
                    <a:lumMod val="50000"/>
                  </a:schemeClr>
                </a:solidFill>
                <a:latin typeface="Calibri" panose="020F0502020204030204" pitchFamily="34" charset="0"/>
                <a:cs typeface="Calibri" panose="020F0502020204030204" pitchFamily="34" charset="0"/>
              </a:rPr>
              <a:t>50% bonus 100-499 euros; 40% bonus 500+ euros</a:t>
            </a:r>
          </a:p>
          <a:p>
            <a:pPr marL="0" indent="0" algn="just" eaLnBrk="1" hangingPunct="1">
              <a:lnSpc>
                <a:spcPct val="90000"/>
              </a:lnSpc>
              <a:buClr>
                <a:schemeClr val="tx1"/>
              </a:buClr>
              <a:buSzPct val="90000"/>
              <a:buNone/>
            </a:pPr>
            <a:r>
              <a:rPr lang="en-US" altLang="it-IT" sz="2200" dirty="0" smtClean="0">
                <a:solidFill>
                  <a:schemeClr val="bg2">
                    <a:lumMod val="50000"/>
                  </a:schemeClr>
                </a:solidFill>
                <a:latin typeface="Calibri" panose="020F0502020204030204" pitchFamily="34" charset="0"/>
                <a:cs typeface="Calibri" panose="020F0502020204030204" pitchFamily="34" charset="0"/>
              </a:rPr>
              <a:t>28%	applied for tax exemption </a:t>
            </a:r>
          </a:p>
          <a:p>
            <a:pPr marL="0" indent="0" algn="just" eaLnBrk="1" hangingPunct="1">
              <a:lnSpc>
                <a:spcPct val="90000"/>
              </a:lnSpc>
              <a:buClr>
                <a:schemeClr val="tx1"/>
              </a:buClr>
              <a:buSzPct val="90000"/>
              <a:buNone/>
            </a:pPr>
            <a:r>
              <a:rPr lang="en-US" altLang="it-IT" sz="2200" dirty="0" smtClean="0">
                <a:solidFill>
                  <a:schemeClr val="bg2">
                    <a:lumMod val="50000"/>
                  </a:schemeClr>
                </a:solidFill>
                <a:latin typeface="Calibri" panose="020F0502020204030204" pitchFamily="34" charset="0"/>
                <a:cs typeface="Calibri" panose="020F0502020204030204" pitchFamily="34" charset="0"/>
              </a:rPr>
              <a:t>16%	planning to apply</a:t>
            </a:r>
          </a:p>
          <a:p>
            <a:pPr marL="0" indent="0" algn="just" eaLnBrk="1" hangingPunct="1">
              <a:lnSpc>
                <a:spcPct val="90000"/>
              </a:lnSpc>
              <a:buClr>
                <a:schemeClr val="tx1"/>
              </a:buClr>
              <a:buSzPct val="90000"/>
              <a:buNone/>
            </a:pPr>
            <a:r>
              <a:rPr lang="en-US" altLang="it-IT" sz="2200" dirty="0" smtClean="0">
                <a:solidFill>
                  <a:schemeClr val="bg2">
                    <a:lumMod val="50000"/>
                  </a:schemeClr>
                </a:solidFill>
                <a:latin typeface="Calibri" panose="020F0502020204030204" pitchFamily="34" charset="0"/>
                <a:cs typeface="Calibri" panose="020F0502020204030204" pitchFamily="34" charset="0"/>
              </a:rPr>
              <a:t>30%	tax exemption used to provide welfare benefits</a:t>
            </a:r>
          </a:p>
          <a:p>
            <a:pPr marL="0" indent="0" algn="just" eaLnBrk="1" hangingPunct="1">
              <a:lnSpc>
                <a:spcPct val="90000"/>
              </a:lnSpc>
              <a:buClr>
                <a:schemeClr val="tx1"/>
              </a:buClr>
              <a:buSzPct val="90000"/>
              <a:buNone/>
            </a:pPr>
            <a:endParaRPr lang="en-US" altLang="it-IT" sz="2400" dirty="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400" dirty="0" smtClean="0">
                <a:solidFill>
                  <a:srgbClr val="0070C0"/>
                </a:solidFill>
                <a:latin typeface="Calibri" panose="020F0502020204030204" pitchFamily="34" charset="0"/>
                <a:cs typeface="Calibri" panose="020F0502020204030204" pitchFamily="34" charset="0"/>
              </a:rPr>
              <a:t>	2 “strategic approaches”</a:t>
            </a:r>
          </a:p>
          <a:p>
            <a:pPr marL="0" indent="0" algn="just" eaLnBrk="1" hangingPunct="1">
              <a:lnSpc>
                <a:spcPct val="90000"/>
              </a:lnSpc>
              <a:buClr>
                <a:schemeClr val="tx1"/>
              </a:buClr>
              <a:buSzPct val="90000"/>
              <a:buNone/>
            </a:pPr>
            <a:endParaRPr lang="en-US" altLang="it-IT" sz="400" dirty="0">
              <a:solidFill>
                <a:srgbClr val="0070C0"/>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400" dirty="0" smtClean="0">
                <a:solidFill>
                  <a:srgbClr val="0070C0"/>
                </a:solidFill>
                <a:latin typeface="Calibri" panose="020F0502020204030204" pitchFamily="34" charset="0"/>
                <a:cs typeface="Calibri" panose="020F0502020204030204" pitchFamily="34" charset="0"/>
              </a:rPr>
              <a:t>	a. </a:t>
            </a:r>
            <a:r>
              <a:rPr lang="en-US" altLang="it-IT" sz="2400" dirty="0" smtClean="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organizational</a:t>
            </a:r>
            <a:r>
              <a:rPr lang="en-US" altLang="it-IT" sz="2400" dirty="0" smtClean="0">
                <a:solidFill>
                  <a:srgbClr val="0070C0"/>
                </a:solidFill>
                <a:latin typeface="Calibri" panose="020F0502020204030204" pitchFamily="34" charset="0"/>
                <a:cs typeface="Calibri" panose="020F0502020204030204" pitchFamily="34" charset="0"/>
              </a:rPr>
              <a:t>: 	aimed to achieve productivity gains via 				increased workers’ welfare (</a:t>
            </a:r>
            <a:r>
              <a:rPr lang="en-US" altLang="it-IT" sz="2400" dirty="0" smtClean="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enabling</a:t>
            </a:r>
            <a:r>
              <a:rPr lang="en-US" altLang="it-IT" sz="2400" dirty="0" smtClean="0">
                <a:solidFill>
                  <a:srgbClr val="0070C0"/>
                </a:solidFill>
                <a:latin typeface="Calibri" panose="020F0502020204030204" pitchFamily="34" charset="0"/>
                <a:cs typeface="Calibri" panose="020F0502020204030204" pitchFamily="34" charset="0"/>
              </a:rPr>
              <a:t>)</a:t>
            </a:r>
          </a:p>
          <a:p>
            <a:pPr marL="0" indent="0" algn="just" eaLnBrk="1" hangingPunct="1">
              <a:lnSpc>
                <a:spcPct val="90000"/>
              </a:lnSpc>
              <a:buClr>
                <a:schemeClr val="tx1"/>
              </a:buClr>
              <a:buSzPct val="90000"/>
              <a:buNone/>
            </a:pPr>
            <a:r>
              <a:rPr lang="en-US" altLang="it-IT" sz="2400" dirty="0">
                <a:solidFill>
                  <a:srgbClr val="0070C0"/>
                </a:solidFill>
                <a:latin typeface="Calibri" panose="020F0502020204030204" pitchFamily="34" charset="0"/>
                <a:cs typeface="Calibri" panose="020F0502020204030204" pitchFamily="34" charset="0"/>
              </a:rPr>
              <a:t>	</a:t>
            </a:r>
            <a:r>
              <a:rPr lang="en-US" altLang="it-IT" sz="2400" dirty="0" smtClean="0">
                <a:solidFill>
                  <a:srgbClr val="0070C0"/>
                </a:solidFill>
                <a:latin typeface="Calibri" panose="020F0502020204030204" pitchFamily="34" charset="0"/>
                <a:cs typeface="Calibri" panose="020F0502020204030204" pitchFamily="34" charset="0"/>
              </a:rPr>
              <a:t>b. </a:t>
            </a:r>
            <a:r>
              <a:rPr lang="en-US" altLang="it-IT" sz="2400" dirty="0" smtClean="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opportunistic</a:t>
            </a:r>
            <a:r>
              <a:rPr lang="en-US" altLang="it-IT" sz="2400" dirty="0" smtClean="0">
                <a:solidFill>
                  <a:srgbClr val="0070C0"/>
                </a:solidFill>
                <a:latin typeface="Calibri" panose="020F0502020204030204" pitchFamily="34" charset="0"/>
                <a:cs typeface="Calibri" panose="020F0502020204030204" pitchFamily="34" charset="0"/>
              </a:rPr>
              <a:t>: 	aimed to reduce labor cost (</a:t>
            </a:r>
            <a:r>
              <a:rPr lang="en-US" altLang="it-IT" sz="2400" dirty="0" smtClean="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capture</a:t>
            </a:r>
            <a:r>
              <a:rPr lang="en-US" altLang="it-IT" sz="2400" dirty="0" smtClean="0">
                <a:solidFill>
                  <a:srgbClr val="0070C0"/>
                </a:solidFill>
                <a:latin typeface="Calibri" panose="020F0502020204030204" pitchFamily="34" charset="0"/>
                <a:cs typeface="Calibri" panose="020F0502020204030204" pitchFamily="34" charset="0"/>
              </a:rPr>
              <a:t>) </a:t>
            </a: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US" altLang="it-IT" sz="2400" dirty="0" smtClean="0">
              <a:latin typeface="Calibri" panose="020F0502020204030204" pitchFamily="34" charset="0"/>
              <a:cs typeface="Calibri" panose="020F0502020204030204" pitchFamily="34" charset="0"/>
            </a:endParaRPr>
          </a:p>
        </p:txBody>
      </p:sp>
      <p:sp>
        <p:nvSpPr>
          <p:cNvPr id="10" name="Freccia a destra 9"/>
          <p:cNvSpPr/>
          <p:nvPr/>
        </p:nvSpPr>
        <p:spPr bwMode="auto">
          <a:xfrm>
            <a:off x="323528" y="4509120"/>
            <a:ext cx="576064" cy="469168"/>
          </a:xfrm>
          <a:prstGeom prst="rightArrow">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202256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strips(downRight)">
                                      <p:cBhvr>
                                        <p:cTn id="7" dur="500"/>
                                        <p:tgtEl>
                                          <p:spTgt spid="2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strips(downRight)">
                                      <p:cBhvr>
                                        <p:cTn id="11" dur="500"/>
                                        <p:tgtEl>
                                          <p:spTgt spid="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strips(downRight)">
                                      <p:cBhvr>
                                        <p:cTn id="16" dur="500"/>
                                        <p:tgtEl>
                                          <p:spTgt spid="23">
                                            <p:txEl>
                                              <p:pRg st="3" end="3"/>
                                            </p:txEl>
                                          </p:spTgt>
                                        </p:tgtEl>
                                      </p:cBhvr>
                                    </p:animEffect>
                                  </p:childTnLst>
                                </p:cTn>
                              </p:par>
                            </p:childTnLst>
                          </p:cTn>
                        </p:par>
                        <p:par>
                          <p:cTn id="17" fill="hold">
                            <p:stCondLst>
                              <p:cond delay="500"/>
                            </p:stCondLst>
                            <p:childTnLst>
                              <p:par>
                                <p:cTn id="18" presetID="18" presetClass="entr" presetSubtype="6" fill="hold" nodeType="afterEffect">
                                  <p:stCondLst>
                                    <p:cond delay="0"/>
                                  </p:stCondLst>
                                  <p:childTnLst>
                                    <p:set>
                                      <p:cBhvr>
                                        <p:cTn id="19" dur="1" fill="hold">
                                          <p:stCondLst>
                                            <p:cond delay="0"/>
                                          </p:stCondLst>
                                        </p:cTn>
                                        <p:tgtEl>
                                          <p:spTgt spid="23">
                                            <p:txEl>
                                              <p:pRg st="4" end="4"/>
                                            </p:txEl>
                                          </p:spTgt>
                                        </p:tgtEl>
                                        <p:attrNameLst>
                                          <p:attrName>style.visibility</p:attrName>
                                        </p:attrNameLst>
                                      </p:cBhvr>
                                      <p:to>
                                        <p:strVal val="visible"/>
                                      </p:to>
                                    </p:set>
                                    <p:animEffect transition="in" filter="strips(downRight)">
                                      <p:cBhvr>
                                        <p:cTn id="20" dur="500"/>
                                        <p:tgtEl>
                                          <p:spTgt spid="23">
                                            <p:txEl>
                                              <p:pRg st="4" end="4"/>
                                            </p:txEl>
                                          </p:spTgt>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23">
                                            <p:txEl>
                                              <p:pRg st="5" end="5"/>
                                            </p:txEl>
                                          </p:spTgt>
                                        </p:tgtEl>
                                        <p:attrNameLst>
                                          <p:attrName>style.visibility</p:attrName>
                                        </p:attrNameLst>
                                      </p:cBhvr>
                                      <p:to>
                                        <p:strVal val="visible"/>
                                      </p:to>
                                    </p:set>
                                    <p:animEffect transition="in" filter="strips(downRight)">
                                      <p:cBhvr>
                                        <p:cTn id="24" dur="500"/>
                                        <p:tgtEl>
                                          <p:spTgt spid="23">
                                            <p:txEl>
                                              <p:pRg st="5" end="5"/>
                                            </p:txEl>
                                          </p:spTgt>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23">
                                            <p:txEl>
                                              <p:pRg st="6" end="6"/>
                                            </p:txEl>
                                          </p:spTgt>
                                        </p:tgtEl>
                                        <p:attrNameLst>
                                          <p:attrName>style.visibility</p:attrName>
                                        </p:attrNameLst>
                                      </p:cBhvr>
                                      <p:to>
                                        <p:strVal val="visible"/>
                                      </p:to>
                                    </p:set>
                                    <p:animEffect transition="in" filter="strips(downRight)">
                                      <p:cBhvr>
                                        <p:cTn id="28" dur="500"/>
                                        <p:tgtEl>
                                          <p:spTgt spid="2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8" presetClass="entr" presetSubtype="6" fill="hold" nodeType="afterEffect">
                                  <p:stCondLst>
                                    <p:cond delay="0"/>
                                  </p:stCondLst>
                                  <p:childTnLst>
                                    <p:set>
                                      <p:cBhvr>
                                        <p:cTn id="37" dur="1" fill="hold">
                                          <p:stCondLst>
                                            <p:cond delay="0"/>
                                          </p:stCondLst>
                                        </p:cTn>
                                        <p:tgtEl>
                                          <p:spTgt spid="23">
                                            <p:txEl>
                                              <p:pRg st="8" end="8"/>
                                            </p:txEl>
                                          </p:spTgt>
                                        </p:tgtEl>
                                        <p:attrNameLst>
                                          <p:attrName>style.visibility</p:attrName>
                                        </p:attrNameLst>
                                      </p:cBhvr>
                                      <p:to>
                                        <p:strVal val="visible"/>
                                      </p:to>
                                    </p:set>
                                    <p:animEffect transition="in" filter="strips(downRight)">
                                      <p:cBhvr>
                                        <p:cTn id="38" dur="500"/>
                                        <p:tgtEl>
                                          <p:spTgt spid="2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23">
                                            <p:txEl>
                                              <p:pRg st="10" end="10"/>
                                            </p:txEl>
                                          </p:spTgt>
                                        </p:tgtEl>
                                        <p:attrNameLst>
                                          <p:attrName>style.visibility</p:attrName>
                                        </p:attrNameLst>
                                      </p:cBhvr>
                                      <p:to>
                                        <p:strVal val="visible"/>
                                      </p:to>
                                    </p:set>
                                    <p:animEffect transition="in" filter="strips(downRight)">
                                      <p:cBhvr>
                                        <p:cTn id="43" dur="500"/>
                                        <p:tgtEl>
                                          <p:spTgt spid="2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23">
                                            <p:txEl>
                                              <p:pRg st="11" end="11"/>
                                            </p:txEl>
                                          </p:spTgt>
                                        </p:tgtEl>
                                        <p:attrNameLst>
                                          <p:attrName>style.visibility</p:attrName>
                                        </p:attrNameLst>
                                      </p:cBhvr>
                                      <p:to>
                                        <p:strVal val="visible"/>
                                      </p:to>
                                    </p:set>
                                    <p:animEffect transition="in" filter="strips(downRight)">
                                      <p:cBhvr>
                                        <p:cTn id="48" dur="500"/>
                                        <p:tgtEl>
                                          <p:spTgt spid="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22</a:t>
            </a:fld>
            <a:endParaRPr lang="en-US" dirty="0">
              <a:solidFill>
                <a:schemeClr val="bg1"/>
              </a:solidFill>
            </a:endParaRPr>
          </a:p>
        </p:txBody>
      </p:sp>
      <p:sp>
        <p:nvSpPr>
          <p:cNvPr id="6" name="Text Box 3"/>
          <p:cNvSpPr txBox="1">
            <a:spLocks noChangeArrowheads="1"/>
          </p:cNvSpPr>
          <p:nvPr/>
        </p:nvSpPr>
        <p:spPr bwMode="auto">
          <a:xfrm>
            <a:off x="0" y="844689"/>
            <a:ext cx="9144000" cy="129266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Public &amp; Supplementary Occupational Pensions: </a:t>
            </a:r>
          </a:p>
          <a:p>
            <a:pPr algn="r"/>
            <a:r>
              <a:rPr lang="en-US" sz="2600" dirty="0" smtClean="0">
                <a:solidFill>
                  <a:srgbClr val="990033"/>
                </a:solidFill>
                <a:latin typeface="Calibri" pitchFamily="34" charset="0"/>
              </a:rPr>
              <a:t>a perverse encounter </a:t>
            </a:r>
          </a:p>
          <a:p>
            <a:pPr algn="r"/>
            <a:endParaRPr lang="en-US" sz="2600" dirty="0">
              <a:solidFill>
                <a:srgbClr val="990033"/>
              </a:solidFill>
              <a:latin typeface="Calibri" pitchFamily="34" charset="0"/>
            </a:endParaRPr>
          </a:p>
        </p:txBody>
      </p:sp>
      <p:sp>
        <p:nvSpPr>
          <p:cNvPr id="7" name="Text Box 4"/>
          <p:cNvSpPr txBox="1">
            <a:spLocks noChangeArrowheads="1"/>
          </p:cNvSpPr>
          <p:nvPr/>
        </p:nvSpPr>
        <p:spPr bwMode="auto">
          <a:xfrm>
            <a:off x="91281" y="1844824"/>
            <a:ext cx="8961438"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algn="just">
              <a:lnSpc>
                <a:spcPct val="90000"/>
              </a:lnSpc>
              <a:buClr>
                <a:schemeClr val="tx1"/>
              </a:buClr>
              <a:buSzPct val="90000"/>
              <a:buFont typeface="Arial" panose="020B0604020202020204" pitchFamily="34" charset="0"/>
              <a:buChar char="•"/>
            </a:pPr>
            <a:r>
              <a:rPr lang="en-US" altLang="it-IT" sz="2200" dirty="0" smtClean="0">
                <a:solidFill>
                  <a:srgbClr val="990033"/>
                </a:solidFill>
                <a:latin typeface="Calibri" panose="020F0502020204030204" pitchFamily="34" charset="0"/>
                <a:cs typeface="Calibri" panose="020F0502020204030204" pitchFamily="34" charset="0"/>
              </a:rPr>
              <a:t>Duplication of strictly actuarial social insurance principle in the 3 pillars</a:t>
            </a:r>
          </a:p>
          <a:p>
            <a:pPr marL="0" indent="0" algn="just">
              <a:lnSpc>
                <a:spcPct val="90000"/>
              </a:lnSpc>
              <a:buClr>
                <a:schemeClr val="tx1"/>
              </a:buClr>
              <a:buSzPct val="90000"/>
              <a:buNone/>
            </a:pPr>
            <a:endParaRPr lang="en-US" altLang="it-IT" sz="1400" dirty="0" smtClean="0">
              <a:solidFill>
                <a:srgbClr val="990033"/>
              </a:solidFill>
              <a:latin typeface="Calibri" panose="020F0502020204030204" pitchFamily="34" charset="0"/>
              <a:cs typeface="Calibri" panose="020F0502020204030204" pitchFamily="34" charset="0"/>
            </a:endParaRPr>
          </a:p>
          <a:p>
            <a:pPr algn="just">
              <a:lnSpc>
                <a:spcPct val="90000"/>
              </a:lnSpc>
              <a:buClr>
                <a:schemeClr val="tx1"/>
              </a:buClr>
              <a:buSzPct val="90000"/>
              <a:buFont typeface="Arial" panose="020B0604020202020204" pitchFamily="34" charset="0"/>
              <a:buChar char="•"/>
            </a:pPr>
            <a:r>
              <a:rPr lang="en-US" altLang="it-IT" sz="2200" dirty="0" smtClean="0">
                <a:solidFill>
                  <a:schemeClr val="bg2">
                    <a:lumMod val="75000"/>
                  </a:schemeClr>
                </a:solidFill>
                <a:latin typeface="Calibri" panose="020F0502020204030204" pitchFamily="34" charset="0"/>
                <a:cs typeface="Calibri" panose="020F0502020204030204" pitchFamily="34" charset="0"/>
              </a:rPr>
              <a:t>Large coverage gaps in supplementary pillars</a:t>
            </a:r>
          </a:p>
          <a:p>
            <a:pPr marL="0" indent="0" algn="just">
              <a:lnSpc>
                <a:spcPct val="90000"/>
              </a:lnSpc>
              <a:buClr>
                <a:schemeClr val="tx1"/>
              </a:buClr>
              <a:buSzPct val="90000"/>
              <a:buNone/>
            </a:pPr>
            <a:r>
              <a:rPr lang="en-US" altLang="it-IT" sz="2200" dirty="0">
                <a:solidFill>
                  <a:srgbClr val="990033"/>
                </a:solidFill>
                <a:latin typeface="Calibri" panose="020F0502020204030204" pitchFamily="34" charset="0"/>
                <a:cs typeface="Calibri" panose="020F0502020204030204" pitchFamily="34" charset="0"/>
              </a:rPr>
              <a:t>	</a:t>
            </a:r>
            <a:r>
              <a:rPr lang="en-US" altLang="it-IT" sz="2200" dirty="0" smtClean="0">
                <a:solidFill>
                  <a:srgbClr val="990033"/>
                </a:solidFill>
                <a:latin typeface="Calibri" panose="020F0502020204030204" pitchFamily="34" charset="0"/>
                <a:cs typeface="Calibri" panose="020F0502020204030204" pitchFamily="34" charset="0"/>
              </a:rPr>
              <a:t>	ca. 15 million workers out of 23 million</a:t>
            </a:r>
          </a:p>
          <a:p>
            <a:pPr marL="0" indent="0" algn="just">
              <a:lnSpc>
                <a:spcPct val="90000"/>
              </a:lnSpc>
              <a:buClr>
                <a:schemeClr val="tx1"/>
              </a:buClr>
              <a:buSzPct val="90000"/>
              <a:buNone/>
            </a:pPr>
            <a:endParaRPr lang="en-US" altLang="it-IT" sz="1400" dirty="0">
              <a:solidFill>
                <a:srgbClr val="990033"/>
              </a:solidFill>
              <a:latin typeface="Calibri" panose="020F0502020204030204" pitchFamily="34" charset="0"/>
              <a:cs typeface="Calibri" panose="020F0502020204030204" pitchFamily="34" charset="0"/>
            </a:endParaRPr>
          </a:p>
          <a:p>
            <a:pPr algn="just">
              <a:lnSpc>
                <a:spcPct val="90000"/>
              </a:lnSpc>
              <a:buClr>
                <a:schemeClr val="tx1"/>
              </a:buClr>
              <a:buSzPct val="90000"/>
              <a:buFont typeface="Arial" panose="020B0604020202020204" pitchFamily="34" charset="0"/>
              <a:buChar char="•"/>
            </a:pPr>
            <a:r>
              <a:rPr lang="en-US" altLang="it-IT" sz="2200" dirty="0" smtClean="0">
                <a:solidFill>
                  <a:schemeClr val="bg2">
                    <a:lumMod val="75000"/>
                  </a:schemeClr>
                </a:solidFill>
                <a:latin typeface="Calibri" panose="020F0502020204030204" pitchFamily="34" charset="0"/>
                <a:cs typeface="Calibri" panose="020F0502020204030204" pitchFamily="34" charset="0"/>
              </a:rPr>
              <a:t>Coverage gaps reflect structural cleavages </a:t>
            </a:r>
          </a:p>
          <a:p>
            <a:pPr marL="0" indent="0" algn="just">
              <a:lnSpc>
                <a:spcPct val="90000"/>
              </a:lnSpc>
              <a:buClr>
                <a:schemeClr val="tx1"/>
              </a:buClr>
              <a:buSzPct val="90000"/>
              <a:buNone/>
            </a:pPr>
            <a:r>
              <a:rPr lang="en-US" altLang="it-IT" sz="2200" dirty="0">
                <a:solidFill>
                  <a:srgbClr val="990033"/>
                </a:solidFill>
                <a:latin typeface="Calibri" panose="020F0502020204030204" pitchFamily="34" charset="0"/>
                <a:cs typeface="Calibri" panose="020F0502020204030204" pitchFamily="34" charset="0"/>
              </a:rPr>
              <a:t>	</a:t>
            </a:r>
            <a:r>
              <a:rPr lang="en-US" altLang="it-IT" sz="2200" dirty="0" smtClean="0">
                <a:solidFill>
                  <a:srgbClr val="990033"/>
                </a:solidFill>
                <a:latin typeface="Calibri" panose="020F0502020204030204" pitchFamily="34" charset="0"/>
                <a:cs typeface="Calibri" panose="020F0502020204030204" pitchFamily="34" charset="0"/>
              </a:rPr>
              <a:t>	sector, firm-size, territory, contract/</a:t>
            </a:r>
            <a:r>
              <a:rPr lang="en-US" altLang="it-IT" sz="2200" dirty="0" err="1" smtClean="0">
                <a:solidFill>
                  <a:srgbClr val="990033"/>
                </a:solidFill>
                <a:latin typeface="Calibri" panose="020F0502020204030204" pitchFamily="34" charset="0"/>
                <a:cs typeface="Calibri" panose="020F0502020204030204" pitchFamily="34" charset="0"/>
              </a:rPr>
              <a:t>lab.mkt</a:t>
            </a:r>
            <a:r>
              <a:rPr lang="en-US" altLang="it-IT" sz="2200" dirty="0" smtClean="0">
                <a:solidFill>
                  <a:srgbClr val="990033"/>
                </a:solidFill>
                <a:latin typeface="Calibri" panose="020F0502020204030204" pitchFamily="34" charset="0"/>
                <a:cs typeface="Calibri" panose="020F0502020204030204" pitchFamily="34" charset="0"/>
              </a:rPr>
              <a:t> position</a:t>
            </a:r>
          </a:p>
          <a:p>
            <a:pPr marL="0" indent="0" algn="just">
              <a:lnSpc>
                <a:spcPct val="90000"/>
              </a:lnSpc>
              <a:buClr>
                <a:schemeClr val="tx1"/>
              </a:buClr>
              <a:buSzPct val="90000"/>
              <a:buNone/>
            </a:pPr>
            <a:endParaRPr lang="en-US" altLang="it-IT" sz="1400" dirty="0" smtClean="0">
              <a:solidFill>
                <a:srgbClr val="990033"/>
              </a:solidFill>
              <a:latin typeface="Calibri" panose="020F0502020204030204" pitchFamily="34" charset="0"/>
              <a:cs typeface="Calibri" panose="020F0502020204030204" pitchFamily="34" charset="0"/>
            </a:endParaRPr>
          </a:p>
          <a:p>
            <a:pPr marL="0" lvl="0" indent="0" algn="just">
              <a:lnSpc>
                <a:spcPct val="90000"/>
              </a:lnSpc>
              <a:spcBef>
                <a:spcPct val="0"/>
              </a:spcBef>
              <a:buClr>
                <a:srgbClr val="000000"/>
              </a:buClr>
              <a:buSzPct val="90000"/>
              <a:buFont typeface="Arial" panose="020B0604020202020204" pitchFamily="34" charset="0"/>
              <a:buChar char="•"/>
            </a:pPr>
            <a:r>
              <a:rPr lang="en-US" altLang="it-IT" sz="2200" dirty="0" smtClean="0">
                <a:solidFill>
                  <a:srgbClr val="808080">
                    <a:lumMod val="75000"/>
                  </a:srgbClr>
                </a:solidFill>
                <a:latin typeface="Calibri" panose="020F0502020204030204" pitchFamily="34" charset="0"/>
                <a:cs typeface="Calibri" panose="020F0502020204030204" pitchFamily="34" charset="0"/>
              </a:rPr>
              <a:t>    Extremely </a:t>
            </a:r>
            <a:r>
              <a:rPr lang="en-US" altLang="it-IT" sz="2200" dirty="0">
                <a:solidFill>
                  <a:srgbClr val="808080">
                    <a:lumMod val="75000"/>
                  </a:srgbClr>
                </a:solidFill>
                <a:latin typeface="Calibri" panose="020F0502020204030204" pitchFamily="34" charset="0"/>
                <a:cs typeface="Calibri" panose="020F0502020204030204" pitchFamily="34" charset="0"/>
              </a:rPr>
              <a:t>limited vertical redistribution </a:t>
            </a:r>
            <a:r>
              <a:rPr lang="en-US" altLang="it-IT" sz="2200" dirty="0">
                <a:solidFill>
                  <a:srgbClr val="990033"/>
                </a:solidFill>
                <a:latin typeface="Calibri" panose="020F0502020204030204" pitchFamily="34" charset="0"/>
                <a:cs typeface="Calibri" panose="020F0502020204030204" pitchFamily="34" charset="0"/>
              </a:rPr>
              <a:t>	   </a:t>
            </a:r>
          </a:p>
          <a:p>
            <a:pPr marL="0" lvl="0" indent="0" algn="just">
              <a:lnSpc>
                <a:spcPct val="90000"/>
              </a:lnSpc>
              <a:spcBef>
                <a:spcPct val="0"/>
              </a:spcBef>
              <a:buClr>
                <a:srgbClr val="000000"/>
              </a:buClr>
              <a:buSzPct val="90000"/>
              <a:buNone/>
            </a:pPr>
            <a:r>
              <a:rPr lang="en-US" altLang="it-IT" sz="2200" dirty="0">
                <a:solidFill>
                  <a:srgbClr val="990033"/>
                </a:solidFill>
                <a:latin typeface="Calibri" panose="020F0502020204030204" pitchFamily="34" charset="0"/>
                <a:cs typeface="Calibri" panose="020F0502020204030204" pitchFamily="34" charset="0"/>
              </a:rPr>
              <a:t>			</a:t>
            </a:r>
            <a:r>
              <a:rPr lang="en-US" altLang="it-IT" sz="2200" dirty="0" smtClean="0">
                <a:solidFill>
                  <a:srgbClr val="990033"/>
                </a:solidFill>
                <a:latin typeface="Calibri" panose="020F0502020204030204" pitchFamily="34" charset="0"/>
                <a:cs typeface="Calibri" panose="020F0502020204030204" pitchFamily="34" charset="0"/>
              </a:rPr>
              <a:t>Detrimental for </a:t>
            </a:r>
            <a:r>
              <a:rPr lang="en-US" altLang="it-IT" sz="2200" dirty="0">
                <a:solidFill>
                  <a:srgbClr val="990033"/>
                </a:solidFill>
                <a:latin typeface="Calibri" panose="020F0502020204030204" pitchFamily="34" charset="0"/>
                <a:cs typeface="Calibri" panose="020F0502020204030204" pitchFamily="34" charset="0"/>
              </a:rPr>
              <a:t>disadvantaged workers</a:t>
            </a:r>
          </a:p>
          <a:p>
            <a:pPr marL="0" indent="0" algn="just">
              <a:lnSpc>
                <a:spcPct val="90000"/>
              </a:lnSpc>
              <a:buClr>
                <a:schemeClr val="tx1"/>
              </a:buClr>
              <a:buSzPct val="90000"/>
              <a:buNone/>
            </a:pPr>
            <a:endParaRPr lang="en-US" altLang="it-IT" sz="1400" dirty="0" smtClean="0">
              <a:solidFill>
                <a:srgbClr val="990033"/>
              </a:solidFill>
              <a:latin typeface="Calibri" panose="020F0502020204030204" pitchFamily="34" charset="0"/>
              <a:cs typeface="Calibri" panose="020F0502020204030204" pitchFamily="34" charset="0"/>
            </a:endParaRPr>
          </a:p>
          <a:p>
            <a:pPr algn="just">
              <a:lnSpc>
                <a:spcPct val="90000"/>
              </a:lnSpc>
              <a:buClr>
                <a:schemeClr val="tx1"/>
              </a:buClr>
              <a:buSzPct val="90000"/>
              <a:buFont typeface="Arial" panose="020B0604020202020204" pitchFamily="34" charset="0"/>
              <a:buChar char="•"/>
            </a:pPr>
            <a:r>
              <a:rPr lang="en-US" altLang="it-IT" sz="2200" dirty="0" smtClean="0">
                <a:solidFill>
                  <a:srgbClr val="990033"/>
                </a:solidFill>
                <a:latin typeface="Calibri" panose="020F0502020204030204" pitchFamily="34" charset="0"/>
                <a:cs typeface="Calibri" panose="020F0502020204030204" pitchFamily="34" charset="0"/>
              </a:rPr>
              <a:t>Risk of pension income polarization next</a:t>
            </a:r>
          </a:p>
          <a:p>
            <a:pPr marL="0" indent="0" algn="just">
              <a:lnSpc>
                <a:spcPct val="90000"/>
              </a:lnSpc>
              <a:buClr>
                <a:schemeClr val="tx1"/>
              </a:buClr>
              <a:buSzPct val="90000"/>
              <a:buNone/>
            </a:pPr>
            <a:endParaRPr lang="en-US" altLang="it-IT" sz="1200" dirty="0">
              <a:solidFill>
                <a:srgbClr val="990033"/>
              </a:solidFill>
              <a:latin typeface="Calibri" panose="020F0502020204030204" pitchFamily="34" charset="0"/>
              <a:cs typeface="Calibri" panose="020F0502020204030204" pitchFamily="34" charset="0"/>
            </a:endParaRPr>
          </a:p>
          <a:p>
            <a:pPr algn="just">
              <a:lnSpc>
                <a:spcPct val="90000"/>
              </a:lnSpc>
              <a:buClr>
                <a:schemeClr val="tx1"/>
              </a:buClr>
              <a:buSzPct val="90000"/>
              <a:buFont typeface="Arial" panose="020B0604020202020204" pitchFamily="34" charset="0"/>
              <a:buChar char="•"/>
            </a:pPr>
            <a:r>
              <a:rPr lang="en-US" altLang="it-IT" sz="2200" dirty="0" smtClean="0">
                <a:solidFill>
                  <a:srgbClr val="990033"/>
                </a:solidFill>
                <a:latin typeface="Calibri" panose="020F0502020204030204" pitchFamily="34" charset="0"/>
                <a:cs typeface="Calibri" panose="020F0502020204030204" pitchFamily="34" charset="0"/>
              </a:rPr>
              <a:t>Limited equity, effectiveness, efficiency in usage of public resources</a:t>
            </a:r>
            <a:endParaRPr lang="en-US" altLang="it-IT" sz="1400" dirty="0">
              <a:latin typeface="Calibri" panose="020F0502020204030204" pitchFamily="34" charset="0"/>
              <a:cs typeface="Calibri" panose="020F0502020204030204" pitchFamily="34" charset="0"/>
            </a:endParaRPr>
          </a:p>
        </p:txBody>
      </p:sp>
      <p:sp>
        <p:nvSpPr>
          <p:cNvPr id="8" name="Freccia a destra 7"/>
          <p:cNvSpPr/>
          <p:nvPr/>
        </p:nvSpPr>
        <p:spPr bwMode="auto">
          <a:xfrm>
            <a:off x="2339752" y="4653136"/>
            <a:ext cx="504056" cy="360040"/>
          </a:xfrm>
          <a:prstGeom prst="rightArrow">
            <a:avLst/>
          </a:prstGeom>
          <a:solidFill>
            <a:srgbClr val="99003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303490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additive="base">
                                        <p:cTn id="24"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 calcmode="lin" valueType="num">
                                      <p:cBhvr additive="base">
                                        <p:cTn id="35"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nodeType="after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 calcmode="lin" valueType="num">
                                      <p:cBhvr additive="base">
                                        <p:cTn id="45"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anim calcmode="lin" valueType="num">
                                      <p:cBhvr additive="base">
                                        <p:cTn id="57" dur="500" fill="hold"/>
                                        <p:tgtEl>
                                          <p:spTgt spid="7">
                                            <p:txEl>
                                              <p:pRg st="13" end="1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dirty="0">
              <a:solidFill>
                <a:srgbClr val="000000"/>
              </a:solidFill>
              <a:latin typeface="Calibri" panose="020F0502020204030204" pitchFamily="34" charset="0"/>
            </a:endParaRPr>
          </a:p>
        </p:txBody>
      </p:sp>
      <p:sp>
        <p:nvSpPr>
          <p:cNvPr id="8" name="Text Box 11"/>
          <p:cNvSpPr txBox="1">
            <a:spLocks noChangeArrowheads="1"/>
          </p:cNvSpPr>
          <p:nvPr/>
        </p:nvSpPr>
        <p:spPr bwMode="auto">
          <a:xfrm>
            <a:off x="249238" y="977680"/>
            <a:ext cx="8893175" cy="683264"/>
          </a:xfrm>
          <a:prstGeom prst="rect">
            <a:avLst/>
          </a:prstGeom>
          <a:noFill/>
          <a:ln w="9525">
            <a:noFill/>
            <a:miter lim="800000"/>
            <a:headEnd/>
            <a:tailEnd/>
          </a:ln>
        </p:spPr>
        <p:txBody>
          <a:bodyPr>
            <a:spAutoFit/>
          </a:bodyPr>
          <a:lstStyle/>
          <a:p>
            <a:pPr algn="r">
              <a:lnSpc>
                <a:spcPct val="80000"/>
              </a:lnSpc>
            </a:pPr>
            <a:r>
              <a:rPr lang="it-IT" sz="2400" dirty="0" err="1" smtClean="0">
                <a:solidFill>
                  <a:srgbClr val="C00000"/>
                </a:solidFill>
                <a:latin typeface="Calibri" panose="020F0502020204030204" pitchFamily="34" charset="0"/>
                <a:cs typeface="Calibri" pitchFamily="34" charset="0"/>
              </a:rPr>
              <a:t>Supplementary</a:t>
            </a:r>
            <a:r>
              <a:rPr lang="it-IT" sz="2400" dirty="0" smtClean="0">
                <a:solidFill>
                  <a:srgbClr val="C00000"/>
                </a:solidFill>
                <a:latin typeface="Calibri" panose="020F0502020204030204" pitchFamily="34" charset="0"/>
                <a:cs typeface="Calibri" pitchFamily="34" charset="0"/>
              </a:rPr>
              <a:t> </a:t>
            </a:r>
            <a:r>
              <a:rPr lang="it-IT" sz="2400" dirty="0" err="1" smtClean="0">
                <a:solidFill>
                  <a:srgbClr val="C00000"/>
                </a:solidFill>
                <a:latin typeface="Calibri" panose="020F0502020204030204" pitchFamily="34" charset="0"/>
                <a:cs typeface="Calibri" pitchFamily="34" charset="0"/>
              </a:rPr>
              <a:t>funded</a:t>
            </a:r>
            <a:r>
              <a:rPr lang="it-IT" sz="2400" dirty="0" smtClean="0">
                <a:solidFill>
                  <a:srgbClr val="C00000"/>
                </a:solidFill>
                <a:latin typeface="Calibri" panose="020F0502020204030204" pitchFamily="34" charset="0"/>
                <a:cs typeface="Calibri" pitchFamily="34" charset="0"/>
              </a:rPr>
              <a:t> </a:t>
            </a:r>
            <a:r>
              <a:rPr lang="it-IT" sz="2400" dirty="0" err="1" smtClean="0">
                <a:solidFill>
                  <a:srgbClr val="C00000"/>
                </a:solidFill>
                <a:latin typeface="Calibri" panose="020F0502020204030204" pitchFamily="34" charset="0"/>
                <a:cs typeface="Calibri" pitchFamily="34" charset="0"/>
              </a:rPr>
              <a:t>pensions</a:t>
            </a:r>
            <a:endParaRPr lang="it-IT" sz="2400" dirty="0" smtClean="0">
              <a:solidFill>
                <a:srgbClr val="C00000"/>
              </a:solidFill>
              <a:latin typeface="Calibri" panose="020F0502020204030204" pitchFamily="34" charset="0"/>
              <a:cs typeface="Calibri" pitchFamily="34" charset="0"/>
            </a:endParaRPr>
          </a:p>
          <a:p>
            <a:pPr algn="r">
              <a:lnSpc>
                <a:spcPct val="80000"/>
              </a:lnSpc>
            </a:pPr>
            <a:r>
              <a:rPr lang="it-IT" sz="2400" dirty="0" err="1" smtClean="0">
                <a:solidFill>
                  <a:srgbClr val="C00000"/>
                </a:solidFill>
                <a:effectLst>
                  <a:outerShdw blurRad="38100" dist="38100" dir="2700000" algn="tl">
                    <a:srgbClr val="000000">
                      <a:alpha val="43137"/>
                    </a:srgbClr>
                  </a:outerShdw>
                </a:effectLst>
                <a:latin typeface="Calibri" panose="020F0502020204030204" pitchFamily="34" charset="0"/>
                <a:cs typeface="Calibri" pitchFamily="34" charset="0"/>
              </a:rPr>
              <a:t>Coverage</a:t>
            </a:r>
            <a:endParaRPr lang="it-IT" sz="24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it-IT" smtClean="0">
                <a:solidFill>
                  <a:srgbClr val="000000"/>
                </a:solidFill>
                <a:latin typeface="Calibri" panose="020F0502020204030204" pitchFamily="34" charset="0"/>
                <a:cs typeface="ＭＳ Ｐゴシック"/>
              </a:rPr>
              <a:pPr/>
              <a:t>23</a:t>
            </a:fld>
            <a:endParaRPr lang="it-IT" dirty="0">
              <a:solidFill>
                <a:srgbClr val="000000"/>
              </a:solidFill>
              <a:latin typeface="Calibri" panose="020F0502020204030204" pitchFamily="34" charset="0"/>
              <a:cs typeface="ＭＳ Ｐゴシック"/>
            </a:endParaRPr>
          </a:p>
        </p:txBody>
      </p:sp>
      <p:pic>
        <p:nvPicPr>
          <p:cNvPr id="10"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sp>
        <p:nvSpPr>
          <p:cNvPr id="2" name="Rettangolo 1"/>
          <p:cNvSpPr/>
          <p:nvPr/>
        </p:nvSpPr>
        <p:spPr bwMode="auto">
          <a:xfrm>
            <a:off x="2364606" y="1972374"/>
            <a:ext cx="4414787" cy="395350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it-IT" sz="2400" dirty="0" smtClean="0">
              <a:solidFill>
                <a:srgbClr val="000000"/>
              </a:solidFill>
              <a:latin typeface="Calibri" panose="020F0502020204030204" pitchFamily="34" charset="0"/>
              <a:ea typeface="ＭＳ Ｐゴシック" pitchFamily="96" charset="-128"/>
            </a:endParaRPr>
          </a:p>
          <a:p>
            <a:pPr algn="ctr" eaLnBrk="0" hangingPunct="0"/>
            <a:r>
              <a:rPr lang="it-IT" sz="2400" dirty="0" smtClean="0">
                <a:solidFill>
                  <a:srgbClr val="000000"/>
                </a:solidFill>
                <a:latin typeface="Calibri" panose="020F0502020204030204" pitchFamily="34" charset="0"/>
                <a:ea typeface="ＭＳ Ｐゴシック" pitchFamily="96" charset="-128"/>
              </a:rPr>
              <a:t>Total </a:t>
            </a:r>
            <a:r>
              <a:rPr lang="it-IT" sz="2400" dirty="0" err="1" smtClean="0">
                <a:solidFill>
                  <a:srgbClr val="000000"/>
                </a:solidFill>
                <a:latin typeface="Calibri" panose="020F0502020204030204" pitchFamily="34" charset="0"/>
                <a:ea typeface="ＭＳ Ｐゴシック" pitchFamily="96" charset="-128"/>
              </a:rPr>
              <a:t>employment</a:t>
            </a:r>
            <a:endParaRPr lang="it-IT" sz="2400" dirty="0" smtClean="0">
              <a:solidFill>
                <a:srgbClr val="000000"/>
              </a:solidFill>
              <a:latin typeface="Calibri" panose="020F0502020204030204" pitchFamily="34" charset="0"/>
              <a:ea typeface="ＭＳ Ｐゴシック" pitchFamily="96" charset="-128"/>
            </a:endParaRPr>
          </a:p>
          <a:p>
            <a:pPr algn="ctr" eaLnBrk="0" hangingPunct="0"/>
            <a:r>
              <a:rPr lang="it-IT" sz="2400" dirty="0" err="1">
                <a:solidFill>
                  <a:srgbClr val="000000"/>
                </a:solidFill>
                <a:latin typeface="Calibri" panose="020F0502020204030204" pitchFamily="34" charset="0"/>
                <a:ea typeface="ＭＳ Ｐゴシック" pitchFamily="96" charset="-128"/>
              </a:rPr>
              <a:t>c</a:t>
            </a:r>
            <a:r>
              <a:rPr lang="it-IT" sz="2400" dirty="0" err="1" smtClean="0">
                <a:solidFill>
                  <a:srgbClr val="000000"/>
                </a:solidFill>
                <a:latin typeface="Calibri" panose="020F0502020204030204" pitchFamily="34" charset="0"/>
                <a:ea typeface="ＭＳ Ｐゴシック" pitchFamily="96" charset="-128"/>
              </a:rPr>
              <a:t>a</a:t>
            </a:r>
            <a:r>
              <a:rPr lang="it-IT" sz="2400" dirty="0" smtClean="0">
                <a:solidFill>
                  <a:srgbClr val="000000"/>
                </a:solidFill>
                <a:latin typeface="Calibri" panose="020F0502020204030204" pitchFamily="34" charset="0"/>
                <a:ea typeface="ＭＳ Ｐゴシック" pitchFamily="96" charset="-128"/>
              </a:rPr>
              <a:t>. 23 </a:t>
            </a:r>
            <a:r>
              <a:rPr lang="it-IT" sz="2400" dirty="0" err="1" smtClean="0">
                <a:solidFill>
                  <a:srgbClr val="000000"/>
                </a:solidFill>
                <a:latin typeface="Calibri" panose="020F0502020204030204" pitchFamily="34" charset="0"/>
                <a:ea typeface="ＭＳ Ｐゴシック" pitchFamily="96" charset="-128"/>
              </a:rPr>
              <a:t>million</a:t>
            </a:r>
            <a:endParaRPr lang="it-IT" sz="2400" dirty="0" smtClean="0">
              <a:solidFill>
                <a:srgbClr val="000000"/>
              </a:solidFill>
              <a:latin typeface="Calibri" panose="020F0502020204030204" pitchFamily="34" charset="0"/>
              <a:ea typeface="ＭＳ Ｐゴシック" pitchFamily="96" charset="-128"/>
            </a:endParaRPr>
          </a:p>
        </p:txBody>
      </p:sp>
      <p:sp>
        <p:nvSpPr>
          <p:cNvPr id="12" name="Rettangolo 11"/>
          <p:cNvSpPr/>
          <p:nvPr/>
        </p:nvSpPr>
        <p:spPr bwMode="auto">
          <a:xfrm>
            <a:off x="4180498" y="3556550"/>
            <a:ext cx="2598896" cy="23603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it-IT" sz="2000" dirty="0" err="1" smtClean="0">
                <a:solidFill>
                  <a:srgbClr val="000000"/>
                </a:solidFill>
                <a:latin typeface="Calibri" panose="020F0502020204030204" pitchFamily="34" charset="0"/>
                <a:ea typeface="ＭＳ Ｐゴシック" pitchFamily="96" charset="-128"/>
              </a:rPr>
              <a:t>Members</a:t>
            </a:r>
            <a:r>
              <a:rPr lang="it-IT" sz="2000" dirty="0" smtClean="0">
                <a:solidFill>
                  <a:srgbClr val="000000"/>
                </a:solidFill>
                <a:latin typeface="Calibri" panose="020F0502020204030204" pitchFamily="34" charset="0"/>
                <a:ea typeface="ＭＳ Ｐゴシック" pitchFamily="96" charset="-128"/>
              </a:rPr>
              <a:t> of </a:t>
            </a:r>
            <a:r>
              <a:rPr lang="it-IT" sz="2000" dirty="0" err="1" smtClean="0">
                <a:solidFill>
                  <a:srgbClr val="000000"/>
                </a:solidFill>
                <a:latin typeface="Calibri" panose="020F0502020204030204" pitchFamily="34" charset="0"/>
                <a:ea typeface="ＭＳ Ｐゴシック" pitchFamily="96" charset="-128"/>
              </a:rPr>
              <a:t>supplementary</a:t>
            </a:r>
            <a:r>
              <a:rPr lang="it-IT" sz="2000" dirty="0" smtClean="0">
                <a:solidFill>
                  <a:srgbClr val="000000"/>
                </a:solidFill>
                <a:latin typeface="Calibri" panose="020F0502020204030204" pitchFamily="34" charset="0"/>
                <a:ea typeface="ＭＳ Ｐゴシック" pitchFamily="96" charset="-128"/>
              </a:rPr>
              <a:t> </a:t>
            </a:r>
            <a:r>
              <a:rPr lang="it-IT" sz="2000" dirty="0" err="1" smtClean="0">
                <a:solidFill>
                  <a:srgbClr val="000000"/>
                </a:solidFill>
                <a:latin typeface="Calibri" panose="020F0502020204030204" pitchFamily="34" charset="0"/>
                <a:ea typeface="ＭＳ Ｐゴシック" pitchFamily="96" charset="-128"/>
              </a:rPr>
              <a:t>schemes</a:t>
            </a:r>
            <a:r>
              <a:rPr lang="it-IT" sz="2000" dirty="0" smtClean="0">
                <a:solidFill>
                  <a:srgbClr val="000000"/>
                </a:solidFill>
                <a:latin typeface="Calibri" panose="020F0502020204030204" pitchFamily="34" charset="0"/>
                <a:ea typeface="ＭＳ Ｐゴシック" pitchFamily="96" charset="-128"/>
              </a:rPr>
              <a:t> 7,2 </a:t>
            </a:r>
            <a:r>
              <a:rPr lang="it-IT" sz="2000" dirty="0" err="1" smtClean="0">
                <a:solidFill>
                  <a:srgbClr val="000000"/>
                </a:solidFill>
                <a:latin typeface="Calibri" panose="020F0502020204030204" pitchFamily="34" charset="0"/>
                <a:ea typeface="ＭＳ Ｐゴシック" pitchFamily="96" charset="-128"/>
              </a:rPr>
              <a:t>million</a:t>
            </a:r>
            <a:endParaRPr lang="it-IT" sz="2000" dirty="0" smtClean="0">
              <a:solidFill>
                <a:srgbClr val="000000"/>
              </a:solidFill>
              <a:latin typeface="Calibri" panose="020F0502020204030204" pitchFamily="34" charset="0"/>
              <a:ea typeface="ＭＳ Ｐゴシック" pitchFamily="96" charset="-128"/>
            </a:endParaRPr>
          </a:p>
        </p:txBody>
      </p:sp>
      <p:sp>
        <p:nvSpPr>
          <p:cNvPr id="13" name="Rettangolo 12"/>
          <p:cNvSpPr/>
          <p:nvPr/>
        </p:nvSpPr>
        <p:spPr bwMode="auto">
          <a:xfrm>
            <a:off x="5232264" y="4636670"/>
            <a:ext cx="1547128" cy="128027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it-IT" sz="2000" dirty="0" smtClean="0">
                <a:solidFill>
                  <a:srgbClr val="FFFFFF"/>
                </a:solidFill>
                <a:latin typeface="Calibri" panose="020F0502020204030204" pitchFamily="34" charset="0"/>
                <a:ea typeface="ＭＳ Ｐゴシック" pitchFamily="96" charset="-128"/>
              </a:rPr>
              <a:t>Active </a:t>
            </a:r>
            <a:r>
              <a:rPr lang="it-IT" sz="2000" dirty="0" err="1" smtClean="0">
                <a:solidFill>
                  <a:srgbClr val="FFFFFF"/>
                </a:solidFill>
                <a:latin typeface="Calibri" panose="020F0502020204030204" pitchFamily="34" charset="0"/>
                <a:ea typeface="ＭＳ Ｐゴシック" pitchFamily="96" charset="-128"/>
              </a:rPr>
              <a:t>members</a:t>
            </a:r>
            <a:r>
              <a:rPr lang="it-IT" sz="2000" dirty="0" smtClean="0">
                <a:solidFill>
                  <a:srgbClr val="FFFFFF"/>
                </a:solidFill>
                <a:latin typeface="Calibri" panose="020F0502020204030204" pitchFamily="34" charset="0"/>
                <a:ea typeface="ＭＳ Ｐゴシック" pitchFamily="96" charset="-128"/>
              </a:rPr>
              <a:t> </a:t>
            </a:r>
          </a:p>
          <a:p>
            <a:pPr algn="ctr" eaLnBrk="0" hangingPunct="0"/>
            <a:r>
              <a:rPr lang="it-IT" sz="2000" dirty="0" smtClean="0">
                <a:solidFill>
                  <a:srgbClr val="FFFFFF"/>
                </a:solidFill>
                <a:latin typeface="Calibri" panose="020F0502020204030204" pitchFamily="34" charset="0"/>
                <a:ea typeface="ＭＳ Ｐゴシック" pitchFamily="96" charset="-128"/>
              </a:rPr>
              <a:t>5,4 </a:t>
            </a:r>
          </a:p>
          <a:p>
            <a:pPr algn="ctr" eaLnBrk="0" hangingPunct="0"/>
            <a:r>
              <a:rPr lang="it-IT" sz="2000" dirty="0" err="1" smtClean="0">
                <a:solidFill>
                  <a:srgbClr val="FFFFFF"/>
                </a:solidFill>
                <a:latin typeface="Calibri" panose="020F0502020204030204" pitchFamily="34" charset="0"/>
                <a:ea typeface="ＭＳ Ｐゴシック" pitchFamily="96" charset="-128"/>
              </a:rPr>
              <a:t>milion</a:t>
            </a:r>
            <a:endParaRPr lang="it-IT" sz="2000" dirty="0" smtClean="0">
              <a:solidFill>
                <a:srgbClr val="FFFFFF"/>
              </a:solidFill>
              <a:latin typeface="Calibri" panose="020F0502020204030204" pitchFamily="34" charset="0"/>
              <a:ea typeface="ＭＳ Ｐゴシック" pitchFamily="96" charset="-128"/>
            </a:endParaRPr>
          </a:p>
        </p:txBody>
      </p:sp>
      <p:sp>
        <p:nvSpPr>
          <p:cNvPr id="3" name="Fumetto 3 2"/>
          <p:cNvSpPr/>
          <p:nvPr/>
        </p:nvSpPr>
        <p:spPr bwMode="auto">
          <a:xfrm>
            <a:off x="6876256" y="2420888"/>
            <a:ext cx="2520280" cy="2664296"/>
          </a:xfrm>
          <a:prstGeom prst="wedgeEllipseCallout">
            <a:avLst>
              <a:gd name="adj1" fmla="val -68703"/>
              <a:gd name="adj2" fmla="val 13707"/>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2000" i="0" u="none" strike="noStrike" cap="none" normalizeH="0" baseline="0" dirty="0" smtClean="0">
                <a:ln>
                  <a:noFill/>
                </a:ln>
                <a:solidFill>
                  <a:schemeClr val="tx1"/>
                </a:solidFill>
                <a:latin typeface="Calibri" panose="020F0502020204030204" pitchFamily="34" charset="0"/>
                <a:ea typeface="ＭＳ Ｐゴシック" pitchFamily="96" charset="-128"/>
                <a:cs typeface="Calibri" panose="020F0502020204030204" pitchFamily="34" charset="0"/>
              </a:rPr>
              <a:t>5,1 mil.</a:t>
            </a:r>
            <a:r>
              <a:rPr kumimoji="0" lang="it-IT" sz="2000" i="0" u="none" strike="noStrike" cap="none" normalizeH="0" dirty="0" smtClean="0">
                <a:ln>
                  <a:noFill/>
                </a:ln>
                <a:solidFill>
                  <a:schemeClr val="tx1"/>
                </a:solidFill>
                <a:latin typeface="Calibri" panose="020F0502020204030204" pitchFamily="34" charset="0"/>
                <a:ea typeface="ＭＳ Ｐゴシック" pitchFamily="96" charset="-128"/>
                <a:cs typeface="Calibri" panose="020F0502020204030204" pitchFamily="34" charset="0"/>
              </a:rPr>
              <a:t> </a:t>
            </a:r>
            <a:r>
              <a:rPr lang="it-IT" sz="2000" dirty="0">
                <a:latin typeface="Calibri" panose="020F0502020204030204" pitchFamily="34" charset="0"/>
                <a:ea typeface="ＭＳ Ｐゴシック" pitchFamily="96" charset="-128"/>
                <a:cs typeface="Calibri" panose="020F0502020204030204" pitchFamily="34" charset="0"/>
              </a:rPr>
              <a:t>p</a:t>
            </a:r>
            <a:r>
              <a:rPr kumimoji="0" lang="it-IT" sz="2000" i="0" u="none" strike="noStrike" cap="none" normalizeH="0" dirty="0" smtClean="0">
                <a:ln>
                  <a:noFill/>
                </a:ln>
                <a:solidFill>
                  <a:schemeClr val="tx1"/>
                </a:solidFill>
                <a:latin typeface="Calibri" panose="020F0502020204030204" pitchFamily="34" charset="0"/>
                <a:ea typeface="ＭＳ Ｐゴシック" pitchFamily="96" charset="-128"/>
                <a:cs typeface="Calibri" panose="020F0502020204030204" pitchFamily="34" charset="0"/>
              </a:rPr>
              <a:t>rivate </a:t>
            </a:r>
            <a:r>
              <a:rPr kumimoji="0" lang="it-IT" sz="2000" i="0" u="none" strike="noStrike" cap="none" normalizeH="0" dirty="0" err="1" smtClean="0">
                <a:ln>
                  <a:noFill/>
                </a:ln>
                <a:solidFill>
                  <a:schemeClr val="tx1"/>
                </a:solidFill>
                <a:latin typeface="Calibri" panose="020F0502020204030204" pitchFamily="34" charset="0"/>
                <a:ea typeface="ＭＳ Ｐゴシック" pitchFamily="96" charset="-128"/>
                <a:cs typeface="Calibri" panose="020F0502020204030204" pitchFamily="34" charset="0"/>
              </a:rPr>
              <a:t>empl</a:t>
            </a:r>
            <a:r>
              <a:rPr lang="it-IT" sz="2000" dirty="0" err="1" smtClean="0">
                <a:latin typeface="Calibri" panose="020F0502020204030204" pitchFamily="34" charset="0"/>
                <a:ea typeface="ＭＳ Ｐゴシック" pitchFamily="96" charset="-128"/>
                <a:cs typeface="Calibri" panose="020F0502020204030204" pitchFamily="34" charset="0"/>
              </a:rPr>
              <a:t>oyees</a:t>
            </a:r>
            <a:r>
              <a:rPr lang="it-IT" sz="2000" dirty="0" smtClean="0">
                <a:latin typeface="Calibri" panose="020F0502020204030204" pitchFamily="34" charset="0"/>
                <a:ea typeface="ＭＳ Ｐゴシック" pitchFamily="96" charset="-128"/>
                <a:cs typeface="Calibri" panose="020F0502020204030204" pitchFamily="34" charset="0"/>
              </a:rPr>
              <a:t>;</a:t>
            </a:r>
            <a:r>
              <a:rPr kumimoji="0" lang="it-IT" sz="2000" i="0" u="none" strike="noStrike" cap="none" normalizeH="0" dirty="0" smtClean="0">
                <a:ln>
                  <a:noFill/>
                </a:ln>
                <a:solidFill>
                  <a:schemeClr val="tx1"/>
                </a:solidFill>
                <a:latin typeface="Calibri" panose="020F0502020204030204" pitchFamily="34" charset="0"/>
                <a:ea typeface="ＭＳ Ｐゴシック" pitchFamily="96" charset="-128"/>
                <a:cs typeface="Calibri" panose="020F050202020403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it-IT" sz="2000" baseline="0" dirty="0" smtClean="0">
                <a:latin typeface="Calibri" panose="020F0502020204030204" pitchFamily="34" charset="0"/>
                <a:ea typeface="ＭＳ Ｐゴシック" pitchFamily="96" charset="-128"/>
                <a:cs typeface="Calibri" panose="020F0502020204030204" pitchFamily="34" charset="0"/>
              </a:rPr>
              <a:t>1,9</a:t>
            </a:r>
            <a:r>
              <a:rPr lang="it-IT" sz="2000" dirty="0" smtClean="0">
                <a:latin typeface="Calibri" panose="020F0502020204030204" pitchFamily="34" charset="0"/>
                <a:ea typeface="ＭＳ Ｐゴシック" pitchFamily="96" charset="-128"/>
                <a:cs typeface="Calibri" panose="020F0502020204030204" pitchFamily="34" charset="0"/>
              </a:rPr>
              <a:t> mil. Self </a:t>
            </a:r>
            <a:r>
              <a:rPr lang="it-IT" sz="2000" dirty="0" err="1" smtClean="0">
                <a:latin typeface="Calibri" panose="020F0502020204030204" pitchFamily="34" charset="0"/>
                <a:ea typeface="ＭＳ Ｐゴシック" pitchFamily="96" charset="-128"/>
                <a:cs typeface="Calibri" panose="020F0502020204030204" pitchFamily="34" charset="0"/>
              </a:rPr>
              <a:t>employed</a:t>
            </a:r>
            <a:r>
              <a:rPr lang="it-IT" sz="2000" dirty="0" smtClean="0">
                <a:latin typeface="Calibri" panose="020F0502020204030204" pitchFamily="34" charset="0"/>
                <a:ea typeface="ＭＳ Ｐゴシック" pitchFamily="96" charset="-128"/>
                <a:cs typeface="Calibri" panose="020F0502020204030204"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2000" i="0" u="none" strike="noStrike" cap="none" normalizeH="0" baseline="0" dirty="0" smtClean="0">
                <a:ln>
                  <a:noFill/>
                </a:ln>
                <a:solidFill>
                  <a:schemeClr val="tx1"/>
                </a:solidFill>
                <a:latin typeface="Calibri" panose="020F0502020204030204" pitchFamily="34" charset="0"/>
                <a:ea typeface="ＭＳ Ｐゴシック" pitchFamily="96" charset="-128"/>
                <a:cs typeface="Calibri" panose="020F0502020204030204" pitchFamily="34" charset="0"/>
              </a:rPr>
              <a:t>180.000 Public </a:t>
            </a:r>
            <a:r>
              <a:rPr kumimoji="0" lang="it-IT" sz="2000" i="0" u="none" strike="noStrike" cap="none" normalizeH="0" baseline="0" dirty="0" err="1" smtClean="0">
                <a:ln>
                  <a:noFill/>
                </a:ln>
                <a:solidFill>
                  <a:schemeClr val="tx1"/>
                </a:solidFill>
                <a:latin typeface="Calibri" panose="020F0502020204030204" pitchFamily="34" charset="0"/>
                <a:ea typeface="ＭＳ Ｐゴシック" pitchFamily="96" charset="-128"/>
                <a:cs typeface="Calibri" panose="020F0502020204030204" pitchFamily="34" charset="0"/>
              </a:rPr>
              <a:t>employees</a:t>
            </a:r>
            <a:endParaRPr kumimoji="0" lang="it-IT" sz="2000" i="0" u="none" strike="noStrike" cap="none" normalizeH="0" baseline="0" dirty="0" smtClean="0">
              <a:ln>
                <a:noFill/>
              </a:ln>
              <a:solidFill>
                <a:schemeClr val="tx1"/>
              </a:solidFill>
              <a:latin typeface="Calibri" panose="020F0502020204030204" pitchFamily="34" charset="0"/>
              <a:ea typeface="ＭＳ Ｐゴシック" pitchFamily="96" charset="-128"/>
              <a:cs typeface="Calibri" panose="020F0502020204030204" pitchFamily="34" charset="0"/>
            </a:endParaRPr>
          </a:p>
        </p:txBody>
      </p:sp>
      <p:sp>
        <p:nvSpPr>
          <p:cNvPr id="11"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328866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anose="020F0502020204030204" pitchFamily="34" charset="0"/>
            </a:endParaRPr>
          </a:p>
        </p:txBody>
      </p:sp>
      <p:sp>
        <p:nvSpPr>
          <p:cNvPr id="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en-US" smtClean="0">
                <a:solidFill>
                  <a:srgbClr val="000000"/>
                </a:solidFill>
                <a:latin typeface="Calibri" panose="020F0502020204030204" pitchFamily="34" charset="0"/>
                <a:cs typeface="ＭＳ Ｐゴシック"/>
              </a:rPr>
              <a:pPr/>
              <a:t>24</a:t>
            </a:fld>
            <a:endParaRPr lang="en-US" dirty="0">
              <a:solidFill>
                <a:srgbClr val="000000"/>
              </a:solidFill>
              <a:latin typeface="Calibri" panose="020F0502020204030204" pitchFamily="34" charset="0"/>
              <a:cs typeface="ＭＳ Ｐゴシック"/>
            </a:endParaRPr>
          </a:p>
        </p:txBody>
      </p:sp>
      <p:pic>
        <p:nvPicPr>
          <p:cNvPr id="10"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graphicFrame>
        <p:nvGraphicFramePr>
          <p:cNvPr id="7" name="Grafico 6"/>
          <p:cNvGraphicFramePr>
            <a:graphicFrameLocks/>
          </p:cNvGraphicFramePr>
          <p:nvPr>
            <p:extLst/>
          </p:nvPr>
        </p:nvGraphicFramePr>
        <p:xfrm>
          <a:off x="467544" y="1628800"/>
          <a:ext cx="8219256" cy="4569678"/>
        </p:xfrm>
        <a:graphic>
          <a:graphicData uri="http://schemas.openxmlformats.org/drawingml/2006/chart">
            <c:chart xmlns:c="http://schemas.openxmlformats.org/drawingml/2006/chart" xmlns:r="http://schemas.openxmlformats.org/officeDocument/2006/relationships" r:id="rId4"/>
          </a:graphicData>
        </a:graphic>
      </p:graphicFrame>
      <p:sp>
        <p:nvSpPr>
          <p:cNvPr id="12" name="CasellaDiTesto 11"/>
          <p:cNvSpPr txBox="1"/>
          <p:nvPr/>
        </p:nvSpPr>
        <p:spPr>
          <a:xfrm>
            <a:off x="3491880" y="6487514"/>
            <a:ext cx="2140586" cy="307777"/>
          </a:xfrm>
          <a:prstGeom prst="rect">
            <a:avLst/>
          </a:prstGeom>
          <a:noFill/>
        </p:spPr>
        <p:txBody>
          <a:bodyPr wrap="none" rtlCol="0">
            <a:spAutoFit/>
          </a:bodyPr>
          <a:lstStyle/>
          <a:p>
            <a:r>
              <a:rPr lang="en-US" sz="1400" dirty="0" err="1" smtClean="0">
                <a:solidFill>
                  <a:srgbClr val="000000"/>
                </a:solidFill>
                <a:latin typeface="Calibri" pitchFamily="34" charset="0"/>
                <a:ea typeface="+mn-ea"/>
                <a:cs typeface="Calibri" pitchFamily="34" charset="0"/>
              </a:rPr>
              <a:t>Elaborazione</a:t>
            </a:r>
            <a:r>
              <a:rPr lang="en-US" sz="1400" dirty="0" smtClean="0">
                <a:solidFill>
                  <a:srgbClr val="000000"/>
                </a:solidFill>
                <a:latin typeface="Calibri" pitchFamily="34" charset="0"/>
                <a:ea typeface="+mn-ea"/>
                <a:cs typeface="Calibri" pitchFamily="34" charset="0"/>
              </a:rPr>
              <a:t> </a:t>
            </a:r>
            <a:r>
              <a:rPr lang="en-US" sz="1400" dirty="0" err="1" smtClean="0">
                <a:solidFill>
                  <a:srgbClr val="000000"/>
                </a:solidFill>
                <a:latin typeface="Calibri" pitchFamily="34" charset="0"/>
                <a:ea typeface="+mn-ea"/>
                <a:cs typeface="Calibri" pitchFamily="34" charset="0"/>
              </a:rPr>
              <a:t>su</a:t>
            </a:r>
            <a:r>
              <a:rPr lang="en-US" sz="1400" dirty="0" smtClean="0">
                <a:solidFill>
                  <a:srgbClr val="000000"/>
                </a:solidFill>
                <a:latin typeface="Calibri" pitchFamily="34" charset="0"/>
                <a:ea typeface="+mn-ea"/>
                <a:cs typeface="Calibri" pitchFamily="34" charset="0"/>
              </a:rPr>
              <a:t> </a:t>
            </a:r>
            <a:r>
              <a:rPr lang="en-US" sz="1400" dirty="0" err="1" smtClean="0">
                <a:solidFill>
                  <a:srgbClr val="000000"/>
                </a:solidFill>
                <a:latin typeface="Calibri" pitchFamily="34" charset="0"/>
                <a:ea typeface="+mn-ea"/>
                <a:cs typeface="Calibri" pitchFamily="34" charset="0"/>
              </a:rPr>
              <a:t>dati</a:t>
            </a:r>
            <a:r>
              <a:rPr lang="en-US" sz="1400" dirty="0" smtClean="0">
                <a:solidFill>
                  <a:srgbClr val="000000"/>
                </a:solidFill>
                <a:latin typeface="Calibri" pitchFamily="34" charset="0"/>
                <a:ea typeface="+mn-ea"/>
                <a:cs typeface="Calibri" pitchFamily="34" charset="0"/>
              </a:rPr>
              <a:t> </a:t>
            </a:r>
            <a:r>
              <a:rPr lang="en-US" sz="1400" dirty="0" err="1" smtClean="0">
                <a:solidFill>
                  <a:srgbClr val="000000"/>
                </a:solidFill>
                <a:latin typeface="Calibri" pitchFamily="34" charset="0"/>
                <a:ea typeface="+mn-ea"/>
                <a:cs typeface="Calibri" pitchFamily="34" charset="0"/>
              </a:rPr>
              <a:t>Covip</a:t>
            </a:r>
            <a:endParaRPr lang="en-US" sz="1400" dirty="0">
              <a:solidFill>
                <a:srgbClr val="000000"/>
              </a:solidFill>
              <a:latin typeface="Calibri" pitchFamily="34" charset="0"/>
              <a:ea typeface="+mn-ea"/>
              <a:cs typeface="Calibri" pitchFamily="34" charset="0"/>
            </a:endParaRPr>
          </a:p>
        </p:txBody>
      </p:sp>
      <p:sp>
        <p:nvSpPr>
          <p:cNvPr id="16" name="Text Box 11"/>
          <p:cNvSpPr txBox="1">
            <a:spLocks noChangeArrowheads="1"/>
          </p:cNvSpPr>
          <p:nvPr/>
        </p:nvSpPr>
        <p:spPr bwMode="auto">
          <a:xfrm>
            <a:off x="249238" y="934750"/>
            <a:ext cx="8893175" cy="690638"/>
          </a:xfrm>
          <a:prstGeom prst="rect">
            <a:avLst/>
          </a:prstGeom>
          <a:noFill/>
          <a:ln w="9525">
            <a:noFill/>
            <a:miter lim="800000"/>
            <a:headEnd/>
            <a:tailEnd/>
          </a:ln>
        </p:spPr>
        <p:txBody>
          <a:bodyPr>
            <a:spAutoFit/>
          </a:bodyPr>
          <a:lstStyle/>
          <a:p>
            <a:pPr algn="r">
              <a:lnSpc>
                <a:spcPct val="80000"/>
              </a:lnSpc>
            </a:pPr>
            <a:r>
              <a:rPr lang="en-US" sz="2400" dirty="0" smtClean="0">
                <a:solidFill>
                  <a:srgbClr val="C00000"/>
                </a:solidFill>
                <a:latin typeface="Calibri" panose="020F0502020204030204" pitchFamily="34" charset="0"/>
                <a:cs typeface="Calibri" pitchFamily="34" charset="0"/>
              </a:rPr>
              <a:t>Occupational 2</a:t>
            </a:r>
            <a:r>
              <a:rPr lang="en-US" sz="2400" baseline="30000" dirty="0" smtClean="0">
                <a:solidFill>
                  <a:srgbClr val="C00000"/>
                </a:solidFill>
                <a:latin typeface="Calibri" panose="020F0502020204030204" pitchFamily="34" charset="0"/>
                <a:cs typeface="Calibri" pitchFamily="34" charset="0"/>
              </a:rPr>
              <a:t>nd</a:t>
            </a:r>
            <a:r>
              <a:rPr lang="en-US" sz="2400" dirty="0" smtClean="0">
                <a:solidFill>
                  <a:srgbClr val="C00000"/>
                </a:solidFill>
                <a:latin typeface="Calibri" panose="020F0502020204030204" pitchFamily="34" charset="0"/>
                <a:cs typeface="Calibri" pitchFamily="34" charset="0"/>
              </a:rPr>
              <a:t> pillar closed funds</a:t>
            </a:r>
          </a:p>
          <a:p>
            <a:pPr algn="r">
              <a:lnSpc>
                <a:spcPct val="80000"/>
              </a:lnSpc>
            </a:pPr>
            <a:r>
              <a:rPr lang="en-US" sz="24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itchFamily="34" charset="0"/>
              </a:rPr>
              <a:t>Fragmentation</a:t>
            </a:r>
          </a:p>
        </p:txBody>
      </p:sp>
      <p:sp>
        <p:nvSpPr>
          <p:cNvPr id="3" name="CasellaDiTesto 2"/>
          <p:cNvSpPr txBox="1"/>
          <p:nvPr/>
        </p:nvSpPr>
        <p:spPr>
          <a:xfrm>
            <a:off x="2433987" y="5754757"/>
            <a:ext cx="5522389" cy="353943"/>
          </a:xfrm>
          <a:prstGeom prst="rect">
            <a:avLst/>
          </a:prstGeom>
          <a:solidFill>
            <a:schemeClr val="bg1"/>
          </a:solidFill>
          <a:ln>
            <a:solidFill>
              <a:schemeClr val="tx1"/>
            </a:solidFill>
          </a:ln>
        </p:spPr>
        <p:txBody>
          <a:bodyPr wrap="square" rtlCol="0">
            <a:spAutoFit/>
          </a:bodyPr>
          <a:lstStyle/>
          <a:p>
            <a:r>
              <a:rPr lang="en-US" sz="1700" dirty="0" smtClean="0">
                <a:solidFill>
                  <a:srgbClr val="336699"/>
                </a:solidFill>
                <a:latin typeface="Calibri" panose="020F0502020204030204" pitchFamily="34" charset="0"/>
                <a:cs typeface="Calibri" panose="020F0502020204030204" pitchFamily="34" charset="0"/>
              </a:rPr>
              <a:t>Take up rates in 	2007 		2015</a:t>
            </a:r>
            <a:endParaRPr lang="en-US" sz="1700" dirty="0">
              <a:solidFill>
                <a:srgbClr val="336699"/>
              </a:solidFill>
              <a:latin typeface="Calibri" panose="020F0502020204030204" pitchFamily="34" charset="0"/>
              <a:cs typeface="Calibri" panose="020F0502020204030204" pitchFamily="34" charset="0"/>
            </a:endParaRPr>
          </a:p>
        </p:txBody>
      </p:sp>
      <p:sp>
        <p:nvSpPr>
          <p:cNvPr id="4" name="Rettangolo 3"/>
          <p:cNvSpPr/>
          <p:nvPr/>
        </p:nvSpPr>
        <p:spPr bwMode="auto">
          <a:xfrm>
            <a:off x="5076056" y="5877272"/>
            <a:ext cx="720080" cy="144016"/>
          </a:xfrm>
          <a:prstGeom prst="rect">
            <a:avLst/>
          </a:prstGeom>
          <a:solidFill>
            <a:srgbClr val="3366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
        <p:nvSpPr>
          <p:cNvPr id="17" name="Rettangolo 16"/>
          <p:cNvSpPr/>
          <p:nvPr/>
        </p:nvSpPr>
        <p:spPr bwMode="auto">
          <a:xfrm>
            <a:off x="6873492" y="5877272"/>
            <a:ext cx="720080" cy="144016"/>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
        <p:nvSpPr>
          <p:cNvPr id="18" name="Ovale 17"/>
          <p:cNvSpPr/>
          <p:nvPr/>
        </p:nvSpPr>
        <p:spPr bwMode="auto">
          <a:xfrm rot="18989022">
            <a:off x="2485203" y="4963685"/>
            <a:ext cx="1259899" cy="360040"/>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metal</a:t>
            </a:r>
          </a:p>
        </p:txBody>
      </p:sp>
      <p:sp>
        <p:nvSpPr>
          <p:cNvPr id="21" name="Ovale 20"/>
          <p:cNvSpPr/>
          <p:nvPr/>
        </p:nvSpPr>
        <p:spPr bwMode="auto">
          <a:xfrm>
            <a:off x="3115153" y="2684512"/>
            <a:ext cx="592751" cy="535116"/>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40%</a:t>
            </a:r>
          </a:p>
        </p:txBody>
      </p:sp>
      <p:sp>
        <p:nvSpPr>
          <p:cNvPr id="22" name="Ovale 21"/>
          <p:cNvSpPr/>
          <p:nvPr/>
        </p:nvSpPr>
        <p:spPr bwMode="auto">
          <a:xfrm rot="18989022">
            <a:off x="3347340" y="4995925"/>
            <a:ext cx="1593523" cy="360040"/>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chemical</a:t>
            </a:r>
          </a:p>
        </p:txBody>
      </p:sp>
      <p:sp>
        <p:nvSpPr>
          <p:cNvPr id="23" name="Ovale 22"/>
          <p:cNvSpPr/>
          <p:nvPr/>
        </p:nvSpPr>
        <p:spPr bwMode="auto">
          <a:xfrm rot="18989022">
            <a:off x="7385725" y="5003584"/>
            <a:ext cx="1259899" cy="360040"/>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Small </a:t>
            </a:r>
            <a:endPar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27" name="Ovale 26"/>
          <p:cNvSpPr/>
          <p:nvPr/>
        </p:nvSpPr>
        <p:spPr bwMode="auto">
          <a:xfrm>
            <a:off x="4253100" y="1669747"/>
            <a:ext cx="592751" cy="535116"/>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75%</a:t>
            </a:r>
          </a:p>
        </p:txBody>
      </p:sp>
      <p:sp>
        <p:nvSpPr>
          <p:cNvPr id="28" name="Ovale 27"/>
          <p:cNvSpPr/>
          <p:nvPr/>
        </p:nvSpPr>
        <p:spPr bwMode="auto">
          <a:xfrm>
            <a:off x="8015675" y="3775578"/>
            <a:ext cx="592751" cy="535116"/>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10%</a:t>
            </a:r>
          </a:p>
        </p:txBody>
      </p:sp>
      <p:sp>
        <p:nvSpPr>
          <p:cNvPr id="1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121389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calcmode="lin" valueType="num">
                                      <p:cBhvr additive="base">
                                        <p:cTn id="12"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500"/>
                            </p:stCondLst>
                            <p:childTnLst>
                              <p:par>
                                <p:cTn id="28" presetID="14" presetClass="entr" presetSubtype="10" fill="hold" grpId="0" nodeType="after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1000"/>
                                        <p:tgtEl>
                                          <p:spTgt spid="18"/>
                                        </p:tgtEl>
                                      </p:cBhvr>
                                    </p:animEffect>
                                  </p:childTnLst>
                                </p:cTn>
                              </p:par>
                            </p:childTnLst>
                          </p:cTn>
                        </p:par>
                        <p:par>
                          <p:cTn id="31" fill="hold">
                            <p:stCondLst>
                              <p:cond delay="3000"/>
                            </p:stCondLst>
                            <p:childTnLst>
                              <p:par>
                                <p:cTn id="32" presetID="14" presetClass="entr" presetSubtype="10" fill="hold" grpId="0" nodeType="afterEffect">
                                  <p:stCondLst>
                                    <p:cond delay="50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1000"/>
                                        <p:tgtEl>
                                          <p:spTgt spid="21"/>
                                        </p:tgtEl>
                                      </p:cBhvr>
                                    </p:animEffect>
                                  </p:childTnLst>
                                </p:cTn>
                              </p:par>
                            </p:childTnLst>
                          </p:cTn>
                        </p:par>
                        <p:par>
                          <p:cTn id="35" fill="hold">
                            <p:stCondLst>
                              <p:cond delay="4500"/>
                            </p:stCondLst>
                            <p:childTnLst>
                              <p:par>
                                <p:cTn id="36" presetID="14" presetClass="entr" presetSubtype="10" fill="hold" grpId="0" nodeType="afterEffect">
                                  <p:stCondLst>
                                    <p:cond delay="50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60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1000"/>
                                        <p:tgtEl>
                                          <p:spTgt spid="27"/>
                                        </p:tgtEl>
                                      </p:cBhvr>
                                    </p:animEffect>
                                  </p:childTnLst>
                                </p:cTn>
                              </p:par>
                            </p:childTnLst>
                          </p:cTn>
                        </p:par>
                        <p:par>
                          <p:cTn id="43" fill="hold">
                            <p:stCondLst>
                              <p:cond delay="7000"/>
                            </p:stCondLst>
                            <p:childTnLst>
                              <p:par>
                                <p:cTn id="44" presetID="14" presetClass="entr" presetSubtype="1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1000"/>
                                        <p:tgtEl>
                                          <p:spTgt spid="23"/>
                                        </p:tgtEl>
                                      </p:cBhvr>
                                    </p:animEffect>
                                  </p:childTnLst>
                                </p:cTn>
                              </p:par>
                            </p:childTnLst>
                          </p:cTn>
                        </p:par>
                        <p:par>
                          <p:cTn id="47" fill="hold">
                            <p:stCondLst>
                              <p:cond delay="8000"/>
                            </p:stCondLst>
                            <p:childTnLst>
                              <p:par>
                                <p:cTn id="48" presetID="14" presetClass="entr" presetSubtype="1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animBg="1"/>
      <p:bldP spid="4" grpId="0" animBg="1"/>
      <p:bldP spid="17" grpId="0" animBg="1"/>
      <p:bldP spid="18" grpId="0" animBg="1"/>
      <p:bldP spid="21" grpId="0" animBg="1"/>
      <p:bldP spid="22" grpId="0" animBg="1"/>
      <p:bldP spid="23"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dirty="0">
              <a:solidFill>
                <a:srgbClr val="000000"/>
              </a:solidFill>
              <a:latin typeface="Calibri" panose="020F0502020204030204" pitchFamily="34" charset="0"/>
            </a:endParaRPr>
          </a:p>
        </p:txBody>
      </p:sp>
      <p:sp>
        <p:nvSpPr>
          <p:cNvPr id="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it-IT" smtClean="0">
                <a:solidFill>
                  <a:srgbClr val="000000"/>
                </a:solidFill>
                <a:latin typeface="Calibri" panose="020F0502020204030204" pitchFamily="34" charset="0"/>
                <a:cs typeface="ＭＳ Ｐゴシック"/>
              </a:rPr>
              <a:pPr/>
              <a:t>25</a:t>
            </a:fld>
            <a:endParaRPr lang="it-IT" dirty="0">
              <a:solidFill>
                <a:srgbClr val="000000"/>
              </a:solidFill>
              <a:latin typeface="Calibri" panose="020F0502020204030204" pitchFamily="34" charset="0"/>
              <a:cs typeface="ＭＳ Ｐゴシック"/>
            </a:endParaRPr>
          </a:p>
        </p:txBody>
      </p:sp>
      <p:pic>
        <p:nvPicPr>
          <p:cNvPr id="10"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graphicFrame>
        <p:nvGraphicFramePr>
          <p:cNvPr id="7" name="Grafico 6"/>
          <p:cNvGraphicFramePr>
            <a:graphicFrameLocks/>
          </p:cNvGraphicFramePr>
          <p:nvPr>
            <p:extLst/>
          </p:nvPr>
        </p:nvGraphicFramePr>
        <p:xfrm>
          <a:off x="462372" y="1617974"/>
          <a:ext cx="8219256" cy="4869540"/>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e 1"/>
          <p:cNvSpPr/>
          <p:nvPr/>
        </p:nvSpPr>
        <p:spPr bwMode="auto">
          <a:xfrm>
            <a:off x="7092280" y="2183618"/>
            <a:ext cx="648072" cy="3693753"/>
          </a:xfrm>
          <a:prstGeom prst="ellipse">
            <a:avLst/>
          </a:prstGeom>
          <a:noFill/>
          <a:ln w="38100"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2" name="Ovale 11"/>
          <p:cNvSpPr/>
          <p:nvPr/>
        </p:nvSpPr>
        <p:spPr bwMode="auto">
          <a:xfrm>
            <a:off x="7975162" y="2183617"/>
            <a:ext cx="629286" cy="3505739"/>
          </a:xfrm>
          <a:prstGeom prst="ellipse">
            <a:avLst/>
          </a:prstGeom>
          <a:noFill/>
          <a:ln w="38100" cap="flat" cmpd="sng" algn="ctr">
            <a:solidFill>
              <a:srgbClr val="0099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5" name="Ovale 14"/>
          <p:cNvSpPr/>
          <p:nvPr/>
        </p:nvSpPr>
        <p:spPr bwMode="auto">
          <a:xfrm rot="18984501">
            <a:off x="7109519" y="5574439"/>
            <a:ext cx="1834290" cy="360040"/>
          </a:xfrm>
          <a:prstGeom prst="ellipse">
            <a:avLst/>
          </a:prstGeom>
          <a:solidFill>
            <a:srgbClr val="008000"/>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bg1"/>
                </a:solidFill>
                <a:latin typeface="Calibri" panose="020F0502020204030204" pitchFamily="34" charset="0"/>
                <a:ea typeface="ＭＳ Ｐゴシック" pitchFamily="96" charset="-128"/>
                <a:cs typeface="Calibri" panose="020F0502020204030204" pitchFamily="34" charset="0"/>
              </a:rPr>
              <a:t>Construction</a:t>
            </a:r>
          </a:p>
        </p:txBody>
      </p:sp>
      <p:sp>
        <p:nvSpPr>
          <p:cNvPr id="16" name="CasellaDiTesto 15"/>
          <p:cNvSpPr txBox="1"/>
          <p:nvPr/>
        </p:nvSpPr>
        <p:spPr>
          <a:xfrm>
            <a:off x="3491880" y="6487514"/>
            <a:ext cx="2786147" cy="307777"/>
          </a:xfrm>
          <a:prstGeom prst="rect">
            <a:avLst/>
          </a:prstGeom>
          <a:noFill/>
        </p:spPr>
        <p:txBody>
          <a:bodyPr wrap="none" rtlCol="0">
            <a:spAutoFit/>
          </a:bodyPr>
          <a:lstStyle/>
          <a:p>
            <a:r>
              <a:rPr lang="it-IT" sz="1400" dirty="0" err="1" smtClean="0">
                <a:solidFill>
                  <a:srgbClr val="000000"/>
                </a:solidFill>
                <a:latin typeface="Calibri" pitchFamily="34" charset="0"/>
                <a:ea typeface="+mn-ea"/>
                <a:cs typeface="Calibri" pitchFamily="34" charset="0"/>
              </a:rPr>
              <a:t>Author’s</a:t>
            </a:r>
            <a:r>
              <a:rPr lang="it-IT" sz="1400" dirty="0" smtClean="0">
                <a:solidFill>
                  <a:srgbClr val="000000"/>
                </a:solidFill>
                <a:latin typeface="Calibri" pitchFamily="34" charset="0"/>
                <a:ea typeface="+mn-ea"/>
                <a:cs typeface="Calibri" pitchFamily="34" charset="0"/>
              </a:rPr>
              <a:t> </a:t>
            </a:r>
            <a:r>
              <a:rPr lang="it-IT" sz="1400" dirty="0" err="1" smtClean="0">
                <a:solidFill>
                  <a:srgbClr val="000000"/>
                </a:solidFill>
                <a:latin typeface="Calibri" pitchFamily="34" charset="0"/>
                <a:ea typeface="+mn-ea"/>
                <a:cs typeface="Calibri" pitchFamily="34" charset="0"/>
              </a:rPr>
              <a:t>elaboration</a:t>
            </a:r>
            <a:r>
              <a:rPr lang="it-IT" sz="1400" dirty="0" smtClean="0">
                <a:solidFill>
                  <a:srgbClr val="000000"/>
                </a:solidFill>
                <a:latin typeface="Calibri" pitchFamily="34" charset="0"/>
                <a:ea typeface="+mn-ea"/>
                <a:cs typeface="Calibri" pitchFamily="34" charset="0"/>
              </a:rPr>
              <a:t> on </a:t>
            </a:r>
            <a:r>
              <a:rPr lang="it-IT" sz="1400" dirty="0" err="1" smtClean="0">
                <a:solidFill>
                  <a:srgbClr val="000000"/>
                </a:solidFill>
                <a:latin typeface="Calibri" pitchFamily="34" charset="0"/>
                <a:ea typeface="+mn-ea"/>
                <a:cs typeface="Calibri" pitchFamily="34" charset="0"/>
              </a:rPr>
              <a:t>Covip</a:t>
            </a:r>
            <a:r>
              <a:rPr lang="it-IT" sz="1400" dirty="0" smtClean="0">
                <a:solidFill>
                  <a:srgbClr val="000000"/>
                </a:solidFill>
                <a:latin typeface="Calibri" pitchFamily="34" charset="0"/>
                <a:ea typeface="+mn-ea"/>
                <a:cs typeface="Calibri" pitchFamily="34" charset="0"/>
              </a:rPr>
              <a:t> data</a:t>
            </a:r>
            <a:endParaRPr lang="it-IT" sz="1400" dirty="0">
              <a:solidFill>
                <a:srgbClr val="000000"/>
              </a:solidFill>
              <a:latin typeface="Calibri" pitchFamily="34" charset="0"/>
              <a:ea typeface="+mn-ea"/>
              <a:cs typeface="Calibri" pitchFamily="34" charset="0"/>
            </a:endParaRPr>
          </a:p>
        </p:txBody>
      </p:sp>
      <p:sp>
        <p:nvSpPr>
          <p:cNvPr id="18" name="Text Box 11"/>
          <p:cNvSpPr txBox="1">
            <a:spLocks noChangeArrowheads="1"/>
          </p:cNvSpPr>
          <p:nvPr/>
        </p:nvSpPr>
        <p:spPr bwMode="auto">
          <a:xfrm>
            <a:off x="249238" y="937111"/>
            <a:ext cx="8893175" cy="690638"/>
          </a:xfrm>
          <a:prstGeom prst="rect">
            <a:avLst/>
          </a:prstGeom>
          <a:noFill/>
          <a:ln w="9525">
            <a:noFill/>
            <a:miter lim="800000"/>
            <a:headEnd/>
            <a:tailEnd/>
          </a:ln>
        </p:spPr>
        <p:txBody>
          <a:bodyPr>
            <a:spAutoFit/>
          </a:bodyPr>
          <a:lstStyle/>
          <a:p>
            <a:pPr algn="r">
              <a:lnSpc>
                <a:spcPct val="80000"/>
              </a:lnSpc>
            </a:pPr>
            <a:r>
              <a:rPr lang="en-US" sz="2400" dirty="0" smtClean="0">
                <a:solidFill>
                  <a:srgbClr val="C00000"/>
                </a:solidFill>
                <a:latin typeface="Calibri" panose="020F0502020204030204" pitchFamily="34" charset="0"/>
                <a:cs typeface="Calibri" pitchFamily="34" charset="0"/>
              </a:rPr>
              <a:t>Occupational 2</a:t>
            </a:r>
            <a:r>
              <a:rPr lang="en-US" sz="2400" baseline="30000" dirty="0" smtClean="0">
                <a:solidFill>
                  <a:srgbClr val="C00000"/>
                </a:solidFill>
                <a:latin typeface="Calibri" panose="020F0502020204030204" pitchFamily="34" charset="0"/>
                <a:cs typeface="Calibri" pitchFamily="34" charset="0"/>
              </a:rPr>
              <a:t>nd</a:t>
            </a:r>
            <a:r>
              <a:rPr lang="en-US" sz="2400" dirty="0" smtClean="0">
                <a:solidFill>
                  <a:srgbClr val="C00000"/>
                </a:solidFill>
                <a:latin typeface="Calibri" panose="020F0502020204030204" pitchFamily="34" charset="0"/>
                <a:cs typeface="Calibri" pitchFamily="34" charset="0"/>
              </a:rPr>
              <a:t> pillar closed funds</a:t>
            </a:r>
          </a:p>
          <a:p>
            <a:pPr algn="r">
              <a:lnSpc>
                <a:spcPct val="80000"/>
              </a:lnSpc>
            </a:pPr>
            <a:r>
              <a:rPr lang="en-US" sz="24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itchFamily="34" charset="0"/>
              </a:rPr>
              <a:t>Fragmentation</a:t>
            </a:r>
          </a:p>
        </p:txBody>
      </p:sp>
      <p:sp>
        <p:nvSpPr>
          <p:cNvPr id="19" name="CasellaDiTesto 18"/>
          <p:cNvSpPr txBox="1"/>
          <p:nvPr/>
        </p:nvSpPr>
        <p:spPr>
          <a:xfrm>
            <a:off x="2452773" y="6375445"/>
            <a:ext cx="5522389" cy="353943"/>
          </a:xfrm>
          <a:prstGeom prst="rect">
            <a:avLst/>
          </a:prstGeom>
          <a:solidFill>
            <a:schemeClr val="bg1"/>
          </a:solidFill>
          <a:ln>
            <a:solidFill>
              <a:schemeClr val="tx1"/>
            </a:solidFill>
          </a:ln>
        </p:spPr>
        <p:txBody>
          <a:bodyPr wrap="square" rtlCol="0">
            <a:spAutoFit/>
          </a:bodyPr>
          <a:lstStyle/>
          <a:p>
            <a:r>
              <a:rPr lang="it-IT" sz="1700" dirty="0" smtClean="0">
                <a:latin typeface="Calibri" panose="020F0502020204030204" pitchFamily="34" charset="0"/>
                <a:cs typeface="Calibri" panose="020F0502020204030204" pitchFamily="34" charset="0"/>
              </a:rPr>
              <a:t>Take up </a:t>
            </a:r>
            <a:r>
              <a:rPr lang="it-IT" sz="1700" dirty="0" err="1" smtClean="0">
                <a:latin typeface="Calibri" panose="020F0502020204030204" pitchFamily="34" charset="0"/>
                <a:cs typeface="Calibri" panose="020F0502020204030204" pitchFamily="34" charset="0"/>
              </a:rPr>
              <a:t>rates</a:t>
            </a:r>
            <a:r>
              <a:rPr lang="it-IT" sz="1700" dirty="0" smtClean="0">
                <a:latin typeface="Calibri" panose="020F0502020204030204" pitchFamily="34" charset="0"/>
                <a:cs typeface="Calibri" panose="020F0502020204030204" pitchFamily="34" charset="0"/>
              </a:rPr>
              <a:t> in 	2007 		2015</a:t>
            </a:r>
            <a:endParaRPr lang="it-IT" sz="1700" dirty="0">
              <a:latin typeface="Calibri" panose="020F0502020204030204" pitchFamily="34" charset="0"/>
              <a:cs typeface="Calibri" panose="020F0502020204030204" pitchFamily="34" charset="0"/>
            </a:endParaRPr>
          </a:p>
        </p:txBody>
      </p:sp>
      <p:sp>
        <p:nvSpPr>
          <p:cNvPr id="20" name="Rettangolo 19"/>
          <p:cNvSpPr/>
          <p:nvPr/>
        </p:nvSpPr>
        <p:spPr bwMode="auto">
          <a:xfrm>
            <a:off x="5076056" y="6473718"/>
            <a:ext cx="720080" cy="144016"/>
          </a:xfrm>
          <a:prstGeom prst="rect">
            <a:avLst/>
          </a:prstGeom>
          <a:solidFill>
            <a:srgbClr val="3366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21" name="Rettangolo 20"/>
          <p:cNvSpPr/>
          <p:nvPr/>
        </p:nvSpPr>
        <p:spPr bwMode="auto">
          <a:xfrm>
            <a:off x="6902632" y="6480408"/>
            <a:ext cx="720080" cy="144016"/>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22" name="Ovale 21"/>
          <p:cNvSpPr/>
          <p:nvPr/>
        </p:nvSpPr>
        <p:spPr bwMode="auto">
          <a:xfrm rot="18989022">
            <a:off x="3042850" y="4278055"/>
            <a:ext cx="1602686" cy="456716"/>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600"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Commerce</a:t>
            </a:r>
          </a:p>
          <a:p>
            <a:pPr marL="0" marR="0" indent="0" algn="ctr" defTabSz="914400" rtl="0" eaLnBrk="0" fontAlgn="base" latinLnBrk="0" hangingPunct="0">
              <a:lnSpc>
                <a:spcPct val="100000"/>
              </a:lnSpc>
              <a:spcBef>
                <a:spcPct val="0"/>
              </a:spcBef>
              <a:spcAft>
                <a:spcPct val="0"/>
              </a:spcAft>
              <a:buClrTx/>
              <a:buSzTx/>
              <a:buFontTx/>
              <a:buNone/>
              <a:tabLst/>
            </a:pPr>
            <a:r>
              <a:rPr lang="it-IT" sz="1600" dirty="0" smtClean="0">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10%</a:t>
            </a:r>
            <a:endParaRPr kumimoji="0" lang="it-IT" sz="1600"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23" name="Ovale 22"/>
          <p:cNvSpPr/>
          <p:nvPr/>
        </p:nvSpPr>
        <p:spPr bwMode="auto">
          <a:xfrm rot="18984501">
            <a:off x="6686797" y="5631137"/>
            <a:ext cx="1081052" cy="360040"/>
          </a:xfrm>
          <a:prstGeom prst="ellipse">
            <a:avLst/>
          </a:prstGeom>
          <a:solidFill>
            <a:srgbClr val="008000"/>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bg1"/>
                </a:solidFill>
                <a:latin typeface="Calibri" panose="020F0502020204030204" pitchFamily="34" charset="0"/>
                <a:ea typeface="ＭＳ Ｐゴシック" pitchFamily="96" charset="-128"/>
                <a:cs typeface="Calibri" panose="020F0502020204030204" pitchFamily="34" charset="0"/>
              </a:rPr>
              <a:t>Energy</a:t>
            </a:r>
          </a:p>
        </p:txBody>
      </p:sp>
      <p:sp>
        <p:nvSpPr>
          <p:cNvPr id="24"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153045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 calcmode="lin" valueType="num">
                                      <p:cBhvr additive="base">
                                        <p:cTn id="12"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1000"/>
                                        <p:tgtEl>
                                          <p:spTgt spid="22"/>
                                        </p:tgtEl>
                                      </p:cBhvr>
                                    </p:animEffect>
                                  </p:childTnLst>
                                </p:cTn>
                              </p:par>
                            </p:childTnLst>
                          </p:cTn>
                        </p:par>
                        <p:par>
                          <p:cTn id="31" fill="hold">
                            <p:stCondLst>
                              <p:cond delay="2500"/>
                            </p:stCondLst>
                            <p:childTnLst>
                              <p:par>
                                <p:cTn id="32" presetID="14" presetClass="entr" presetSubtype="10" fill="hold" grpId="0" nodeType="afterEffect">
                                  <p:stCondLst>
                                    <p:cond delay="50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childTnLst>
                          </p:cTn>
                        </p:par>
                        <p:par>
                          <p:cTn id="35" fill="hold">
                            <p:stCondLst>
                              <p:cond delay="3500"/>
                            </p:stCondLst>
                            <p:childTnLst>
                              <p:par>
                                <p:cTn id="36" presetID="18" presetClass="entr" presetSubtype="3"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trips(upRight)">
                                      <p:cBhvr>
                                        <p:cTn id="38" dur="1000"/>
                                        <p:tgtEl>
                                          <p:spTgt spid="2"/>
                                        </p:tgtEl>
                                      </p:cBhvr>
                                    </p:animEffect>
                                  </p:childTnLst>
                                </p:cTn>
                              </p:par>
                            </p:childTnLst>
                          </p:cTn>
                        </p:par>
                        <p:par>
                          <p:cTn id="39" fill="hold">
                            <p:stCondLst>
                              <p:cond delay="4500"/>
                            </p:stCondLst>
                            <p:childTnLst>
                              <p:par>
                                <p:cTn id="40" presetID="14" presetClass="entr" presetSubtype="1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par>
                          <p:cTn id="43" fill="hold">
                            <p:stCondLst>
                              <p:cond delay="5000"/>
                            </p:stCondLst>
                            <p:childTnLst>
                              <p:par>
                                <p:cTn id="44" presetID="18" presetClass="entr" presetSubtype="3"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trips(upRigh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animBg="1"/>
      <p:bldP spid="12" grpId="0" animBg="1"/>
      <p:bldP spid="15"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anose="020F0502020204030204" pitchFamily="34" charset="0"/>
            </a:endParaRPr>
          </a:p>
        </p:txBody>
      </p:sp>
      <p:sp>
        <p:nvSpPr>
          <p:cNvPr id="8" name="Text Box 11"/>
          <p:cNvSpPr txBox="1">
            <a:spLocks noChangeArrowheads="1"/>
          </p:cNvSpPr>
          <p:nvPr/>
        </p:nvSpPr>
        <p:spPr bwMode="auto">
          <a:xfrm>
            <a:off x="249238" y="977680"/>
            <a:ext cx="8893175" cy="690638"/>
          </a:xfrm>
          <a:prstGeom prst="rect">
            <a:avLst/>
          </a:prstGeom>
          <a:noFill/>
          <a:ln w="9525">
            <a:noFill/>
            <a:miter lim="800000"/>
            <a:headEnd/>
            <a:tailEnd/>
          </a:ln>
        </p:spPr>
        <p:txBody>
          <a:bodyPr>
            <a:spAutoFit/>
          </a:bodyPr>
          <a:lstStyle/>
          <a:p>
            <a:pPr algn="r">
              <a:lnSpc>
                <a:spcPct val="80000"/>
              </a:lnSpc>
            </a:pPr>
            <a:r>
              <a:rPr lang="en-US" sz="2400" dirty="0" smtClean="0">
                <a:solidFill>
                  <a:srgbClr val="C00000"/>
                </a:solidFill>
                <a:latin typeface="Calibri" panose="020F0502020204030204" pitchFamily="34" charset="0"/>
                <a:cs typeface="Calibri" pitchFamily="34" charset="0"/>
              </a:rPr>
              <a:t>The constraints of the economic structure</a:t>
            </a:r>
          </a:p>
          <a:p>
            <a:pPr algn="r">
              <a:lnSpc>
                <a:spcPct val="80000"/>
              </a:lnSpc>
            </a:pPr>
            <a:r>
              <a:rPr lang="en-US" sz="24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itchFamily="34" charset="0"/>
              </a:rPr>
              <a:t>Small Firms &amp; supplementary pension coverage</a:t>
            </a:r>
          </a:p>
        </p:txBody>
      </p:sp>
      <p:sp>
        <p:nvSpPr>
          <p:cNvPr id="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en-US" smtClean="0">
                <a:solidFill>
                  <a:srgbClr val="000000"/>
                </a:solidFill>
                <a:latin typeface="Calibri" panose="020F0502020204030204" pitchFamily="34" charset="0"/>
                <a:cs typeface="ＭＳ Ｐゴシック"/>
              </a:rPr>
              <a:pPr/>
              <a:t>26</a:t>
            </a:fld>
            <a:endParaRPr lang="en-US" dirty="0">
              <a:solidFill>
                <a:srgbClr val="000000"/>
              </a:solidFill>
              <a:latin typeface="Calibri" panose="020F0502020204030204" pitchFamily="34" charset="0"/>
              <a:cs typeface="ＭＳ Ｐゴシック"/>
            </a:endParaRPr>
          </a:p>
        </p:txBody>
      </p:sp>
      <p:pic>
        <p:nvPicPr>
          <p:cNvPr id="10"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87922"/>
            <a:ext cx="7848872" cy="387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90668" y="5731455"/>
            <a:ext cx="8856984" cy="369332"/>
          </a:xfrm>
          <a:prstGeom prst="rect">
            <a:avLst/>
          </a:prstGeom>
        </p:spPr>
        <p:txBody>
          <a:bodyPr wrap="square">
            <a:spAutoFit/>
          </a:bodyPr>
          <a:lstStyle/>
          <a:p>
            <a:pPr algn="just">
              <a:spcAft>
                <a:spcPts val="0"/>
              </a:spcAft>
            </a:pPr>
            <a:r>
              <a:rPr lang="en-US" dirty="0" smtClean="0">
                <a:solidFill>
                  <a:srgbClr val="C00000"/>
                </a:solidFill>
                <a:latin typeface="Calibri" panose="020F0502020204030204" pitchFamily="34" charset="0"/>
                <a:ea typeface="Times New Roman"/>
                <a:cs typeface="Times New Roman"/>
              </a:rPr>
              <a:t>Share of potential pension fund members employed in firms with at least 50 employees (%) </a:t>
            </a:r>
            <a:endParaRPr lang="en-US" dirty="0">
              <a:solidFill>
                <a:srgbClr val="C00000"/>
              </a:solidFill>
              <a:effectLst/>
              <a:latin typeface="Calibri" panose="020F0502020204030204" pitchFamily="34" charset="0"/>
              <a:ea typeface="Times New Roman"/>
              <a:cs typeface="Times New Roman"/>
            </a:endParaRPr>
          </a:p>
        </p:txBody>
      </p:sp>
      <p:sp>
        <p:nvSpPr>
          <p:cNvPr id="14" name="Rettangolo 13"/>
          <p:cNvSpPr/>
          <p:nvPr/>
        </p:nvSpPr>
        <p:spPr>
          <a:xfrm rot="16200000">
            <a:off x="-408546" y="3312948"/>
            <a:ext cx="2040213" cy="400110"/>
          </a:xfrm>
          <a:prstGeom prst="rect">
            <a:avLst/>
          </a:prstGeom>
          <a:solidFill>
            <a:schemeClr val="bg1"/>
          </a:solidFill>
        </p:spPr>
        <p:txBody>
          <a:bodyPr wrap="square">
            <a:spAutoFit/>
          </a:bodyPr>
          <a:lstStyle/>
          <a:p>
            <a:pPr algn="just">
              <a:spcAft>
                <a:spcPts val="0"/>
              </a:spcAft>
            </a:pPr>
            <a:r>
              <a:rPr lang="en-US" sz="2000" dirty="0" smtClean="0">
                <a:solidFill>
                  <a:srgbClr val="C00000"/>
                </a:solidFill>
                <a:latin typeface="Calibri" panose="020F0502020204030204" pitchFamily="34" charset="0"/>
                <a:ea typeface="Times New Roman"/>
                <a:cs typeface="Times New Roman"/>
              </a:rPr>
              <a:t>Take up rate %</a:t>
            </a:r>
            <a:endParaRPr lang="en-US" sz="2000" dirty="0">
              <a:solidFill>
                <a:srgbClr val="C00000"/>
              </a:solidFill>
              <a:effectLst/>
              <a:latin typeface="Calibri" panose="020F0502020204030204" pitchFamily="34" charset="0"/>
              <a:ea typeface="Times New Roman"/>
              <a:cs typeface="Times New Roman"/>
            </a:endParaRPr>
          </a:p>
        </p:txBody>
      </p:sp>
      <p:sp>
        <p:nvSpPr>
          <p:cNvPr id="2" name="Ovale 1"/>
          <p:cNvSpPr/>
          <p:nvPr/>
        </p:nvSpPr>
        <p:spPr bwMode="auto">
          <a:xfrm>
            <a:off x="1835696" y="4293096"/>
            <a:ext cx="3168352" cy="143835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1" name="Ovale 10"/>
          <p:cNvSpPr/>
          <p:nvPr/>
        </p:nvSpPr>
        <p:spPr bwMode="auto">
          <a:xfrm>
            <a:off x="6035824" y="2126292"/>
            <a:ext cx="3168352" cy="2022788"/>
          </a:xfrm>
          <a:prstGeom prst="ellipse">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3"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262177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outVertical)">
                                      <p:cBhvr>
                                        <p:cTn id="12" dur="500"/>
                                        <p:tgtEl>
                                          <p:spTgt spid="205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4" grpId="0" animBg="1"/>
      <p:bldP spid="2"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anose="020F0502020204030204" pitchFamily="34" charset="0"/>
              <a:cs typeface="Calibri" panose="020F0502020204030204" pitchFamily="34" charset="0"/>
            </a:endParaRPr>
          </a:p>
        </p:txBody>
      </p:sp>
      <p:sp>
        <p:nvSpPr>
          <p:cNvPr id="8" name="Text Box 11"/>
          <p:cNvSpPr txBox="1">
            <a:spLocks noChangeArrowheads="1"/>
          </p:cNvSpPr>
          <p:nvPr/>
        </p:nvSpPr>
        <p:spPr bwMode="auto">
          <a:xfrm>
            <a:off x="230540" y="1009533"/>
            <a:ext cx="8893175" cy="683264"/>
          </a:xfrm>
          <a:prstGeom prst="rect">
            <a:avLst/>
          </a:prstGeom>
          <a:noFill/>
          <a:ln w="9525">
            <a:noFill/>
            <a:miter lim="800000"/>
            <a:headEnd/>
            <a:tailEnd/>
          </a:ln>
        </p:spPr>
        <p:txBody>
          <a:bodyPr>
            <a:spAutoFit/>
          </a:bodyPr>
          <a:lstStyle/>
          <a:p>
            <a:pPr algn="r">
              <a:lnSpc>
                <a:spcPct val="80000"/>
              </a:lnSpc>
            </a:pPr>
            <a:r>
              <a:rPr lang="en-US" sz="24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itchFamily="34" charset="0"/>
              </a:rPr>
              <a:t>Dysfunctional effects </a:t>
            </a:r>
          </a:p>
          <a:p>
            <a:pPr algn="r">
              <a:lnSpc>
                <a:spcPct val="80000"/>
              </a:lnSpc>
            </a:pPr>
            <a:r>
              <a:rPr lang="en-US" sz="24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itchFamily="34" charset="0"/>
              </a:rPr>
              <a:t>&amp; risk of pension income polarization</a:t>
            </a:r>
          </a:p>
        </p:txBody>
      </p:sp>
      <p:sp>
        <p:nvSpPr>
          <p:cNvPr id="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en-US" smtClean="0">
                <a:solidFill>
                  <a:srgbClr val="000000"/>
                </a:solidFill>
                <a:latin typeface="Calibri" panose="020F0502020204030204" pitchFamily="34" charset="0"/>
                <a:cs typeface="Calibri" panose="020F0502020204030204" pitchFamily="34" charset="0"/>
              </a:rPr>
              <a:pPr/>
              <a:t>27</a:t>
            </a:fld>
            <a:endParaRPr lang="en-US" dirty="0">
              <a:solidFill>
                <a:srgbClr val="000000"/>
              </a:solidFill>
              <a:latin typeface="Calibri" panose="020F0502020204030204" pitchFamily="34" charset="0"/>
              <a:cs typeface="Calibri" panose="020F0502020204030204" pitchFamily="34" charset="0"/>
            </a:endParaRPr>
          </a:p>
        </p:txBody>
      </p:sp>
      <p:pic>
        <p:nvPicPr>
          <p:cNvPr id="10"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sp>
        <p:nvSpPr>
          <p:cNvPr id="12"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en-US" smtClean="0">
                <a:solidFill>
                  <a:srgbClr val="000000"/>
                </a:solidFill>
                <a:latin typeface="Calibri" panose="020F0502020204030204" pitchFamily="34" charset="0"/>
                <a:cs typeface="Calibri" panose="020F0502020204030204" pitchFamily="34" charset="0"/>
              </a:rPr>
              <a:pPr/>
              <a:t>27</a:t>
            </a:fld>
            <a:endParaRPr lang="en-US" dirty="0">
              <a:solidFill>
                <a:srgbClr val="000000"/>
              </a:solidFill>
              <a:latin typeface="Calibri" panose="020F0502020204030204" pitchFamily="34" charset="0"/>
              <a:cs typeface="Calibri" panose="020F0502020204030204" pitchFamily="34" charset="0"/>
            </a:endParaRPr>
          </a:p>
        </p:txBody>
      </p:sp>
      <p:pic>
        <p:nvPicPr>
          <p:cNvPr id="13"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sp>
        <p:nvSpPr>
          <p:cNvPr id="11" name="Text Box 11"/>
          <p:cNvSpPr txBox="1">
            <a:spLocks noChangeArrowheads="1"/>
          </p:cNvSpPr>
          <p:nvPr/>
        </p:nvSpPr>
        <p:spPr bwMode="auto">
          <a:xfrm>
            <a:off x="26056" y="1687504"/>
            <a:ext cx="9117944" cy="2923877"/>
          </a:xfrm>
          <a:prstGeom prst="rect">
            <a:avLst/>
          </a:prstGeom>
          <a:noFill/>
          <a:ln w="9525">
            <a:noFill/>
            <a:miter lim="800000"/>
            <a:headEnd/>
            <a:tailEnd/>
          </a:ln>
          <a:effectLst/>
        </p:spPr>
        <p:txBody>
          <a:bodyPr wrap="square">
            <a:spAutoFit/>
          </a:bodyPr>
          <a:lstStyle/>
          <a:p>
            <a:pPr>
              <a:lnSpc>
                <a:spcPct val="80000"/>
              </a:lnSpc>
            </a:pPr>
            <a:r>
              <a:rPr lang="en-US" sz="2600" dirty="0" smtClean="0">
                <a:solidFill>
                  <a:srgbClr val="3366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Over-financing &amp; Overprotection </a:t>
            </a:r>
          </a:p>
          <a:p>
            <a:pPr marL="800100" lvl="1" indent="-342900">
              <a:lnSpc>
                <a:spcPct val="80000"/>
              </a:lnSpc>
              <a:buFont typeface="Arial" pitchFamily="34" charset="0"/>
              <a:buChar char="•"/>
            </a:pPr>
            <a:r>
              <a:rPr lang="en-US" sz="2200" dirty="0" smtClean="0">
                <a:solidFill>
                  <a:srgbClr val="3366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“Standard” workers in medium/large size firms</a:t>
            </a:r>
          </a:p>
          <a:p>
            <a:pPr lvl="1">
              <a:lnSpc>
                <a:spcPct val="80000"/>
              </a:lnSpc>
            </a:pPr>
            <a:r>
              <a:rPr lang="en-US" sz="2200" b="0" dirty="0">
                <a:latin typeface="Calibri" panose="020F0502020204030204" pitchFamily="34" charset="0"/>
                <a:cs typeface="Calibri" panose="020F0502020204030204" pitchFamily="34" charset="0"/>
              </a:rPr>
              <a:t>	C</a:t>
            </a:r>
            <a:r>
              <a:rPr lang="en-US" sz="2200" b="0" dirty="0" smtClean="0">
                <a:latin typeface="Calibri" panose="020F0502020204030204" pitchFamily="34" charset="0"/>
                <a:cs typeface="Calibri" panose="020F0502020204030204" pitchFamily="34" charset="0"/>
              </a:rPr>
              <a:t>ontribution rate:  43%  =   33%  +  9.5%   (1</a:t>
            </a:r>
            <a:r>
              <a:rPr lang="en-US" sz="2200" b="0" baseline="30000" dirty="0" smtClean="0">
                <a:latin typeface="Calibri" panose="020F0502020204030204" pitchFamily="34" charset="0"/>
                <a:cs typeface="Calibri" panose="020F0502020204030204" pitchFamily="34" charset="0"/>
              </a:rPr>
              <a:t>st</a:t>
            </a:r>
            <a:r>
              <a:rPr lang="en-US" sz="2200" b="0" dirty="0" smtClean="0">
                <a:latin typeface="Calibri" panose="020F0502020204030204" pitchFamily="34" charset="0"/>
                <a:cs typeface="Calibri" panose="020F0502020204030204" pitchFamily="34" charset="0"/>
              </a:rPr>
              <a:t> pillar + 2</a:t>
            </a:r>
            <a:r>
              <a:rPr lang="en-US" sz="2200" b="0" baseline="30000" dirty="0" smtClean="0">
                <a:latin typeface="Calibri" panose="020F0502020204030204" pitchFamily="34" charset="0"/>
                <a:cs typeface="Calibri" panose="020F0502020204030204" pitchFamily="34" charset="0"/>
              </a:rPr>
              <a:t>nd</a:t>
            </a:r>
            <a:r>
              <a:rPr lang="en-US" sz="2200" b="0" dirty="0" smtClean="0">
                <a:latin typeface="Calibri" panose="020F0502020204030204" pitchFamily="34" charset="0"/>
                <a:cs typeface="Calibri" panose="020F0502020204030204" pitchFamily="34" charset="0"/>
              </a:rPr>
              <a:t> pillar)</a:t>
            </a:r>
          </a:p>
          <a:p>
            <a:pPr lvl="1">
              <a:lnSpc>
                <a:spcPct val="80000"/>
              </a:lnSpc>
            </a:pPr>
            <a:r>
              <a:rPr lang="en-US" sz="2200" dirty="0">
                <a:solidFill>
                  <a:srgbClr val="C00000"/>
                </a:solidFill>
                <a:latin typeface="Calibri" panose="020F0502020204030204" pitchFamily="34" charset="0"/>
                <a:cs typeface="Calibri" panose="020F0502020204030204" pitchFamily="34" charset="0"/>
              </a:rPr>
              <a:t>	</a:t>
            </a:r>
            <a:r>
              <a:rPr lang="en-US" sz="2200" dirty="0" smtClean="0">
                <a:solidFill>
                  <a:srgbClr val="C00000"/>
                </a:solidFill>
                <a:latin typeface="Calibri" panose="020F0502020204030204" pitchFamily="34" charset="0"/>
                <a:cs typeface="Calibri" panose="020F0502020204030204" pitchFamily="34" charset="0"/>
              </a:rPr>
              <a:t>NET Total RR: 	   106%   </a:t>
            </a:r>
            <a:r>
              <a:rPr lang="en-US" sz="2200" b="0" dirty="0" smtClean="0">
                <a:latin typeface="Calibri" panose="020F0502020204030204" pitchFamily="34" charset="0"/>
                <a:cs typeface="Calibri" panose="020F0502020204030204" pitchFamily="34" charset="0"/>
              </a:rPr>
              <a:t>=  78% + 28%   (1</a:t>
            </a:r>
            <a:r>
              <a:rPr lang="en-US" sz="2200" b="0" baseline="30000" dirty="0" smtClean="0">
                <a:latin typeface="Calibri" panose="020F0502020204030204" pitchFamily="34" charset="0"/>
                <a:cs typeface="Calibri" panose="020F0502020204030204" pitchFamily="34" charset="0"/>
              </a:rPr>
              <a:t>st</a:t>
            </a:r>
            <a:r>
              <a:rPr lang="en-US" sz="2200" b="0" dirty="0" smtClean="0">
                <a:latin typeface="Calibri" panose="020F0502020204030204" pitchFamily="34" charset="0"/>
                <a:cs typeface="Calibri" panose="020F0502020204030204" pitchFamily="34" charset="0"/>
              </a:rPr>
              <a:t> + 2</a:t>
            </a:r>
            <a:r>
              <a:rPr lang="en-US" sz="2200" b="0" baseline="30000" dirty="0" smtClean="0">
                <a:latin typeface="Calibri" panose="020F0502020204030204" pitchFamily="34" charset="0"/>
                <a:cs typeface="Calibri" panose="020F0502020204030204" pitchFamily="34" charset="0"/>
              </a:rPr>
              <a:t>nd</a:t>
            </a:r>
            <a:r>
              <a:rPr lang="en-US" sz="2200" b="0" dirty="0" smtClean="0">
                <a:latin typeface="Calibri" panose="020F0502020204030204" pitchFamily="34" charset="0"/>
                <a:cs typeface="Calibri" panose="020F0502020204030204" pitchFamily="34" charset="0"/>
              </a:rPr>
              <a:t> pillar) </a:t>
            </a:r>
            <a:endParaRPr lang="en-US" sz="2200" b="0" dirty="0">
              <a:latin typeface="Calibri" panose="020F0502020204030204" pitchFamily="34" charset="0"/>
              <a:cs typeface="Calibri" panose="020F0502020204030204" pitchFamily="34" charset="0"/>
            </a:endParaRPr>
          </a:p>
          <a:p>
            <a:pPr>
              <a:lnSpc>
                <a:spcPct val="80000"/>
              </a:lnSpc>
            </a:pPr>
            <a:endParaRPr lang="en-US" sz="2400" dirty="0">
              <a:solidFill>
                <a:srgbClr val="C00000"/>
              </a:solidFill>
              <a:latin typeface="Calibri" panose="020F0502020204030204" pitchFamily="34" charset="0"/>
              <a:cs typeface="Calibri" panose="020F0502020204030204" pitchFamily="34" charset="0"/>
            </a:endParaRPr>
          </a:p>
          <a:p>
            <a:pPr>
              <a:lnSpc>
                <a:spcPct val="80000"/>
              </a:lnSpc>
            </a:pPr>
            <a:r>
              <a:rPr lang="en-US" sz="2600" dirty="0" smtClean="0">
                <a:solidFill>
                  <a:srgbClr val="3366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Risk of Inadequate protection &amp; regressive factors</a:t>
            </a:r>
          </a:p>
          <a:p>
            <a:pPr marL="914400" lvl="1" indent="-457200">
              <a:lnSpc>
                <a:spcPct val="80000"/>
              </a:lnSpc>
              <a:buFont typeface="Arial" pitchFamily="34" charset="0"/>
              <a:buChar char="•"/>
            </a:pPr>
            <a:r>
              <a:rPr lang="en-US" sz="2200" dirty="0" smtClean="0">
                <a:solidFill>
                  <a:srgbClr val="3366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Workers with “atypical” fragmented careers</a:t>
            </a:r>
          </a:p>
          <a:p>
            <a:pPr lvl="1">
              <a:lnSpc>
                <a:spcPct val="80000"/>
              </a:lnSpc>
            </a:pPr>
            <a:r>
              <a:rPr lang="en-US" sz="2200" b="0" dirty="0">
                <a:latin typeface="Calibri" panose="020F0502020204030204" pitchFamily="34" charset="0"/>
                <a:cs typeface="Calibri" panose="020F0502020204030204" pitchFamily="34" charset="0"/>
              </a:rPr>
              <a:t>	</a:t>
            </a:r>
            <a:r>
              <a:rPr lang="en-US" sz="2200" b="0" dirty="0" smtClean="0">
                <a:latin typeface="Calibri" panose="020F0502020204030204" pitchFamily="34" charset="0"/>
                <a:cs typeface="Calibri" panose="020F0502020204030204" pitchFamily="34" charset="0"/>
              </a:rPr>
              <a:t> Contribution rate: 33 % (1</a:t>
            </a:r>
            <a:r>
              <a:rPr lang="en-US" sz="2200" b="0" baseline="30000" dirty="0" smtClean="0">
                <a:latin typeface="Calibri" panose="020F0502020204030204" pitchFamily="34" charset="0"/>
                <a:cs typeface="Calibri" panose="020F0502020204030204" pitchFamily="34" charset="0"/>
              </a:rPr>
              <a:t>st</a:t>
            </a:r>
            <a:r>
              <a:rPr lang="en-US" sz="2200" b="0" dirty="0" smtClean="0">
                <a:latin typeface="Calibri" panose="020F0502020204030204" pitchFamily="34" charset="0"/>
                <a:cs typeface="Calibri" panose="020F0502020204030204" pitchFamily="34" charset="0"/>
              </a:rPr>
              <a:t> pillar)</a:t>
            </a:r>
          </a:p>
          <a:p>
            <a:pPr lvl="1">
              <a:lnSpc>
                <a:spcPct val="80000"/>
              </a:lnSpc>
            </a:pPr>
            <a:r>
              <a:rPr lang="en-US" sz="2200" dirty="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1</a:t>
            </a:r>
            <a:r>
              <a:rPr lang="en-US" sz="2200" baseline="30000" dirty="0" smtClean="0">
                <a:latin typeface="Calibri" panose="020F0502020204030204" pitchFamily="34" charset="0"/>
                <a:cs typeface="Calibri" panose="020F0502020204030204" pitchFamily="34" charset="0"/>
              </a:rPr>
              <a:t>st</a:t>
            </a:r>
            <a:r>
              <a:rPr lang="en-US" sz="2200" dirty="0" smtClean="0">
                <a:latin typeface="Calibri" panose="020F0502020204030204" pitchFamily="34" charset="0"/>
                <a:cs typeface="Calibri" panose="020F0502020204030204" pitchFamily="34" charset="0"/>
              </a:rPr>
              <a:t> pillar, lower Replacement rate: ca. 55% net / 30y. seniority </a:t>
            </a:r>
          </a:p>
          <a:p>
            <a:pPr lvl="1">
              <a:lnSpc>
                <a:spcPct val="80000"/>
              </a:lnSpc>
            </a:pPr>
            <a:r>
              <a:rPr lang="en-US" sz="2200" dirty="0">
                <a:solidFill>
                  <a:srgbClr val="C00000"/>
                </a:solidFill>
                <a:latin typeface="Calibri" panose="020F0502020204030204" pitchFamily="34" charset="0"/>
                <a:cs typeface="Calibri" panose="020F0502020204030204" pitchFamily="34" charset="0"/>
              </a:rPr>
              <a:t>	</a:t>
            </a:r>
            <a:r>
              <a:rPr lang="en-US" sz="2200" dirty="0" smtClean="0">
                <a:solidFill>
                  <a:srgbClr val="C00000"/>
                </a:solidFill>
                <a:latin typeface="Calibri" panose="020F0502020204030204" pitchFamily="34" charset="0"/>
                <a:cs typeface="Calibri" panose="020F0502020204030204" pitchFamily="34" charset="0"/>
              </a:rPr>
              <a:t>2</a:t>
            </a:r>
            <a:r>
              <a:rPr lang="en-US" sz="2200" baseline="30000" dirty="0" smtClean="0">
                <a:solidFill>
                  <a:srgbClr val="C00000"/>
                </a:solidFill>
                <a:latin typeface="Calibri" panose="020F0502020204030204" pitchFamily="34" charset="0"/>
                <a:cs typeface="Calibri" panose="020F0502020204030204" pitchFamily="34" charset="0"/>
              </a:rPr>
              <a:t>nd</a:t>
            </a:r>
            <a:r>
              <a:rPr lang="en-US" sz="2200" dirty="0" smtClean="0">
                <a:solidFill>
                  <a:srgbClr val="C00000"/>
                </a:solidFill>
                <a:latin typeface="Calibri" panose="020F0502020204030204" pitchFamily="34" charset="0"/>
                <a:cs typeface="Calibri" panose="020F0502020204030204" pitchFamily="34" charset="0"/>
              </a:rPr>
              <a:t> pillar, no/very limited coverage !!</a:t>
            </a:r>
          </a:p>
        </p:txBody>
      </p:sp>
      <p:sp>
        <p:nvSpPr>
          <p:cNvPr id="15" name="Fumetto 3 14"/>
          <p:cNvSpPr/>
          <p:nvPr/>
        </p:nvSpPr>
        <p:spPr bwMode="auto">
          <a:xfrm>
            <a:off x="4399349" y="4221088"/>
            <a:ext cx="4740188" cy="2782987"/>
          </a:xfrm>
          <a:prstGeom prst="wedgeEllipseCallout">
            <a:avLst>
              <a:gd name="adj1" fmla="val -43335"/>
              <a:gd name="adj2" fmla="val -18561"/>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COVERAGE</a:t>
            </a:r>
            <a:endParaRPr kumimoji="0" lang="it-IT" sz="2400" i="0" u="none" strike="noStrike" cap="none" normalizeH="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it-IT" sz="2400" dirty="0" smtClean="0">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By </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2400" i="0" u="none" strike="noStrike" cap="none" normalizeH="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AGE</a:t>
            </a:r>
            <a:r>
              <a:rPr lang="it-IT" sz="2400" dirty="0" smtClean="0">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2400" i="0" u="none" strike="noStrike" cap="none" normalizeH="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16%     </a:t>
            </a:r>
            <a:r>
              <a:rPr kumimoji="0" lang="it-IT" sz="2400" i="0" u="none" strike="noStrike" cap="none" normalizeH="0" dirty="0" smtClean="0">
                <a:ln>
                  <a:noFill/>
                </a:ln>
                <a:solidFill>
                  <a:schemeClr val="tx1"/>
                </a:solidFill>
                <a:latin typeface="Calibri" panose="020F0502020204030204" pitchFamily="34" charset="0"/>
                <a:ea typeface="ＭＳ Ｐゴシック" pitchFamily="96" charset="-128"/>
                <a:cs typeface="Calibri" panose="020F0502020204030204" pitchFamily="34" charset="0"/>
              </a:rPr>
              <a:t>&lt; 35 </a:t>
            </a:r>
            <a:r>
              <a:rPr kumimoji="0" lang="it-IT" sz="2400" i="0" u="none" strike="noStrike" cap="none" normalizeH="0" dirty="0" err="1" smtClean="0">
                <a:ln>
                  <a:noFill/>
                </a:ln>
                <a:solidFill>
                  <a:schemeClr val="tx1"/>
                </a:solidFill>
                <a:latin typeface="Calibri" panose="020F0502020204030204" pitchFamily="34" charset="0"/>
                <a:ea typeface="ＭＳ Ｐゴシック" pitchFamily="96" charset="-128"/>
                <a:cs typeface="Calibri" panose="020F0502020204030204" pitchFamily="34" charset="0"/>
              </a:rPr>
              <a:t>years</a:t>
            </a:r>
            <a:endParaRPr kumimoji="0" lang="it-IT" sz="2400" i="0" u="none" strike="noStrike" cap="none" normalizeH="0" dirty="0" smtClean="0">
              <a:ln>
                <a:noFill/>
              </a:ln>
              <a:solidFill>
                <a:schemeClr val="tx1"/>
              </a:solidFill>
              <a:latin typeface="Calibri" panose="020F0502020204030204" pitchFamily="34" charset="0"/>
              <a:ea typeface="ＭＳ Ｐゴシック" pitchFamily="96"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it-IT" sz="2400" dirty="0" smtClean="0">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24%   </a:t>
            </a:r>
            <a:r>
              <a:rPr lang="it-IT" sz="2400" dirty="0" smtClean="0">
                <a:latin typeface="Calibri" panose="020F0502020204030204" pitchFamily="34" charset="0"/>
                <a:ea typeface="ＭＳ Ｐゴシック" pitchFamily="96" charset="-128"/>
                <a:cs typeface="Calibri" panose="020F0502020204030204" pitchFamily="34" charset="0"/>
              </a:rPr>
              <a:t>35-44 </a:t>
            </a:r>
            <a:r>
              <a:rPr lang="it-IT" sz="2400" dirty="0" err="1" smtClean="0">
                <a:latin typeface="Calibri" panose="020F0502020204030204" pitchFamily="34" charset="0"/>
                <a:ea typeface="ＭＳ Ｐゴシック" pitchFamily="96" charset="-128"/>
                <a:cs typeface="Calibri" panose="020F0502020204030204" pitchFamily="34" charset="0"/>
              </a:rPr>
              <a:t>years</a:t>
            </a:r>
            <a:endParaRPr lang="it-IT" sz="2400" dirty="0" smtClean="0">
              <a:latin typeface="Calibri" panose="020F0502020204030204" pitchFamily="34" charset="0"/>
              <a:ea typeface="ＭＳ Ｐゴシック" pitchFamily="96"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it-IT" sz="2400" i="0" u="none" strike="noStrike" cap="none" normalizeH="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31%   </a:t>
            </a:r>
            <a:r>
              <a:rPr kumimoji="0" lang="it-IT" sz="2400" i="0" u="none" strike="noStrike" cap="none" normalizeH="0" dirty="0" smtClean="0">
                <a:ln>
                  <a:noFill/>
                </a:ln>
                <a:solidFill>
                  <a:schemeClr val="tx1"/>
                </a:solidFill>
                <a:latin typeface="Calibri" panose="020F0502020204030204" pitchFamily="34" charset="0"/>
                <a:ea typeface="ＭＳ Ｐゴシック" pitchFamily="96" charset="-128"/>
                <a:cs typeface="Calibri" panose="020F0502020204030204" pitchFamily="34" charset="0"/>
              </a:rPr>
              <a:t>45-64 </a:t>
            </a:r>
            <a:r>
              <a:rPr kumimoji="0" lang="it-IT" sz="2400" i="0" u="none" strike="noStrike" cap="none" normalizeH="0" dirty="0" err="1" smtClean="0">
                <a:ln>
                  <a:noFill/>
                </a:ln>
                <a:solidFill>
                  <a:schemeClr val="tx1"/>
                </a:solidFill>
                <a:latin typeface="Calibri" panose="020F0502020204030204" pitchFamily="34" charset="0"/>
                <a:ea typeface="ＭＳ Ｐゴシック" pitchFamily="96" charset="-128"/>
                <a:cs typeface="Calibri" panose="020F0502020204030204" pitchFamily="34" charset="0"/>
              </a:rPr>
              <a:t>years</a:t>
            </a:r>
            <a:endParaRPr kumimoji="0" lang="it-IT" sz="2400" i="0" u="none" strike="noStrike" cap="none" normalizeH="0" baseline="0" dirty="0" smtClean="0">
              <a:ln>
                <a:noFill/>
              </a:ln>
              <a:solidFill>
                <a:schemeClr val="tx1"/>
              </a:solidFill>
              <a:latin typeface="Calibri" panose="020F0502020204030204" pitchFamily="34" charset="0"/>
              <a:ea typeface="ＭＳ Ｐゴシック" pitchFamily="96" charset="-128"/>
              <a:cs typeface="Calibri" panose="020F0502020204030204" pitchFamily="34" charset="0"/>
            </a:endParaRPr>
          </a:p>
        </p:txBody>
      </p:sp>
      <p:sp>
        <p:nvSpPr>
          <p:cNvPr id="16"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190286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strips(downRight)">
                                      <p:cBhvr>
                                        <p:cTn id="13" dur="500"/>
                                        <p:tgtEl>
                                          <p:spTgt spid="11">
                                            <p:txEl>
                                              <p:pRg st="0" end="0"/>
                                            </p:txEl>
                                          </p:spTgt>
                                        </p:tgtEl>
                                      </p:cBhvr>
                                    </p:animEffect>
                                  </p:childTnLst>
                                </p:cTn>
                              </p:par>
                            </p:childTnLst>
                          </p:cTn>
                        </p:par>
                        <p:par>
                          <p:cTn id="14" fill="hold">
                            <p:stCondLst>
                              <p:cond delay="500"/>
                            </p:stCondLst>
                            <p:childTnLst>
                              <p:par>
                                <p:cTn id="15" presetID="18" presetClass="entr" presetSubtype="6" fill="hold"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strips(downRight)">
                                      <p:cBhvr>
                                        <p:cTn id="17" dur="500"/>
                                        <p:tgtEl>
                                          <p:spTgt spid="11">
                                            <p:txEl>
                                              <p:pRg st="1" end="1"/>
                                            </p:txEl>
                                          </p:spTgt>
                                        </p:tgtEl>
                                      </p:cBhvr>
                                    </p:animEffect>
                                  </p:childTnLst>
                                </p:cTn>
                              </p:par>
                            </p:childTnLst>
                          </p:cTn>
                        </p:par>
                        <p:par>
                          <p:cTn id="18" fill="hold">
                            <p:stCondLst>
                              <p:cond delay="1000"/>
                            </p:stCondLst>
                            <p:childTnLst>
                              <p:par>
                                <p:cTn id="19" presetID="18" presetClass="entr" presetSubtype="6"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strips(downRigh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strips(downRight)">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strips(downRight)">
                                      <p:cBhvr>
                                        <p:cTn id="31" dur="200"/>
                                        <p:tgtEl>
                                          <p:spTgt spid="11">
                                            <p:txEl>
                                              <p:pRg st="5" end="5"/>
                                            </p:txEl>
                                          </p:spTgt>
                                        </p:tgtEl>
                                      </p:cBhvr>
                                    </p:animEffect>
                                  </p:childTnLst>
                                </p:cTn>
                              </p:par>
                            </p:childTnLst>
                          </p:cTn>
                        </p:par>
                        <p:par>
                          <p:cTn id="32" fill="hold">
                            <p:stCondLst>
                              <p:cond delay="200"/>
                            </p:stCondLst>
                            <p:childTnLst>
                              <p:par>
                                <p:cTn id="33" presetID="18" presetClass="entr" presetSubtype="6" fill="hold" nodeType="after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strips(downRight)">
                                      <p:cBhvr>
                                        <p:cTn id="35" dur="500"/>
                                        <p:tgtEl>
                                          <p:spTgt spid="11">
                                            <p:txEl>
                                              <p:pRg st="6" end="6"/>
                                            </p:txEl>
                                          </p:spTgt>
                                        </p:tgtEl>
                                      </p:cBhvr>
                                    </p:animEffect>
                                  </p:childTnLst>
                                </p:cTn>
                              </p:par>
                            </p:childTnLst>
                          </p:cTn>
                        </p:par>
                        <p:par>
                          <p:cTn id="36" fill="hold">
                            <p:stCondLst>
                              <p:cond delay="700"/>
                            </p:stCondLst>
                            <p:childTnLst>
                              <p:par>
                                <p:cTn id="37" presetID="18" presetClass="entr" presetSubtype="6" fill="hold" nodeType="after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strips(downRight)">
                                      <p:cBhvr>
                                        <p:cTn id="39" dur="500"/>
                                        <p:tgtEl>
                                          <p:spTgt spid="11">
                                            <p:txEl>
                                              <p:pRg st="7" end="7"/>
                                            </p:txEl>
                                          </p:spTgt>
                                        </p:tgtEl>
                                      </p:cBhvr>
                                    </p:animEffect>
                                  </p:childTnLst>
                                </p:cTn>
                              </p:par>
                            </p:childTnLst>
                          </p:cTn>
                        </p:par>
                        <p:par>
                          <p:cTn id="40" fill="hold">
                            <p:stCondLst>
                              <p:cond delay="1200"/>
                            </p:stCondLst>
                            <p:childTnLst>
                              <p:par>
                                <p:cTn id="41" presetID="18" presetClass="entr" presetSubtype="6" fill="hold" nodeType="after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strips(downRight)">
                                      <p:cBhvr>
                                        <p:cTn id="43" dur="500"/>
                                        <p:tgtEl>
                                          <p:spTgt spid="1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11">
                                            <p:txEl>
                                              <p:pRg st="9" end="9"/>
                                            </p:txEl>
                                          </p:spTgt>
                                        </p:tgtEl>
                                        <p:attrNameLst>
                                          <p:attrName>style.visibility</p:attrName>
                                        </p:attrNameLst>
                                      </p:cBhvr>
                                      <p:to>
                                        <p:strVal val="visible"/>
                                      </p:to>
                                    </p:set>
                                    <p:animEffect transition="in" filter="strips(downRight)">
                                      <p:cBhvr>
                                        <p:cTn id="48" dur="500"/>
                                        <p:tgtEl>
                                          <p:spTgt spid="1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908050"/>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anose="020F0502020204030204" pitchFamily="34" charset="0"/>
              <a:cs typeface="Calibri" panose="020F0502020204030204" pitchFamily="34" charset="0"/>
            </a:endParaRPr>
          </a:p>
        </p:txBody>
      </p:sp>
      <p:sp>
        <p:nvSpPr>
          <p:cNvPr id="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fld id="{FA80E9C7-B5AA-47FA-8697-346E5E968318}" type="slidenum">
              <a:rPr lang="en-US" smtClean="0">
                <a:solidFill>
                  <a:srgbClr val="000000"/>
                </a:solidFill>
                <a:latin typeface="Calibri" panose="020F0502020204030204" pitchFamily="34" charset="0"/>
                <a:cs typeface="Calibri" panose="020F0502020204030204" pitchFamily="34" charset="0"/>
              </a:rPr>
              <a:pPr/>
              <a:t>28</a:t>
            </a:fld>
            <a:endParaRPr lang="en-US" dirty="0">
              <a:solidFill>
                <a:srgbClr val="000000"/>
              </a:solidFill>
              <a:latin typeface="Calibri" panose="020F0502020204030204" pitchFamily="34" charset="0"/>
              <a:cs typeface="Calibri" panose="020F0502020204030204" pitchFamily="34" charset="0"/>
            </a:endParaRPr>
          </a:p>
        </p:txBody>
      </p:sp>
      <p:pic>
        <p:nvPicPr>
          <p:cNvPr id="10" name="Picture 9" descr="logo_scienze_politiche"/>
          <p:cNvPicPr>
            <a:picLocks noChangeAspect="1" noChangeArrowheads="1"/>
          </p:cNvPicPr>
          <p:nvPr/>
        </p:nvPicPr>
        <p:blipFill>
          <a:blip r:embed="rId3" cstate="print"/>
          <a:srcRect/>
          <a:stretch>
            <a:fillRect/>
          </a:stretch>
        </p:blipFill>
        <p:spPr bwMode="auto">
          <a:xfrm>
            <a:off x="8316416" y="6237312"/>
            <a:ext cx="827584" cy="620688"/>
          </a:xfrm>
          <a:prstGeom prst="rect">
            <a:avLst/>
          </a:prstGeom>
          <a:noFill/>
          <a:ln w="9525">
            <a:noFill/>
            <a:miter lim="800000"/>
            <a:headEnd/>
            <a:tailEnd/>
          </a:ln>
        </p:spPr>
      </p:pic>
      <p:sp>
        <p:nvSpPr>
          <p:cNvPr id="6" name="Text Box 11"/>
          <p:cNvSpPr txBox="1">
            <a:spLocks noChangeArrowheads="1"/>
          </p:cNvSpPr>
          <p:nvPr/>
        </p:nvSpPr>
        <p:spPr bwMode="auto">
          <a:xfrm>
            <a:off x="1423923" y="987168"/>
            <a:ext cx="7765524"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marL="342900" indent="-342900" algn="r">
              <a:lnSpc>
                <a:spcPct val="80000"/>
              </a:lnSpc>
              <a:defRPr/>
            </a:pPr>
            <a:r>
              <a:rPr lang="en-US" sz="2400" dirty="0" smtClean="0">
                <a:solidFill>
                  <a:srgbClr val="990033"/>
                </a:solidFill>
                <a:latin typeface="Calibri" panose="020F0502020204030204" pitchFamily="34" charset="0"/>
                <a:ea typeface="ＭＳ Ｐゴシック"/>
                <a:cs typeface="Calibri" panose="020F0502020204030204" pitchFamily="34" charset="0"/>
              </a:rPr>
              <a:t>The distributional dimension of Fiscal-Occupational welfare</a:t>
            </a:r>
          </a:p>
          <a:p>
            <a:pPr marL="342900" indent="-342900" algn="r">
              <a:lnSpc>
                <a:spcPct val="80000"/>
              </a:lnSpc>
              <a:defRPr/>
            </a:pPr>
            <a:r>
              <a:rPr lang="en-US" sz="2400" dirty="0">
                <a:solidFill>
                  <a:srgbClr val="990033"/>
                </a:solidFill>
                <a:latin typeface="Calibri" panose="020F0502020204030204" pitchFamily="34" charset="0"/>
                <a:ea typeface="ＭＳ Ｐゴシック"/>
                <a:cs typeface="Calibri" panose="020F0502020204030204" pitchFamily="34" charset="0"/>
              </a:rPr>
              <a:t>6</a:t>
            </a:r>
            <a:r>
              <a:rPr lang="en-US" sz="2400" dirty="0" smtClean="0">
                <a:solidFill>
                  <a:srgbClr val="990033"/>
                </a:solidFill>
                <a:latin typeface="Calibri" panose="020F0502020204030204" pitchFamily="34" charset="0"/>
                <a:ea typeface="ＭＳ Ｐゴシック"/>
                <a:cs typeface="Calibri" panose="020F0502020204030204" pitchFamily="34" charset="0"/>
              </a:rPr>
              <a:t> key cleavages &amp; challenges</a:t>
            </a:r>
            <a:endParaRPr lang="en-US" sz="2400" dirty="0">
              <a:solidFill>
                <a:srgbClr val="990033"/>
              </a:solidFill>
              <a:latin typeface="Calibri" panose="020F0502020204030204" pitchFamily="34" charset="0"/>
              <a:ea typeface="ＭＳ Ｐゴシック"/>
              <a:cs typeface="Calibri" panose="020F0502020204030204" pitchFamily="34" charset="0"/>
            </a:endParaRPr>
          </a:p>
        </p:txBody>
      </p:sp>
      <p:sp>
        <p:nvSpPr>
          <p:cNvPr id="2" name="Ovale 1"/>
          <p:cNvSpPr/>
          <p:nvPr/>
        </p:nvSpPr>
        <p:spPr bwMode="auto">
          <a:xfrm>
            <a:off x="3347864" y="1843441"/>
            <a:ext cx="2448272" cy="2016224"/>
          </a:xfrm>
          <a:prstGeom prst="ellipse">
            <a:avLst/>
          </a:prstGeom>
          <a:solidFill>
            <a:schemeClr val="bg1"/>
          </a:solidFill>
          <a:ln w="5715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Voluntarism</a:t>
            </a:r>
          </a:p>
          <a:p>
            <a:pPr marL="0" marR="0" indent="0" algn="ctr" defTabSz="914400" rtl="0" eaLnBrk="0" fontAlgn="base" latinLnBrk="0" hangingPunct="0">
              <a:lnSpc>
                <a:spcPct val="100000"/>
              </a:lnSpc>
              <a:spcBef>
                <a:spcPct val="0"/>
              </a:spcBef>
              <a:spcAft>
                <a:spcPct val="0"/>
              </a:spcAft>
              <a:buClrTx/>
              <a:buSzTx/>
              <a:buFontTx/>
              <a:buNone/>
              <a:tabLst/>
            </a:pPr>
            <a:r>
              <a:rPr lang="en-US" sz="2100" b="0" dirty="0" smtClean="0">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v</a:t>
            </a:r>
            <a:r>
              <a:rPr kumimoji="0" lang="en-US" sz="2100" b="0" i="0" u="none" strike="noStrike" cap="none" normalizeH="0" baseline="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s compulsion</a:t>
            </a:r>
            <a:r>
              <a:rPr kumimoji="0" lang="en-US" sz="2100" b="0" i="0" u="none" strike="noStrike" cap="none" normalizeH="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 </a:t>
            </a:r>
            <a:endParaRPr kumimoji="0" lang="en-US" sz="2100" b="0" i="0" u="none" strike="noStrike" cap="none" normalizeH="0" baseline="0" dirty="0" smtClean="0">
              <a:ln>
                <a:noFill/>
              </a:ln>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8" name="Ovale 7"/>
          <p:cNvSpPr/>
          <p:nvPr/>
        </p:nvSpPr>
        <p:spPr bwMode="auto">
          <a:xfrm>
            <a:off x="6432196" y="4051904"/>
            <a:ext cx="2448272" cy="2016224"/>
          </a:xfrm>
          <a:prstGeom prst="ellipse">
            <a:avLst/>
          </a:prstGeom>
          <a:solidFill>
            <a:schemeClr val="bg1"/>
          </a:solid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008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Flexible </a:t>
            </a:r>
            <a:r>
              <a:rPr kumimoji="0" lang="en-US" sz="2100" i="0" u="none" strike="noStrike" cap="none" normalizeH="0" baseline="0" dirty="0" err="1" smtClean="0">
                <a:ln>
                  <a:noFill/>
                </a:ln>
                <a:solidFill>
                  <a:srgbClr val="008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labour</a:t>
            </a:r>
            <a:r>
              <a:rPr kumimoji="0" lang="en-US" sz="2100" i="0" u="none" strike="noStrike" cap="none" normalizeH="0" baseline="0" dirty="0" smtClean="0">
                <a:ln>
                  <a:noFill/>
                </a:ln>
                <a:solidFill>
                  <a:srgbClr val="008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 markets</a:t>
            </a:r>
          </a:p>
        </p:txBody>
      </p:sp>
      <p:sp>
        <p:nvSpPr>
          <p:cNvPr id="11" name="Ovale 10"/>
          <p:cNvSpPr/>
          <p:nvPr/>
        </p:nvSpPr>
        <p:spPr bwMode="auto">
          <a:xfrm>
            <a:off x="6432196" y="1776567"/>
            <a:ext cx="2448272" cy="2016224"/>
          </a:xfrm>
          <a:prstGeom prst="ellipse">
            <a:avLst/>
          </a:prstGeom>
          <a:solidFill>
            <a:schemeClr val="bg1"/>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Economic structure</a:t>
            </a:r>
          </a:p>
          <a:p>
            <a:pPr marL="0" marR="0" indent="0" algn="ctr" defTabSz="914400" rtl="0" eaLnBrk="0" fontAlgn="base" latinLnBrk="0" hangingPunct="0">
              <a:lnSpc>
                <a:spcPct val="100000"/>
              </a:lnSpc>
              <a:spcBef>
                <a:spcPct val="0"/>
              </a:spcBef>
              <a:spcAft>
                <a:spcPct val="0"/>
              </a:spcAft>
              <a:buClrTx/>
              <a:buSzTx/>
              <a:buFontTx/>
              <a:buNone/>
              <a:tabLst/>
            </a:pPr>
            <a:r>
              <a:rPr lang="en-US" sz="2100" b="0" dirty="0" smtClean="0">
                <a:solidFill>
                  <a:srgbClr val="C00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(productive sectors, firm size..)</a:t>
            </a:r>
            <a:endParaRPr kumimoji="0" lang="en-US" sz="2100" b="0"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2" name="Ovale 11"/>
          <p:cNvSpPr/>
          <p:nvPr/>
        </p:nvSpPr>
        <p:spPr bwMode="auto">
          <a:xfrm>
            <a:off x="3341768" y="4077069"/>
            <a:ext cx="2448272" cy="2016224"/>
          </a:xfrm>
          <a:prstGeom prst="ellipse">
            <a:avLst/>
          </a:prstGeom>
          <a:solidFill>
            <a:schemeClr val="bg1"/>
          </a:solid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Territorial</a:t>
            </a:r>
          </a:p>
          <a:p>
            <a:pPr marL="0" marR="0" indent="0" algn="ctr" defTabSz="914400" rtl="0" eaLnBrk="0" fontAlgn="base" latinLnBrk="0" hangingPunct="0">
              <a:lnSpc>
                <a:spcPct val="100000"/>
              </a:lnSpc>
              <a:spcBef>
                <a:spcPct val="0"/>
              </a:spcBef>
              <a:spcAft>
                <a:spcPct val="0"/>
              </a:spcAft>
              <a:buClrTx/>
              <a:buSzTx/>
              <a:buFontTx/>
              <a:buNone/>
              <a:tabLst/>
            </a:pPr>
            <a:r>
              <a:rPr lang="en-US" sz="2100" dirty="0" smtClean="0">
                <a:solidFill>
                  <a:srgbClr val="0070C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divides</a:t>
            </a:r>
            <a:endParaRPr kumimoji="0" lang="en-US" sz="2100" i="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3" name="Ovale 12"/>
          <p:cNvSpPr/>
          <p:nvPr/>
        </p:nvSpPr>
        <p:spPr bwMode="auto">
          <a:xfrm>
            <a:off x="278686" y="4077069"/>
            <a:ext cx="2417964" cy="2011643"/>
          </a:xfrm>
          <a:prstGeom prst="ellipse">
            <a:avLst/>
          </a:prstGeom>
          <a:solidFill>
            <a:schemeClr val="bg1"/>
          </a:solid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err="1" smtClean="0">
                <a:ln>
                  <a:noFill/>
                </a:ln>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Labour</a:t>
            </a:r>
            <a:r>
              <a:rPr kumimoji="0" lang="en-US" sz="2100" i="0" u="none" strike="noStrike" cap="none" normalizeH="0" baseline="0" dirty="0" smtClean="0">
                <a:ln>
                  <a:noFill/>
                </a:ln>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 market segmentation </a:t>
            </a:r>
          </a:p>
          <a:p>
            <a:pPr marL="0" marR="0" indent="0" algn="ctr" defTabSz="914400" rtl="0" eaLnBrk="0" fontAlgn="base" latinLnBrk="0" hangingPunct="0">
              <a:lnSpc>
                <a:spcPct val="100000"/>
              </a:lnSpc>
              <a:spcBef>
                <a:spcPct val="0"/>
              </a:spcBef>
              <a:spcAft>
                <a:spcPct val="0"/>
              </a:spcAft>
              <a:buClrTx/>
              <a:buSzTx/>
              <a:buFontTx/>
              <a:buNone/>
              <a:tabLst/>
            </a:pPr>
            <a:r>
              <a:rPr lang="en-US" sz="2100" b="0" dirty="0" smtClean="0">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(employment sector, position..)</a:t>
            </a:r>
            <a:endParaRPr kumimoji="0" lang="en-US" sz="2100" b="0" i="0" u="none" strike="noStrike" cap="none" normalizeH="0" baseline="0" dirty="0" smtClean="0">
              <a:ln>
                <a:noFill/>
              </a:ln>
              <a:solidFill>
                <a:srgbClr val="7030A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5" name="Ovale 14"/>
          <p:cNvSpPr/>
          <p:nvPr/>
        </p:nvSpPr>
        <p:spPr bwMode="auto">
          <a:xfrm>
            <a:off x="263532" y="1844921"/>
            <a:ext cx="2448272" cy="2016224"/>
          </a:xfrm>
          <a:prstGeom prst="ellipse">
            <a:avLst/>
          </a:prstGeom>
          <a:solidFill>
            <a:schemeClr val="bg1"/>
          </a:solid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i="0" u="none" strike="noStrike" cap="none" normalizeH="0" baseline="0" dirty="0" smtClean="0">
                <a:ln>
                  <a:noFill/>
                </a:ln>
                <a:solidFill>
                  <a:srgbClr val="FF66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rPr>
              <a:t>The outsiders…</a:t>
            </a:r>
            <a:endParaRPr kumimoji="0" lang="en-US" sz="2100" b="0" i="0" u="none" strike="noStrike" cap="none" normalizeH="0" baseline="0" dirty="0" smtClean="0">
              <a:ln>
                <a:noFill/>
              </a:ln>
              <a:solidFill>
                <a:srgbClr val="FF6600"/>
              </a:solidFill>
              <a:effectLst>
                <a:outerShdw blurRad="38100" dist="38100" dir="2700000" algn="tl">
                  <a:srgbClr val="000000">
                    <a:alpha val="43137"/>
                  </a:srgbClr>
                </a:outerShdw>
              </a:effectLst>
              <a:latin typeface="Calibri" panose="020F0502020204030204" pitchFamily="34" charset="0"/>
              <a:ea typeface="ＭＳ Ｐゴシック" pitchFamily="96" charset="-128"/>
              <a:cs typeface="Calibri" panose="020F0502020204030204" pitchFamily="34" charset="0"/>
            </a:endParaRPr>
          </a:p>
        </p:txBody>
      </p:sp>
      <p:sp>
        <p:nvSpPr>
          <p:cNvPr id="16"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674816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8" grpId="0" animBg="1"/>
      <p:bldP spid="11" grpId="0" animBg="1"/>
      <p:bldP spid="12"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1"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it-IT" smtClean="0">
                <a:solidFill>
                  <a:schemeClr val="bg1"/>
                </a:solidFill>
              </a:rPr>
              <a:pPr/>
              <a:t>3</a:t>
            </a:fld>
            <a:endParaRPr lang="it-IT" dirty="0">
              <a:solidFill>
                <a:schemeClr val="bg1"/>
              </a:solidFill>
            </a:endParaRPr>
          </a:p>
        </p:txBody>
      </p:sp>
      <p:sp>
        <p:nvSpPr>
          <p:cNvPr id="9" name="Text Box 3"/>
          <p:cNvSpPr txBox="1">
            <a:spLocks noChangeArrowheads="1"/>
          </p:cNvSpPr>
          <p:nvPr/>
        </p:nvSpPr>
        <p:spPr bwMode="auto">
          <a:xfrm>
            <a:off x="32186" y="187523"/>
            <a:ext cx="9144000" cy="461665"/>
          </a:xfrm>
          <a:prstGeom prst="rect">
            <a:avLst/>
          </a:prstGeom>
          <a:noFill/>
          <a:ln w="9525">
            <a:noFill/>
            <a:miter lim="800000"/>
            <a:headEnd/>
            <a:tailEnd/>
          </a:ln>
          <a:effectLst/>
        </p:spPr>
        <p:txBody>
          <a:bodyPr>
            <a:spAutoFit/>
          </a:bodyPr>
          <a:lstStyle/>
          <a:p>
            <a:pPr algn="ctr">
              <a:defRPr/>
            </a:pPr>
            <a:r>
              <a:rPr lang="en-US" sz="2400" dirty="0">
                <a:solidFill>
                  <a:srgbClr val="FFFFFF"/>
                </a:solidFill>
                <a:effectLst>
                  <a:outerShdw blurRad="38100" dist="38100" dir="2700000" algn="tl">
                    <a:srgbClr val="000000"/>
                  </a:outerShdw>
                </a:effectLst>
                <a:latin typeface="Calibri" pitchFamily="34" charset="0"/>
                <a:cs typeface="Arial" charset="0"/>
              </a:rPr>
              <a:t>The “invisible hand”</a:t>
            </a:r>
          </a:p>
        </p:txBody>
      </p:sp>
      <p:sp>
        <p:nvSpPr>
          <p:cNvPr id="10" name="Text Box 11"/>
          <p:cNvSpPr txBox="1">
            <a:spLocks noChangeArrowheads="1"/>
          </p:cNvSpPr>
          <p:nvPr/>
        </p:nvSpPr>
        <p:spPr bwMode="auto">
          <a:xfrm>
            <a:off x="90487" y="1268760"/>
            <a:ext cx="9005479" cy="4893647"/>
          </a:xfrm>
          <a:prstGeom prst="rect">
            <a:avLst/>
          </a:prstGeom>
          <a:noFill/>
          <a:ln w="9525">
            <a:noFill/>
            <a:miter lim="800000"/>
            <a:headEnd/>
            <a:tailEnd/>
          </a:ln>
          <a:effectLst/>
        </p:spPr>
        <p:txBody>
          <a:bodyPr wrap="none">
            <a:spAutoFit/>
          </a:bodyPr>
          <a:lstStyle/>
          <a:p>
            <a:pPr marL="342900" indent="-342900">
              <a:lnSpc>
                <a:spcPct val="80000"/>
              </a:lnSpc>
              <a:buFont typeface="Arial" pitchFamily="34" charset="0"/>
              <a:buChar char="•"/>
              <a:defRPr/>
            </a:pPr>
            <a:r>
              <a:rPr lang="en-US" sz="2600" dirty="0" smtClean="0">
                <a:solidFill>
                  <a:srgbClr val="00B0F0"/>
                </a:solidFill>
                <a:latin typeface="Calibri" pitchFamily="34" charset="0"/>
                <a:ea typeface="ＭＳ Ｐゴシック"/>
              </a:rPr>
              <a:t>Fiscal </a:t>
            </a:r>
            <a:r>
              <a:rPr lang="en-US" sz="2600" dirty="0">
                <a:solidFill>
                  <a:srgbClr val="00B0F0"/>
                </a:solidFill>
                <a:latin typeface="Calibri" pitchFamily="34" charset="0"/>
                <a:ea typeface="ＭＳ Ｐゴシック"/>
              </a:rPr>
              <a:t>W</a:t>
            </a:r>
            <a:r>
              <a:rPr lang="en-US" sz="2600" dirty="0" smtClean="0">
                <a:solidFill>
                  <a:srgbClr val="00B0F0"/>
                </a:solidFill>
                <a:latin typeface="Calibri" pitchFamily="34" charset="0"/>
                <a:ea typeface="ＭＳ Ｐゴシック"/>
              </a:rPr>
              <a:t>elfare: back to </a:t>
            </a:r>
            <a:r>
              <a:rPr lang="en-US" sz="2600" dirty="0" err="1" smtClean="0">
                <a:solidFill>
                  <a:srgbClr val="00B0F0"/>
                </a:solidFill>
                <a:latin typeface="Calibri" pitchFamily="34" charset="0"/>
                <a:ea typeface="ＭＳ Ｐゴシック"/>
              </a:rPr>
              <a:t>Titmuss</a:t>
            </a:r>
            <a:r>
              <a:rPr lang="en-US" sz="2600" dirty="0" smtClean="0">
                <a:solidFill>
                  <a:srgbClr val="00B0F0"/>
                </a:solidFill>
                <a:latin typeface="Calibri" pitchFamily="34" charset="0"/>
                <a:ea typeface="ＭＳ Ｐゴシック"/>
              </a:rPr>
              <a:t>…&amp; Castles</a:t>
            </a:r>
          </a:p>
          <a:p>
            <a:pPr marL="342900" indent="-342900">
              <a:lnSpc>
                <a:spcPct val="80000"/>
              </a:lnSpc>
              <a:buFont typeface="Arial" pitchFamily="34" charset="0"/>
              <a:buChar char="•"/>
              <a:defRPr/>
            </a:pPr>
            <a:endParaRPr lang="en-US" sz="2600" dirty="0">
              <a:solidFill>
                <a:srgbClr val="00B0F0"/>
              </a:solidFill>
              <a:latin typeface="Calibri" pitchFamily="34" charset="0"/>
              <a:ea typeface="ＭＳ Ｐゴシック"/>
            </a:endParaRPr>
          </a:p>
          <a:p>
            <a:pPr marL="342900" indent="-342900">
              <a:lnSpc>
                <a:spcPct val="80000"/>
              </a:lnSpc>
              <a:buFont typeface="Arial" pitchFamily="34" charset="0"/>
              <a:buChar char="•"/>
              <a:defRPr/>
            </a:pPr>
            <a:r>
              <a:rPr lang="en-US" sz="2600" dirty="0" smtClean="0">
                <a:solidFill>
                  <a:srgbClr val="00B0F0"/>
                </a:solidFill>
                <a:latin typeface="Calibri" pitchFamily="34" charset="0"/>
                <a:ea typeface="ＭＳ Ｐゴシック"/>
              </a:rPr>
              <a:t>Boundaries &amp; context: Fiscal Welfare as a “plastic” policy tool</a:t>
            </a:r>
          </a:p>
          <a:p>
            <a:pPr marL="342900" indent="-342900">
              <a:lnSpc>
                <a:spcPct val="80000"/>
              </a:lnSpc>
              <a:buFont typeface="Arial" pitchFamily="34" charset="0"/>
              <a:buChar char="•"/>
              <a:defRPr/>
            </a:pPr>
            <a:endParaRPr lang="en-US" sz="2600" dirty="0">
              <a:solidFill>
                <a:schemeClr val="bg2">
                  <a:lumMod val="75000"/>
                </a:schemeClr>
              </a:solidFill>
              <a:latin typeface="Calibri" pitchFamily="34" charset="0"/>
              <a:ea typeface="ＭＳ Ｐゴシック"/>
            </a:endParaRPr>
          </a:p>
          <a:p>
            <a:pPr marL="342900" indent="-342900">
              <a:lnSpc>
                <a:spcPct val="80000"/>
              </a:lnSpc>
              <a:buFont typeface="Arial" pitchFamily="34" charset="0"/>
              <a:buChar char="•"/>
              <a:defRPr/>
            </a:pPr>
            <a:r>
              <a:rPr lang="en-US" sz="2600" dirty="0" smtClean="0">
                <a:solidFill>
                  <a:srgbClr val="0070C0"/>
                </a:solidFill>
                <a:latin typeface="Calibri" pitchFamily="34" charset="0"/>
                <a:ea typeface="ＭＳ Ｐゴシック"/>
              </a:rPr>
              <a:t>Key figures</a:t>
            </a:r>
          </a:p>
          <a:p>
            <a:pPr marL="342900" indent="-342900">
              <a:lnSpc>
                <a:spcPct val="80000"/>
              </a:lnSpc>
              <a:buFont typeface="Arial" pitchFamily="34" charset="0"/>
              <a:buChar char="•"/>
              <a:defRPr/>
            </a:pPr>
            <a:endParaRPr lang="en-US" sz="2600" dirty="0">
              <a:solidFill>
                <a:schemeClr val="bg2">
                  <a:lumMod val="75000"/>
                </a:schemeClr>
              </a:solidFill>
              <a:latin typeface="Calibri" pitchFamily="34" charset="0"/>
              <a:ea typeface="ＭＳ Ｐゴシック"/>
            </a:endParaRPr>
          </a:p>
          <a:p>
            <a:pPr marL="342900" indent="-342900">
              <a:lnSpc>
                <a:spcPct val="80000"/>
              </a:lnSpc>
              <a:buFont typeface="Arial" pitchFamily="34" charset="0"/>
              <a:buChar char="•"/>
              <a:defRPr/>
            </a:pPr>
            <a:r>
              <a:rPr lang="en-US" sz="2600" dirty="0" smtClean="0">
                <a:solidFill>
                  <a:schemeClr val="accent2"/>
                </a:solidFill>
                <a:latin typeface="Calibri" pitchFamily="34" charset="0"/>
                <a:ea typeface="ＭＳ Ｐゴシック"/>
              </a:rPr>
              <a:t>Fiscal Welfare &amp; Tax System</a:t>
            </a:r>
          </a:p>
          <a:p>
            <a:pPr marL="342900" indent="-342900">
              <a:lnSpc>
                <a:spcPct val="80000"/>
              </a:lnSpc>
              <a:buFont typeface="Arial" pitchFamily="34" charset="0"/>
              <a:buChar char="•"/>
              <a:defRPr/>
            </a:pPr>
            <a:endParaRPr lang="en-US" sz="2600" dirty="0">
              <a:solidFill>
                <a:schemeClr val="accent2"/>
              </a:solidFill>
              <a:latin typeface="Calibri" pitchFamily="34" charset="0"/>
              <a:ea typeface="ＭＳ Ｐゴシック"/>
            </a:endParaRPr>
          </a:p>
          <a:p>
            <a:pPr marL="342900" indent="-342900">
              <a:lnSpc>
                <a:spcPct val="80000"/>
              </a:lnSpc>
              <a:buFont typeface="Arial" pitchFamily="34" charset="0"/>
              <a:buChar char="•"/>
              <a:defRPr/>
            </a:pPr>
            <a:r>
              <a:rPr lang="en-US" sz="2600" dirty="0">
                <a:solidFill>
                  <a:schemeClr val="accent2"/>
                </a:solidFill>
                <a:latin typeface="Calibri" pitchFamily="34" charset="0"/>
              </a:rPr>
              <a:t>..&amp; Social Welfare </a:t>
            </a:r>
            <a:endParaRPr lang="en-US" sz="2600" dirty="0" smtClean="0">
              <a:solidFill>
                <a:schemeClr val="accent2"/>
              </a:solidFill>
              <a:latin typeface="Calibri" pitchFamily="34" charset="0"/>
              <a:ea typeface="ＭＳ Ｐゴシック"/>
            </a:endParaRPr>
          </a:p>
          <a:p>
            <a:pPr marL="342900" indent="-342900">
              <a:lnSpc>
                <a:spcPct val="80000"/>
              </a:lnSpc>
              <a:buFont typeface="Arial" pitchFamily="34" charset="0"/>
              <a:buChar char="•"/>
              <a:defRPr/>
            </a:pPr>
            <a:endParaRPr lang="en-US" sz="2600" dirty="0">
              <a:solidFill>
                <a:schemeClr val="accent2"/>
              </a:solidFill>
              <a:latin typeface="Calibri" pitchFamily="34" charset="0"/>
              <a:ea typeface="ＭＳ Ｐゴシック"/>
            </a:endParaRPr>
          </a:p>
          <a:p>
            <a:pPr marL="342900" indent="-342900">
              <a:lnSpc>
                <a:spcPct val="80000"/>
              </a:lnSpc>
              <a:buFont typeface="Arial" pitchFamily="34" charset="0"/>
              <a:buChar char="•"/>
              <a:defRPr/>
            </a:pPr>
            <a:r>
              <a:rPr lang="en-US" sz="2600" dirty="0" smtClean="0">
                <a:solidFill>
                  <a:schemeClr val="accent2"/>
                </a:solidFill>
                <a:latin typeface="Calibri" pitchFamily="34" charset="0"/>
                <a:ea typeface="ＭＳ Ｐゴシック"/>
              </a:rPr>
              <a:t>..&amp; Occupational Welfare </a:t>
            </a:r>
          </a:p>
          <a:p>
            <a:pPr marL="342900" indent="-342900">
              <a:lnSpc>
                <a:spcPct val="80000"/>
              </a:lnSpc>
              <a:buFont typeface="Arial" pitchFamily="34" charset="0"/>
              <a:buChar char="•"/>
              <a:defRPr/>
            </a:pPr>
            <a:endParaRPr lang="en-US" sz="2600" dirty="0">
              <a:solidFill>
                <a:schemeClr val="bg2">
                  <a:lumMod val="75000"/>
                </a:schemeClr>
              </a:solidFill>
              <a:latin typeface="Calibri" pitchFamily="34" charset="0"/>
              <a:ea typeface="ＭＳ Ｐゴシック"/>
            </a:endParaRPr>
          </a:p>
          <a:p>
            <a:pPr marL="342900" indent="-342900">
              <a:lnSpc>
                <a:spcPct val="80000"/>
              </a:lnSpc>
              <a:buFont typeface="Arial" pitchFamily="34" charset="0"/>
              <a:buChar char="•"/>
              <a:defRPr/>
            </a:pPr>
            <a:r>
              <a:rPr lang="en-US" sz="2600" dirty="0" smtClean="0">
                <a:solidFill>
                  <a:srgbClr val="0070C0"/>
                </a:solidFill>
                <a:latin typeface="Calibri" pitchFamily="34" charset="0"/>
                <a:ea typeface="ＭＳ Ｐゴシック"/>
              </a:rPr>
              <a:t>The Politics of Fiscal Welfare</a:t>
            </a:r>
          </a:p>
          <a:p>
            <a:pPr>
              <a:lnSpc>
                <a:spcPct val="80000"/>
              </a:lnSpc>
              <a:defRPr/>
            </a:pPr>
            <a:endParaRPr lang="en-US" sz="2600" dirty="0">
              <a:solidFill>
                <a:schemeClr val="bg2">
                  <a:lumMod val="75000"/>
                </a:schemeClr>
              </a:solidFill>
              <a:latin typeface="Calibri" pitchFamily="34" charset="0"/>
              <a:ea typeface="ＭＳ Ｐゴシック"/>
            </a:endParaRPr>
          </a:p>
          <a:p>
            <a:pPr marL="342900" indent="-342900">
              <a:lnSpc>
                <a:spcPct val="80000"/>
              </a:lnSpc>
              <a:buFont typeface="Arial" pitchFamily="34" charset="0"/>
              <a:buChar char="•"/>
              <a:defRPr/>
            </a:pPr>
            <a:r>
              <a:rPr lang="en-US" sz="2600" dirty="0" smtClean="0">
                <a:solidFill>
                  <a:srgbClr val="0070C0"/>
                </a:solidFill>
                <a:latin typeface="Calibri" pitchFamily="34" charset="0"/>
                <a:ea typeface="ＭＳ Ｐゴシック"/>
              </a:rPr>
              <a:t>Conclusions</a:t>
            </a:r>
          </a:p>
        </p:txBody>
      </p:sp>
    </p:spTree>
    <p:extLst>
      <p:ext uri="{BB962C8B-B14F-4D97-AF65-F5344CB8AC3E}">
        <p14:creationId xmlns:p14="http://schemas.microsoft.com/office/powerpoint/2010/main" val="25181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500"/>
                                        <p:tgtEl>
                                          <p:spTgt spid="10">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strips(downRight)">
                                      <p:cBhvr>
                                        <p:cTn id="11" dur="500"/>
                                        <p:tgtEl>
                                          <p:spTgt spid="1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strips(downRight)">
                                      <p:cBhvr>
                                        <p:cTn id="16" dur="500"/>
                                        <p:tgtEl>
                                          <p:spTgt spid="1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strips(downRight)">
                                      <p:cBhvr>
                                        <p:cTn id="21" dur="500"/>
                                        <p:tgtEl>
                                          <p:spTgt spid="10">
                                            <p:txEl>
                                              <p:pRg st="6" end="6"/>
                                            </p:txEl>
                                          </p:spTgt>
                                        </p:tgtEl>
                                      </p:cBhvr>
                                    </p:animEffect>
                                  </p:childTnLst>
                                </p:cTn>
                              </p:par>
                            </p:childTnLst>
                          </p:cTn>
                        </p:par>
                        <p:par>
                          <p:cTn id="22" fill="hold">
                            <p:stCondLst>
                              <p:cond delay="500"/>
                            </p:stCondLst>
                            <p:childTnLst>
                              <p:par>
                                <p:cTn id="23" presetID="18" presetClass="entr" presetSubtype="6" fill="hold" nodeType="after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Effect transition="in" filter="strips(downRight)">
                                      <p:cBhvr>
                                        <p:cTn id="25" dur="500"/>
                                        <p:tgtEl>
                                          <p:spTgt spid="10">
                                            <p:txEl>
                                              <p:pRg st="8" end="8"/>
                                            </p:txEl>
                                          </p:spTgt>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animEffect transition="in" filter="strips(downRight)">
                                      <p:cBhvr>
                                        <p:cTn id="29" dur="500"/>
                                        <p:tgtEl>
                                          <p:spTgt spid="10">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10">
                                            <p:txEl>
                                              <p:pRg st="12" end="12"/>
                                            </p:txEl>
                                          </p:spTgt>
                                        </p:tgtEl>
                                        <p:attrNameLst>
                                          <p:attrName>style.visibility</p:attrName>
                                        </p:attrNameLst>
                                      </p:cBhvr>
                                      <p:to>
                                        <p:strVal val="visible"/>
                                      </p:to>
                                    </p:set>
                                    <p:animEffect transition="in" filter="strips(downRight)">
                                      <p:cBhvr>
                                        <p:cTn id="34" dur="500"/>
                                        <p:tgtEl>
                                          <p:spTgt spid="10">
                                            <p:txEl>
                                              <p:pRg st="12" end="12"/>
                                            </p:txEl>
                                          </p:spTgt>
                                        </p:tgtEl>
                                      </p:cBhvr>
                                    </p:animEffect>
                                  </p:childTnLst>
                                </p:cTn>
                              </p:par>
                            </p:childTnLst>
                          </p:cTn>
                        </p:par>
                        <p:par>
                          <p:cTn id="35" fill="hold">
                            <p:stCondLst>
                              <p:cond delay="500"/>
                            </p:stCondLst>
                            <p:childTnLst>
                              <p:par>
                                <p:cTn id="36" presetID="18" presetClass="entr" presetSubtype="6" fill="hold" nodeType="afterEffect">
                                  <p:stCondLst>
                                    <p:cond delay="0"/>
                                  </p:stCondLst>
                                  <p:childTnLst>
                                    <p:set>
                                      <p:cBhvr>
                                        <p:cTn id="37" dur="1" fill="hold">
                                          <p:stCondLst>
                                            <p:cond delay="0"/>
                                          </p:stCondLst>
                                        </p:cTn>
                                        <p:tgtEl>
                                          <p:spTgt spid="10">
                                            <p:txEl>
                                              <p:pRg st="14" end="14"/>
                                            </p:txEl>
                                          </p:spTgt>
                                        </p:tgtEl>
                                        <p:attrNameLst>
                                          <p:attrName>style.visibility</p:attrName>
                                        </p:attrNameLst>
                                      </p:cBhvr>
                                      <p:to>
                                        <p:strVal val="visible"/>
                                      </p:to>
                                    </p:set>
                                    <p:animEffect transition="in" filter="strips(downRight)">
                                      <p:cBhvr>
                                        <p:cTn id="38"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it-IT" sz="2400" dirty="0">
                <a:solidFill>
                  <a:schemeClr val="bg1"/>
                </a:solidFill>
                <a:latin typeface="Calibri" pitchFamily="34" charset="0"/>
              </a:rPr>
              <a:t>The “</a:t>
            </a:r>
            <a:r>
              <a:rPr lang="it-IT" sz="2400" dirty="0" err="1">
                <a:solidFill>
                  <a:schemeClr val="bg1"/>
                </a:solidFill>
                <a:latin typeface="Calibri" pitchFamily="34" charset="0"/>
              </a:rPr>
              <a:t>invisible</a:t>
            </a:r>
            <a:r>
              <a:rPr lang="it-IT" sz="2400" dirty="0">
                <a:solidFill>
                  <a:schemeClr val="bg1"/>
                </a:solidFill>
                <a:latin typeface="Calibri" pitchFamily="34" charset="0"/>
              </a:rPr>
              <a:t> </a:t>
            </a:r>
            <a:r>
              <a:rPr lang="it-IT" sz="2400" dirty="0" err="1">
                <a:solidFill>
                  <a:schemeClr val="bg1"/>
                </a:solidFill>
                <a:latin typeface="Calibri" pitchFamily="34" charset="0"/>
              </a:rPr>
              <a:t>hand</a:t>
            </a:r>
            <a:r>
              <a:rPr lang="it-IT" sz="2400" dirty="0">
                <a:solidFill>
                  <a:schemeClr val="bg1"/>
                </a:solidFill>
                <a:latin typeface="Calibri" pitchFamily="34" charset="0"/>
              </a:rPr>
              <a:t>”</a:t>
            </a:r>
          </a:p>
        </p:txBody>
      </p:sp>
      <p:sp>
        <p:nvSpPr>
          <p:cNvPr id="10"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1"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3" name="Text Box 3"/>
          <p:cNvSpPr txBox="1">
            <a:spLocks noChangeArrowheads="1"/>
          </p:cNvSpPr>
          <p:nvPr/>
        </p:nvSpPr>
        <p:spPr bwMode="auto">
          <a:xfrm>
            <a:off x="0" y="844689"/>
            <a:ext cx="9144000" cy="492443"/>
          </a:xfrm>
          <a:prstGeom prst="rect">
            <a:avLst/>
          </a:prstGeom>
          <a:noFill/>
          <a:ln w="9525">
            <a:noFill/>
            <a:miter lim="800000"/>
            <a:headEnd/>
            <a:tailEnd/>
          </a:ln>
          <a:effectLst/>
        </p:spPr>
        <p:txBody>
          <a:bodyPr>
            <a:spAutoFit/>
          </a:bodyPr>
          <a:lstStyle/>
          <a:p>
            <a:pPr algn="r"/>
            <a:r>
              <a:rPr lang="it-IT" sz="2600" dirty="0" smtClean="0">
                <a:solidFill>
                  <a:srgbClr val="990033"/>
                </a:solidFill>
                <a:latin typeface="Calibri" pitchFamily="34" charset="0"/>
              </a:rPr>
              <a:t>Fiscal welfare: back to </a:t>
            </a:r>
            <a:r>
              <a:rPr lang="it-IT" sz="2600" dirty="0" err="1" smtClean="0">
                <a:solidFill>
                  <a:srgbClr val="990033"/>
                </a:solidFill>
                <a:latin typeface="Calibri" pitchFamily="34" charset="0"/>
              </a:rPr>
              <a:t>Titmuss</a:t>
            </a:r>
            <a:r>
              <a:rPr lang="it-IT" sz="2600" dirty="0" smtClean="0">
                <a:solidFill>
                  <a:srgbClr val="990033"/>
                </a:solidFill>
                <a:latin typeface="Calibri" pitchFamily="34" charset="0"/>
              </a:rPr>
              <a:t> …&amp; </a:t>
            </a:r>
            <a:r>
              <a:rPr lang="it-IT" sz="2600" dirty="0" err="1" smtClean="0">
                <a:solidFill>
                  <a:srgbClr val="990033"/>
                </a:solidFill>
                <a:latin typeface="Calibri" pitchFamily="34" charset="0"/>
              </a:rPr>
              <a:t>Castles</a:t>
            </a:r>
            <a:endParaRPr lang="it-IT"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it-IT" smtClean="0">
                <a:solidFill>
                  <a:schemeClr val="bg1"/>
                </a:solidFill>
              </a:rPr>
              <a:pPr/>
              <a:t>4</a:t>
            </a:fld>
            <a:endParaRPr lang="it-IT" dirty="0">
              <a:solidFill>
                <a:schemeClr val="bg1"/>
              </a:solidFill>
            </a:endParaRPr>
          </a:p>
        </p:txBody>
      </p:sp>
      <p:sp>
        <p:nvSpPr>
          <p:cNvPr id="21" name="Text Box 4"/>
          <p:cNvSpPr txBox="1">
            <a:spLocks noChangeArrowheads="1"/>
          </p:cNvSpPr>
          <p:nvPr/>
        </p:nvSpPr>
        <p:spPr bwMode="auto">
          <a:xfrm>
            <a:off x="45243" y="1225250"/>
            <a:ext cx="9053513" cy="523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marL="0" indent="0" algn="just" eaLnBrk="1" hangingPunct="1">
              <a:lnSpc>
                <a:spcPct val="90000"/>
              </a:lnSpc>
              <a:buClr>
                <a:schemeClr val="tx1"/>
              </a:buClr>
              <a:buSzPct val="90000"/>
              <a:buNone/>
            </a:pPr>
            <a:r>
              <a:rPr lang="en-GB" altLang="it-IT" sz="2400" dirty="0" smtClean="0">
                <a:solidFill>
                  <a:schemeClr val="bg2">
                    <a:lumMod val="50000"/>
                  </a:schemeClr>
                </a:solidFill>
                <a:latin typeface="Calibri" panose="020F0502020204030204" pitchFamily="34" charset="0"/>
                <a:cs typeface="Calibri" panose="020F0502020204030204" pitchFamily="34" charset="0"/>
              </a:rPr>
              <a:t>3 different redistributive channels for the provision of welfare benefits</a:t>
            </a:r>
            <a:endParaRPr lang="en-GB" altLang="it-IT" sz="1600" dirty="0" smtClean="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GB" altLang="it-IT" sz="2300" dirty="0" smtClean="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welfare  </a:t>
            </a:r>
            <a:endParaRPr lang="en-GB" altLang="it-IT" sz="2300"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GB" altLang="it-IT" sz="2300" dirty="0" smtClean="0">
                <a:solidFill>
                  <a:schemeClr val="bg2">
                    <a:lumMod val="50000"/>
                  </a:schemeClr>
                </a:solidFill>
                <a:latin typeface="Calibri" panose="020F0502020204030204" pitchFamily="34" charset="0"/>
                <a:cs typeface="Calibri" panose="020F0502020204030204" pitchFamily="34" charset="0"/>
              </a:rPr>
              <a:t>	public welfare benefits and services</a:t>
            </a:r>
          </a:p>
          <a:p>
            <a:pPr marL="0" indent="0" algn="just" eaLnBrk="1" hangingPunct="1">
              <a:lnSpc>
                <a:spcPct val="90000"/>
              </a:lnSpc>
              <a:buClr>
                <a:schemeClr val="tx1"/>
              </a:buClr>
              <a:buSzPct val="90000"/>
              <a:buNone/>
            </a:pPr>
            <a:endParaRPr lang="en-GB" altLang="it-IT" sz="600" dirty="0">
              <a:solidFill>
                <a:schemeClr val="bg2">
                  <a:lumMod val="50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GB" altLang="it-IT" sz="2300" dirty="0" smtClean="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Occupational welfare </a:t>
            </a:r>
          </a:p>
          <a:p>
            <a:pPr marL="0" indent="0" algn="just" eaLnBrk="1" hangingPunct="1">
              <a:lnSpc>
                <a:spcPct val="90000"/>
              </a:lnSpc>
              <a:buClr>
                <a:schemeClr val="accent2"/>
              </a:buClr>
              <a:buSzPct val="90000"/>
              <a:buNone/>
            </a:pPr>
            <a:r>
              <a:rPr lang="en-GB" altLang="it-IT" sz="2300" dirty="0">
                <a:solidFill>
                  <a:schemeClr val="bg2">
                    <a:lumMod val="50000"/>
                  </a:schemeClr>
                </a:solidFill>
                <a:latin typeface="Calibri" panose="020F0502020204030204" pitchFamily="34" charset="0"/>
                <a:cs typeface="Calibri" panose="020F0502020204030204" pitchFamily="34" charset="0"/>
              </a:rPr>
              <a:t>	</a:t>
            </a:r>
            <a:r>
              <a:rPr lang="en-GB" altLang="it-IT" sz="2300" dirty="0" smtClean="0">
                <a:solidFill>
                  <a:schemeClr val="bg2">
                    <a:lumMod val="50000"/>
                  </a:schemeClr>
                </a:solidFill>
                <a:latin typeface="Calibri" panose="020F0502020204030204" pitchFamily="34" charset="0"/>
                <a:cs typeface="Calibri" panose="020F0502020204030204" pitchFamily="34" charset="0"/>
              </a:rPr>
              <a:t>social benefits established by collective agreements / 	provided unilaterally by employers</a:t>
            </a:r>
          </a:p>
          <a:p>
            <a:pPr marL="0" indent="0" algn="just" eaLnBrk="1" hangingPunct="1">
              <a:lnSpc>
                <a:spcPct val="90000"/>
              </a:lnSpc>
              <a:buClr>
                <a:schemeClr val="accent2"/>
              </a:buClr>
              <a:buSzPct val="90000"/>
              <a:buNone/>
            </a:pPr>
            <a:endParaRPr lang="en-GB" altLang="it-IT" sz="600" dirty="0">
              <a:solidFill>
                <a:schemeClr val="bg2">
                  <a:lumMod val="75000"/>
                </a:schemeClr>
              </a:solidFill>
              <a:latin typeface="Calibri" panose="020F0502020204030204" pitchFamily="34" charset="0"/>
              <a:cs typeface="Calibri" panose="020F0502020204030204" pitchFamily="34" charset="0"/>
            </a:endParaRPr>
          </a:p>
          <a:p>
            <a:pPr algn="just">
              <a:lnSpc>
                <a:spcPct val="90000"/>
              </a:lnSpc>
              <a:buClr>
                <a:schemeClr val="accent2"/>
              </a:buClr>
              <a:buSzPct val="90000"/>
              <a:buFont typeface="Arial" panose="020B0604020202020204" pitchFamily="34" charset="0"/>
              <a:buChar char="•"/>
            </a:pPr>
            <a:r>
              <a:rPr lang="en-GB" altLang="it-IT" sz="2600" dirty="0" smtClean="0">
                <a:solidFill>
                  <a:srgbClr val="990033"/>
                </a:solidFill>
                <a:latin typeface="Calibri" panose="020F0502020204030204" pitchFamily="34" charset="0"/>
                <a:cs typeface="Calibri" panose="020F0502020204030204" pitchFamily="34" charset="0"/>
              </a:rPr>
              <a:t>Fiscal welfare </a:t>
            </a:r>
          </a:p>
          <a:p>
            <a:pPr marL="0" indent="0" algn="just">
              <a:lnSpc>
                <a:spcPct val="90000"/>
              </a:lnSpc>
              <a:buClr>
                <a:schemeClr val="accent2"/>
              </a:buClr>
              <a:buSzPct val="90000"/>
              <a:buNone/>
            </a:pPr>
            <a:r>
              <a:rPr lang="en-GB" altLang="it-IT" sz="2400" dirty="0">
                <a:solidFill>
                  <a:schemeClr val="bg2">
                    <a:lumMod val="75000"/>
                  </a:schemeClr>
                </a:solidFill>
                <a:latin typeface="Calibri" panose="020F0502020204030204" pitchFamily="34" charset="0"/>
                <a:cs typeface="Calibri" panose="020F0502020204030204" pitchFamily="34" charset="0"/>
              </a:rPr>
              <a:t>	</a:t>
            </a:r>
            <a:r>
              <a:rPr lang="en-GB" altLang="it-IT" sz="2400" dirty="0" smtClean="0">
                <a:solidFill>
                  <a:srgbClr val="990033"/>
                </a:solidFill>
                <a:latin typeface="Calibri" panose="020F0502020204030204" pitchFamily="34" charset="0"/>
                <a:cs typeface="Calibri" panose="020F0502020204030204" pitchFamily="34" charset="0"/>
              </a:rPr>
              <a:t>measures aimed at </a:t>
            </a:r>
            <a:r>
              <a:rPr lang="en-GB" altLang="it-IT" sz="2400" dirty="0" smtClean="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facilitating access </a:t>
            </a:r>
            <a:r>
              <a:rPr lang="en-GB" altLang="it-IT" sz="2400" dirty="0" smtClean="0">
                <a:solidFill>
                  <a:srgbClr val="990033"/>
                </a:solidFill>
                <a:latin typeface="Calibri" panose="020F0502020204030204" pitchFamily="34" charset="0"/>
                <a:cs typeface="Calibri" panose="020F0502020204030204" pitchFamily="34" charset="0"/>
              </a:rPr>
              <a:t>to welfare provisions 	through the tax system… </a:t>
            </a:r>
          </a:p>
          <a:p>
            <a:pPr marL="0" indent="0" algn="just">
              <a:lnSpc>
                <a:spcPct val="90000"/>
              </a:lnSpc>
              <a:buClr>
                <a:schemeClr val="accent2"/>
              </a:buClr>
              <a:buSzPct val="90000"/>
              <a:buNone/>
            </a:pPr>
            <a:r>
              <a:rPr lang="en-GB" altLang="it-IT" sz="2400" dirty="0">
                <a:solidFill>
                  <a:srgbClr val="990033"/>
                </a:solidFill>
                <a:latin typeface="Calibri" panose="020F0502020204030204" pitchFamily="34" charset="0"/>
                <a:cs typeface="Calibri" panose="020F0502020204030204" pitchFamily="34" charset="0"/>
              </a:rPr>
              <a:t>	</a:t>
            </a:r>
            <a:r>
              <a:rPr lang="en-GB" altLang="it-IT" sz="2400" dirty="0" smtClean="0">
                <a:solidFill>
                  <a:schemeClr val="bg2">
                    <a:lumMod val="50000"/>
                  </a:schemeClr>
                </a:solidFill>
                <a:latin typeface="Calibri" panose="020F0502020204030204" pitchFamily="34" charset="0"/>
                <a:cs typeface="Calibri" panose="020F0502020204030204" pitchFamily="34" charset="0"/>
              </a:rPr>
              <a:t>“hidden welfare state”… (Hacker 2002) </a:t>
            </a:r>
            <a:r>
              <a:rPr lang="en-GB" altLang="it-IT" sz="2400" dirty="0" smtClean="0">
                <a:solidFill>
                  <a:srgbClr val="990033"/>
                </a:solidFill>
                <a:latin typeface="Calibri" panose="020F0502020204030204" pitchFamily="34" charset="0"/>
                <a:cs typeface="Calibri" panose="020F0502020204030204" pitchFamily="34" charset="0"/>
              </a:rPr>
              <a:t>or </a:t>
            </a:r>
            <a:r>
              <a:rPr lang="en-GB" altLang="it-IT" sz="2400"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pursuing socially </a:t>
            </a:r>
            <a:r>
              <a:rPr lang="en-GB" altLang="it-IT" sz="2400" dirty="0" smtClean="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relevant goals by “other means than social policies”	</a:t>
            </a:r>
            <a:r>
              <a:rPr lang="en-GB" altLang="it-IT" sz="2400" dirty="0" smtClean="0">
                <a:solidFill>
                  <a:schemeClr val="bg2">
                    <a:lumMod val="50000"/>
                  </a:schemeClr>
                </a:solidFill>
                <a:latin typeface="Calibri" panose="020F0502020204030204" pitchFamily="34" charset="0"/>
                <a:cs typeface="Calibri" panose="020F0502020204030204" pitchFamily="34" charset="0"/>
              </a:rPr>
              <a:t>(Castles 1985)</a:t>
            </a:r>
            <a:endParaRPr lang="it-IT" altLang="it-IT" sz="2400" dirty="0" smtClean="0">
              <a:solidFill>
                <a:schemeClr val="bg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6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 calcmode="lin" valueType="num">
                                      <p:cBhvr additive="base">
                                        <p:cTn id="18"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1">
                                            <p:txEl>
                                              <p:pRg st="4" end="4"/>
                                            </p:txEl>
                                          </p:spTgt>
                                        </p:tgtEl>
                                        <p:attrNameLst>
                                          <p:attrName>style.visibility</p:attrName>
                                        </p:attrNameLst>
                                      </p:cBhvr>
                                      <p:to>
                                        <p:strVal val="visible"/>
                                      </p:to>
                                    </p:set>
                                    <p:anim calcmode="lin" valueType="num">
                                      <p:cBhvr additive="base">
                                        <p:cTn id="24"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21">
                                            <p:txEl>
                                              <p:pRg st="5" end="5"/>
                                            </p:txEl>
                                          </p:spTgt>
                                        </p:tgtEl>
                                        <p:attrNameLst>
                                          <p:attrName>style.visibility</p:attrName>
                                        </p:attrNameLst>
                                      </p:cBhvr>
                                      <p:to>
                                        <p:strVal val="visible"/>
                                      </p:to>
                                    </p:set>
                                    <p:anim calcmode="lin" valueType="num">
                                      <p:cBhvr additive="base">
                                        <p:cTn id="29" dur="500" fill="hold"/>
                                        <p:tgtEl>
                                          <p:spTgt spid="2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anim calcmode="lin" valueType="num">
                                      <p:cBhvr additive="base">
                                        <p:cTn id="35" dur="500" fill="hold"/>
                                        <p:tgtEl>
                                          <p:spTgt spid="2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
                                            <p:txEl>
                                              <p:pRg st="7" end="7"/>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21">
                                            <p:txEl>
                                              <p:pRg st="8" end="8"/>
                                            </p:txEl>
                                          </p:spTgt>
                                        </p:tgtEl>
                                        <p:attrNameLst>
                                          <p:attrName>style.visibility</p:attrName>
                                        </p:attrNameLst>
                                      </p:cBhvr>
                                      <p:to>
                                        <p:strVal val="visible"/>
                                      </p:to>
                                    </p:set>
                                    <p:anim calcmode="lin" valueType="num">
                                      <p:cBhvr additive="base">
                                        <p:cTn id="40" dur="500" fill="hold"/>
                                        <p:tgtEl>
                                          <p:spTgt spid="21">
                                            <p:txEl>
                                              <p:pRg st="8" end="8"/>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
                                            <p:txEl>
                                              <p:pRg st="9" end="9"/>
                                            </p:txEl>
                                          </p:spTgt>
                                        </p:tgtEl>
                                        <p:attrNameLst>
                                          <p:attrName>style.visibility</p:attrName>
                                        </p:attrNameLst>
                                      </p:cBhvr>
                                      <p:to>
                                        <p:strVal val="visible"/>
                                      </p:to>
                                    </p:set>
                                    <p:anim calcmode="lin" valueType="num">
                                      <p:cBhvr additive="base">
                                        <p:cTn id="46" dur="500" fill="hold"/>
                                        <p:tgtEl>
                                          <p:spTgt spid="21">
                                            <p:txEl>
                                              <p:pRg st="9" end="9"/>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a:solidFill>
                <a:schemeClr val="bg1"/>
              </a:solidFill>
              <a:effectLst>
                <a:outerShdw blurRad="38100" dist="38100" dir="2700000" algn="tl">
                  <a:srgbClr val="000000"/>
                </a:outerShdw>
              </a:effectLst>
              <a:latin typeface="Calibri" panose="020F0502020204030204" pitchFamily="34" charset="0"/>
              <a:ea typeface="ＭＳ Ｐゴシック"/>
              <a:cs typeface="Calibri" panose="020F0502020204030204" pitchFamily="34" charset="0"/>
            </a:endParaRPr>
          </a:p>
          <a:p>
            <a:pPr algn="ctr"/>
            <a:r>
              <a:rPr lang="it-IT" sz="2400" dirty="0">
                <a:solidFill>
                  <a:schemeClr val="bg1"/>
                </a:solidFill>
                <a:latin typeface="Calibri" panose="020F0502020204030204" pitchFamily="34" charset="0"/>
                <a:cs typeface="Calibri" panose="020F0502020204030204" pitchFamily="34" charset="0"/>
              </a:rPr>
              <a:t>The “</a:t>
            </a:r>
            <a:r>
              <a:rPr lang="it-IT" sz="2400" dirty="0" err="1">
                <a:solidFill>
                  <a:schemeClr val="bg1"/>
                </a:solidFill>
                <a:latin typeface="Calibri" panose="020F0502020204030204" pitchFamily="34" charset="0"/>
                <a:cs typeface="Calibri" panose="020F0502020204030204" pitchFamily="34" charset="0"/>
              </a:rPr>
              <a:t>invisible</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hand</a:t>
            </a:r>
            <a:r>
              <a:rPr lang="it-IT" sz="2400" dirty="0">
                <a:solidFill>
                  <a:schemeClr val="bg1"/>
                </a:solidFill>
                <a:latin typeface="Calibri" panose="020F0502020204030204" pitchFamily="34" charset="0"/>
                <a:cs typeface="Calibri" panose="020F0502020204030204" pitchFamily="34" charset="0"/>
              </a:rPr>
              <a:t>”</a:t>
            </a:r>
          </a:p>
        </p:txBody>
      </p:sp>
      <p:sp>
        <p:nvSpPr>
          <p:cNvPr id="10"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3" name="Text Box 3"/>
          <p:cNvSpPr txBox="1">
            <a:spLocks noChangeArrowheads="1"/>
          </p:cNvSpPr>
          <p:nvPr/>
        </p:nvSpPr>
        <p:spPr bwMode="auto">
          <a:xfrm>
            <a:off x="8351" y="743958"/>
            <a:ext cx="9144000" cy="892552"/>
          </a:xfrm>
          <a:prstGeom prst="rect">
            <a:avLst/>
          </a:prstGeom>
          <a:noFill/>
          <a:ln w="9525">
            <a:noFill/>
            <a:miter lim="800000"/>
            <a:headEnd/>
            <a:tailEnd/>
          </a:ln>
          <a:effectLst/>
        </p:spPr>
        <p:txBody>
          <a:bodyPr>
            <a:spAutoFit/>
          </a:bodyPr>
          <a:lstStyle/>
          <a:p>
            <a:pPr algn="r"/>
            <a:r>
              <a:rPr lang="en-US" sz="2600" dirty="0">
                <a:solidFill>
                  <a:srgbClr val="990033"/>
                </a:solidFill>
                <a:latin typeface="Calibri" panose="020F0502020204030204" pitchFamily="34" charset="0"/>
                <a:cs typeface="Calibri" panose="020F0502020204030204" pitchFamily="34" charset="0"/>
              </a:rPr>
              <a:t>Boundaries &amp; context: </a:t>
            </a:r>
            <a:endParaRPr lang="en-US" sz="2600" dirty="0" smtClean="0">
              <a:solidFill>
                <a:srgbClr val="990033"/>
              </a:solidFill>
              <a:latin typeface="Calibri" panose="020F0502020204030204" pitchFamily="34" charset="0"/>
              <a:cs typeface="Calibri" panose="020F0502020204030204" pitchFamily="34" charset="0"/>
            </a:endParaRPr>
          </a:p>
          <a:p>
            <a:pPr algn="r"/>
            <a:r>
              <a:rPr lang="en-US" sz="2600" dirty="0" smtClean="0">
                <a:solidFill>
                  <a:srgbClr val="990033"/>
                </a:solidFill>
                <a:latin typeface="Calibri" panose="020F0502020204030204" pitchFamily="34" charset="0"/>
                <a:cs typeface="Calibri" panose="020F0502020204030204" pitchFamily="34" charset="0"/>
              </a:rPr>
              <a:t>Fiscal </a:t>
            </a:r>
            <a:r>
              <a:rPr lang="en-US" sz="2600" dirty="0">
                <a:solidFill>
                  <a:srgbClr val="990033"/>
                </a:solidFill>
                <a:latin typeface="Calibri" panose="020F0502020204030204" pitchFamily="34" charset="0"/>
                <a:cs typeface="Calibri" panose="020F0502020204030204" pitchFamily="34" charset="0"/>
              </a:rPr>
              <a:t>Welfare as a </a:t>
            </a:r>
            <a:r>
              <a:rPr lang="en-US" sz="2600" dirty="0" smtClean="0">
                <a:solidFill>
                  <a:srgbClr val="990033"/>
                </a:solidFill>
                <a:latin typeface="Calibri" panose="020F0502020204030204" pitchFamily="34" charset="0"/>
                <a:cs typeface="Calibri" panose="020F0502020204030204" pitchFamily="34" charset="0"/>
              </a:rPr>
              <a:t>“plastic” </a:t>
            </a:r>
            <a:r>
              <a:rPr lang="en-US" sz="2600" dirty="0">
                <a:solidFill>
                  <a:srgbClr val="990033"/>
                </a:solidFill>
                <a:latin typeface="Calibri" panose="020F0502020204030204" pitchFamily="34" charset="0"/>
                <a:cs typeface="Calibri" panose="020F0502020204030204" pitchFamily="34" charset="0"/>
              </a:rPr>
              <a:t>policy tool</a:t>
            </a: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it-IT" smtClean="0">
                <a:solidFill>
                  <a:schemeClr val="bg1"/>
                </a:solidFill>
                <a:latin typeface="Calibri" panose="020F0502020204030204" pitchFamily="34" charset="0"/>
                <a:cs typeface="Calibri" panose="020F0502020204030204" pitchFamily="34" charset="0"/>
              </a:rPr>
              <a:pPr/>
              <a:t>5</a:t>
            </a:fld>
            <a:endParaRPr lang="it-IT" dirty="0">
              <a:solidFill>
                <a:schemeClr val="bg1"/>
              </a:solidFill>
              <a:latin typeface="Calibri" panose="020F0502020204030204" pitchFamily="34" charset="0"/>
              <a:cs typeface="Calibri" panose="020F0502020204030204" pitchFamily="34" charset="0"/>
            </a:endParaRPr>
          </a:p>
        </p:txBody>
      </p:sp>
      <p:sp>
        <p:nvSpPr>
          <p:cNvPr id="29" name="Rettangolo 28"/>
          <p:cNvSpPr/>
          <p:nvPr/>
        </p:nvSpPr>
        <p:spPr>
          <a:xfrm>
            <a:off x="295875" y="1937243"/>
            <a:ext cx="8568952" cy="41437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cs typeface="Calibri" panose="020F0502020204030204" pitchFamily="34" charset="0"/>
            </a:endParaRPr>
          </a:p>
        </p:txBody>
      </p:sp>
      <p:sp>
        <p:nvSpPr>
          <p:cNvPr id="14" name="Rettangolo 13"/>
          <p:cNvSpPr/>
          <p:nvPr/>
        </p:nvSpPr>
        <p:spPr>
          <a:xfrm>
            <a:off x="407069" y="4326752"/>
            <a:ext cx="2628093" cy="12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b="1" dirty="0" smtClean="0">
                <a:solidFill>
                  <a:schemeClr val="bg2">
                    <a:lumMod val="50000"/>
                  </a:schemeClr>
                </a:solidFill>
                <a:latin typeface="Calibri" panose="020F0502020204030204" pitchFamily="34" charset="0"/>
                <a:cs typeface="Calibri" panose="020F0502020204030204" pitchFamily="34" charset="0"/>
              </a:rPr>
              <a:t>Social </a:t>
            </a:r>
            <a:r>
              <a:rPr lang="it-IT" b="1" dirty="0" err="1" smtClean="0">
                <a:solidFill>
                  <a:schemeClr val="bg2">
                    <a:lumMod val="50000"/>
                  </a:schemeClr>
                </a:solidFill>
                <a:latin typeface="Calibri" panose="020F0502020204030204" pitchFamily="34" charset="0"/>
                <a:cs typeface="Calibri" panose="020F0502020204030204" pitchFamily="34" charset="0"/>
              </a:rPr>
              <a:t>protection</a:t>
            </a:r>
            <a:endParaRPr lang="it-IT" b="1" dirty="0" smtClean="0">
              <a:solidFill>
                <a:schemeClr val="bg2">
                  <a:lumMod val="50000"/>
                </a:schemeClr>
              </a:solidFill>
              <a:latin typeface="Calibri" panose="020F0502020204030204" pitchFamily="34" charset="0"/>
              <a:cs typeface="Calibri" panose="020F0502020204030204" pitchFamily="34" charset="0"/>
            </a:endParaRPr>
          </a:p>
          <a:p>
            <a:pPr algn="ctr"/>
            <a:endParaRPr lang="it-IT" dirty="0">
              <a:solidFill>
                <a:schemeClr val="bg2">
                  <a:lumMod val="50000"/>
                </a:schemeClr>
              </a:solidFill>
              <a:latin typeface="Calibri" panose="020F0502020204030204" pitchFamily="34" charset="0"/>
              <a:cs typeface="Calibri" panose="020F0502020204030204" pitchFamily="34" charset="0"/>
            </a:endParaRPr>
          </a:p>
          <a:p>
            <a:pPr algn="ctr"/>
            <a:endParaRPr lang="it-IT" dirty="0">
              <a:solidFill>
                <a:schemeClr val="bg2">
                  <a:lumMod val="50000"/>
                </a:schemeClr>
              </a:solidFill>
              <a:latin typeface="Calibri" panose="020F0502020204030204" pitchFamily="34" charset="0"/>
              <a:cs typeface="Calibri" panose="020F0502020204030204" pitchFamily="34" charset="0"/>
            </a:endParaRPr>
          </a:p>
        </p:txBody>
      </p:sp>
      <p:sp>
        <p:nvSpPr>
          <p:cNvPr id="15" name="Rettangolo 14"/>
          <p:cNvSpPr/>
          <p:nvPr/>
        </p:nvSpPr>
        <p:spPr>
          <a:xfrm>
            <a:off x="3244659" y="4335372"/>
            <a:ext cx="2634469" cy="12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b="1" dirty="0" err="1" smtClean="0">
                <a:solidFill>
                  <a:schemeClr val="bg2">
                    <a:lumMod val="50000"/>
                  </a:schemeClr>
                </a:solidFill>
                <a:latin typeface="Calibri" panose="020F0502020204030204" pitchFamily="34" charset="0"/>
                <a:cs typeface="Calibri" panose="020F0502020204030204" pitchFamily="34" charset="0"/>
              </a:rPr>
              <a:t>Tax</a:t>
            </a:r>
            <a:r>
              <a:rPr lang="it-IT" b="1" dirty="0" smtClean="0">
                <a:solidFill>
                  <a:schemeClr val="bg2">
                    <a:lumMod val="50000"/>
                  </a:schemeClr>
                </a:solidFill>
                <a:latin typeface="Calibri" panose="020F0502020204030204" pitchFamily="34" charset="0"/>
                <a:cs typeface="Calibri" panose="020F0502020204030204" pitchFamily="34" charset="0"/>
              </a:rPr>
              <a:t> </a:t>
            </a:r>
            <a:r>
              <a:rPr lang="it-IT" b="1" dirty="0" err="1" smtClean="0">
                <a:solidFill>
                  <a:schemeClr val="bg2">
                    <a:lumMod val="50000"/>
                  </a:schemeClr>
                </a:solidFill>
                <a:latin typeface="Calibri" panose="020F0502020204030204" pitchFamily="34" charset="0"/>
                <a:cs typeface="Calibri" panose="020F0502020204030204" pitchFamily="34" charset="0"/>
              </a:rPr>
              <a:t>system</a:t>
            </a:r>
            <a:endParaRPr lang="it-IT" b="1" dirty="0" smtClean="0">
              <a:solidFill>
                <a:schemeClr val="bg2">
                  <a:lumMod val="50000"/>
                </a:schemeClr>
              </a:solidFill>
              <a:latin typeface="Calibri" panose="020F0502020204030204" pitchFamily="34" charset="0"/>
              <a:cs typeface="Calibri" panose="020F0502020204030204" pitchFamily="34" charset="0"/>
            </a:endParaRPr>
          </a:p>
          <a:p>
            <a:pPr algn="ctr"/>
            <a:endParaRPr lang="it-IT" dirty="0">
              <a:solidFill>
                <a:schemeClr val="bg2">
                  <a:lumMod val="50000"/>
                </a:schemeClr>
              </a:solidFill>
              <a:latin typeface="Calibri" panose="020F0502020204030204" pitchFamily="34" charset="0"/>
              <a:cs typeface="Calibri" panose="020F0502020204030204" pitchFamily="34" charset="0"/>
            </a:endParaRPr>
          </a:p>
          <a:p>
            <a:pPr algn="ctr"/>
            <a:endParaRPr lang="it-IT" dirty="0">
              <a:solidFill>
                <a:schemeClr val="bg2">
                  <a:lumMod val="50000"/>
                </a:schemeClr>
              </a:solidFill>
              <a:latin typeface="Calibri" panose="020F0502020204030204" pitchFamily="34" charset="0"/>
              <a:cs typeface="Calibri" panose="020F0502020204030204" pitchFamily="34" charset="0"/>
            </a:endParaRPr>
          </a:p>
        </p:txBody>
      </p:sp>
      <p:sp>
        <p:nvSpPr>
          <p:cNvPr id="16" name="Rettangolo 15"/>
          <p:cNvSpPr/>
          <p:nvPr/>
        </p:nvSpPr>
        <p:spPr>
          <a:xfrm>
            <a:off x="6146961" y="4335372"/>
            <a:ext cx="2717866" cy="12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b="1" dirty="0" smtClean="0">
                <a:solidFill>
                  <a:schemeClr val="bg2">
                    <a:lumMod val="50000"/>
                  </a:schemeClr>
                </a:solidFill>
                <a:latin typeface="Calibri" panose="020F0502020204030204" pitchFamily="34" charset="0"/>
                <a:cs typeface="Calibri" panose="020F0502020204030204" pitchFamily="34" charset="0"/>
              </a:rPr>
              <a:t>Economy</a:t>
            </a:r>
          </a:p>
          <a:p>
            <a:pPr algn="ctr"/>
            <a:endParaRPr lang="it-IT" dirty="0" smtClean="0">
              <a:solidFill>
                <a:schemeClr val="bg2">
                  <a:lumMod val="50000"/>
                </a:schemeClr>
              </a:solidFill>
              <a:latin typeface="Calibri" panose="020F0502020204030204" pitchFamily="34" charset="0"/>
              <a:cs typeface="Calibri" panose="020F0502020204030204" pitchFamily="34" charset="0"/>
            </a:endParaRPr>
          </a:p>
          <a:p>
            <a:pPr algn="ctr"/>
            <a:endParaRPr lang="it-IT" dirty="0">
              <a:solidFill>
                <a:schemeClr val="bg2">
                  <a:lumMod val="50000"/>
                </a:schemeClr>
              </a:solidFill>
              <a:latin typeface="Calibri" panose="020F0502020204030204" pitchFamily="34" charset="0"/>
              <a:cs typeface="Calibri" panose="020F0502020204030204" pitchFamily="34" charset="0"/>
            </a:endParaRPr>
          </a:p>
          <a:p>
            <a:pPr algn="ctr"/>
            <a:endParaRPr lang="it-IT" dirty="0">
              <a:solidFill>
                <a:schemeClr val="bg2">
                  <a:lumMod val="50000"/>
                </a:schemeClr>
              </a:solidFill>
              <a:latin typeface="Calibri" panose="020F0502020204030204" pitchFamily="34" charset="0"/>
              <a:cs typeface="Calibri" panose="020F0502020204030204" pitchFamily="34" charset="0"/>
            </a:endParaRPr>
          </a:p>
        </p:txBody>
      </p:sp>
      <p:sp>
        <p:nvSpPr>
          <p:cNvPr id="17" name="Rettangolo 16"/>
          <p:cNvSpPr/>
          <p:nvPr/>
        </p:nvSpPr>
        <p:spPr>
          <a:xfrm>
            <a:off x="407069" y="4742549"/>
            <a:ext cx="836828" cy="457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it-IT" sz="1400" dirty="0" smtClean="0">
              <a:solidFill>
                <a:schemeClr val="bg2">
                  <a:lumMod val="50000"/>
                </a:schemeClr>
              </a:solidFill>
              <a:latin typeface="Calibri" panose="020F0502020204030204" pitchFamily="34" charset="0"/>
              <a:cs typeface="Calibri" panose="020F0502020204030204" pitchFamily="34" charset="0"/>
            </a:endParaRPr>
          </a:p>
          <a:p>
            <a:pPr algn="ctr"/>
            <a:r>
              <a:rPr lang="it-IT" sz="1400" dirty="0" smtClean="0">
                <a:solidFill>
                  <a:schemeClr val="bg2">
                    <a:lumMod val="50000"/>
                  </a:schemeClr>
                </a:solidFill>
                <a:latin typeface="Calibri" panose="020F0502020204030204" pitchFamily="34" charset="0"/>
                <a:cs typeface="Calibri" panose="020F0502020204030204" pitchFamily="34" charset="0"/>
              </a:rPr>
              <a:t>Social Welfare</a:t>
            </a:r>
          </a:p>
          <a:p>
            <a:pPr algn="ctr"/>
            <a:endParaRPr lang="it-IT" sz="1400" dirty="0">
              <a:solidFill>
                <a:schemeClr val="bg2">
                  <a:lumMod val="50000"/>
                </a:schemeClr>
              </a:solidFill>
              <a:latin typeface="Calibri" panose="020F0502020204030204" pitchFamily="34" charset="0"/>
              <a:cs typeface="Calibri" panose="020F0502020204030204" pitchFamily="34" charset="0"/>
            </a:endParaRPr>
          </a:p>
        </p:txBody>
      </p:sp>
      <p:sp>
        <p:nvSpPr>
          <p:cNvPr id="18" name="Rettangolo 17"/>
          <p:cNvSpPr/>
          <p:nvPr/>
        </p:nvSpPr>
        <p:spPr>
          <a:xfrm>
            <a:off x="1281688" y="4742549"/>
            <a:ext cx="922552" cy="457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it-IT" sz="1400" dirty="0" smtClean="0">
              <a:solidFill>
                <a:schemeClr val="bg2">
                  <a:lumMod val="50000"/>
                </a:schemeClr>
              </a:solidFill>
              <a:latin typeface="Calibri" panose="020F0502020204030204" pitchFamily="34" charset="0"/>
              <a:cs typeface="Calibri" panose="020F0502020204030204" pitchFamily="34" charset="0"/>
            </a:endParaRPr>
          </a:p>
          <a:p>
            <a:pPr algn="ctr"/>
            <a:r>
              <a:rPr lang="it-IT" sz="1400" dirty="0" err="1" smtClean="0">
                <a:solidFill>
                  <a:schemeClr val="bg2">
                    <a:lumMod val="50000"/>
                  </a:schemeClr>
                </a:solidFill>
                <a:latin typeface="Calibri" panose="020F0502020204030204" pitchFamily="34" charset="0"/>
                <a:cs typeface="Calibri" panose="020F0502020204030204" pitchFamily="34" charset="0"/>
              </a:rPr>
              <a:t>Occupat</a:t>
            </a:r>
            <a:r>
              <a:rPr lang="it-IT" sz="1400" dirty="0" smtClean="0">
                <a:solidFill>
                  <a:schemeClr val="bg2">
                    <a:lumMod val="50000"/>
                  </a:schemeClr>
                </a:solidFill>
                <a:latin typeface="Calibri" panose="020F0502020204030204" pitchFamily="34" charset="0"/>
                <a:cs typeface="Calibri" panose="020F0502020204030204" pitchFamily="34" charset="0"/>
              </a:rPr>
              <a:t>. welfare</a:t>
            </a:r>
          </a:p>
          <a:p>
            <a:pPr algn="ctr"/>
            <a:endParaRPr lang="it-IT" sz="1400" dirty="0">
              <a:solidFill>
                <a:schemeClr val="bg2">
                  <a:lumMod val="50000"/>
                </a:schemeClr>
              </a:solidFill>
              <a:latin typeface="Calibri" panose="020F0502020204030204" pitchFamily="34" charset="0"/>
              <a:cs typeface="Calibri" panose="020F0502020204030204" pitchFamily="34" charset="0"/>
            </a:endParaRPr>
          </a:p>
        </p:txBody>
      </p:sp>
      <p:sp>
        <p:nvSpPr>
          <p:cNvPr id="19" name="Rettangolo 18"/>
          <p:cNvSpPr/>
          <p:nvPr/>
        </p:nvSpPr>
        <p:spPr>
          <a:xfrm>
            <a:off x="2242031" y="4742549"/>
            <a:ext cx="793131" cy="457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1400" dirty="0" err="1" smtClean="0">
                <a:solidFill>
                  <a:schemeClr val="bg2">
                    <a:lumMod val="50000"/>
                  </a:schemeClr>
                </a:solidFill>
                <a:latin typeface="Calibri" panose="020F0502020204030204" pitchFamily="34" charset="0"/>
                <a:cs typeface="Calibri" panose="020F0502020204030204" pitchFamily="34" charset="0"/>
              </a:rPr>
              <a:t>Privat</a:t>
            </a:r>
            <a:r>
              <a:rPr lang="it-IT" sz="1400" dirty="0" smtClean="0">
                <a:solidFill>
                  <a:schemeClr val="bg2">
                    <a:lumMod val="50000"/>
                  </a:schemeClr>
                </a:solidFill>
                <a:latin typeface="Calibri" panose="020F0502020204030204" pitchFamily="34" charset="0"/>
                <a:cs typeface="Calibri" panose="020F0502020204030204" pitchFamily="34" charset="0"/>
              </a:rPr>
              <a:t> welfare </a:t>
            </a:r>
            <a:endParaRPr lang="it-IT" sz="1400" dirty="0">
              <a:solidFill>
                <a:schemeClr val="bg2">
                  <a:lumMod val="50000"/>
                </a:schemeClr>
              </a:solidFill>
              <a:latin typeface="Calibri" panose="020F0502020204030204" pitchFamily="34" charset="0"/>
              <a:cs typeface="Calibri" panose="020F0502020204030204" pitchFamily="34" charset="0"/>
            </a:endParaRPr>
          </a:p>
        </p:txBody>
      </p:sp>
      <p:sp>
        <p:nvSpPr>
          <p:cNvPr id="20" name="Rettangolo 19"/>
          <p:cNvSpPr/>
          <p:nvPr/>
        </p:nvSpPr>
        <p:spPr>
          <a:xfrm>
            <a:off x="6199863" y="4776671"/>
            <a:ext cx="836828" cy="457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1400" dirty="0" err="1" smtClean="0">
                <a:solidFill>
                  <a:schemeClr val="bg2">
                    <a:lumMod val="50000"/>
                  </a:schemeClr>
                </a:solidFill>
                <a:latin typeface="Calibri" panose="020F0502020204030204" pitchFamily="34" charset="0"/>
                <a:cs typeface="Calibri" panose="020F0502020204030204" pitchFamily="34" charset="0"/>
              </a:rPr>
              <a:t>Industr</a:t>
            </a:r>
            <a:r>
              <a:rPr lang="it-IT" sz="1400" dirty="0" smtClean="0">
                <a:solidFill>
                  <a:schemeClr val="bg2">
                    <a:lumMod val="50000"/>
                  </a:schemeClr>
                </a:solidFill>
                <a:latin typeface="Calibri" panose="020F0502020204030204" pitchFamily="34" charset="0"/>
                <a:cs typeface="Calibri" panose="020F0502020204030204" pitchFamily="34" charset="0"/>
              </a:rPr>
              <a:t> </a:t>
            </a:r>
            <a:r>
              <a:rPr lang="it-IT" sz="1400" dirty="0" err="1" smtClean="0">
                <a:solidFill>
                  <a:schemeClr val="bg2">
                    <a:lumMod val="50000"/>
                  </a:schemeClr>
                </a:solidFill>
                <a:latin typeface="Calibri" panose="020F0502020204030204" pitchFamily="34" charset="0"/>
                <a:cs typeface="Calibri" panose="020F0502020204030204" pitchFamily="34" charset="0"/>
              </a:rPr>
              <a:t>relat</a:t>
            </a:r>
            <a:r>
              <a:rPr lang="it-IT" sz="1400" dirty="0" smtClean="0">
                <a:solidFill>
                  <a:schemeClr val="bg2">
                    <a:lumMod val="50000"/>
                  </a:schemeClr>
                </a:solidFill>
                <a:latin typeface="Calibri" panose="020F0502020204030204" pitchFamily="34" charset="0"/>
                <a:cs typeface="Calibri" panose="020F0502020204030204" pitchFamily="34" charset="0"/>
              </a:rPr>
              <a:t>.</a:t>
            </a:r>
            <a:endParaRPr lang="it-IT" sz="1400" dirty="0">
              <a:solidFill>
                <a:schemeClr val="bg2">
                  <a:lumMod val="50000"/>
                </a:schemeClr>
              </a:solidFill>
              <a:latin typeface="Calibri" panose="020F0502020204030204" pitchFamily="34" charset="0"/>
              <a:cs typeface="Calibri" panose="020F0502020204030204" pitchFamily="34" charset="0"/>
            </a:endParaRPr>
          </a:p>
        </p:txBody>
      </p:sp>
      <p:sp>
        <p:nvSpPr>
          <p:cNvPr id="23" name="Rettangolo 22"/>
          <p:cNvSpPr/>
          <p:nvPr/>
        </p:nvSpPr>
        <p:spPr>
          <a:xfrm>
            <a:off x="7074482" y="4776671"/>
            <a:ext cx="922552" cy="457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1400" dirty="0" smtClean="0">
                <a:solidFill>
                  <a:schemeClr val="bg2">
                    <a:lumMod val="50000"/>
                  </a:schemeClr>
                </a:solidFill>
                <a:latin typeface="Calibri" panose="020F0502020204030204" pitchFamily="34" charset="0"/>
                <a:cs typeface="Calibri" panose="020F0502020204030204" pitchFamily="34" charset="0"/>
              </a:rPr>
              <a:t> Product.</a:t>
            </a:r>
            <a:endParaRPr lang="it-IT" sz="1400" dirty="0">
              <a:solidFill>
                <a:schemeClr val="bg2">
                  <a:lumMod val="50000"/>
                </a:schemeClr>
              </a:solidFill>
              <a:latin typeface="Calibri" panose="020F0502020204030204" pitchFamily="34" charset="0"/>
              <a:cs typeface="Calibri" panose="020F0502020204030204" pitchFamily="34" charset="0"/>
            </a:endParaRPr>
          </a:p>
        </p:txBody>
      </p:sp>
      <p:sp>
        <p:nvSpPr>
          <p:cNvPr id="24" name="Rettangolo 23"/>
          <p:cNvSpPr/>
          <p:nvPr/>
        </p:nvSpPr>
        <p:spPr>
          <a:xfrm>
            <a:off x="8034825" y="4776671"/>
            <a:ext cx="830002" cy="457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it-IT" sz="1400" dirty="0" smtClean="0">
              <a:solidFill>
                <a:schemeClr val="bg2">
                  <a:lumMod val="50000"/>
                </a:schemeClr>
              </a:solidFill>
              <a:latin typeface="Calibri" panose="020F0502020204030204" pitchFamily="34" charset="0"/>
              <a:cs typeface="Calibri" panose="020F0502020204030204" pitchFamily="34" charset="0"/>
            </a:endParaRPr>
          </a:p>
          <a:p>
            <a:pPr algn="ctr"/>
            <a:r>
              <a:rPr lang="it-IT" sz="1400" dirty="0" smtClean="0">
                <a:solidFill>
                  <a:schemeClr val="bg2">
                    <a:lumMod val="50000"/>
                  </a:schemeClr>
                </a:solidFill>
                <a:latin typeface="Calibri" panose="020F0502020204030204" pitchFamily="34" charset="0"/>
                <a:cs typeface="Calibri" panose="020F0502020204030204" pitchFamily="34" charset="0"/>
              </a:rPr>
              <a:t>Finance</a:t>
            </a:r>
          </a:p>
          <a:p>
            <a:pPr algn="ctr"/>
            <a:endParaRPr lang="it-IT" sz="1400" dirty="0">
              <a:solidFill>
                <a:schemeClr val="bg2">
                  <a:lumMod val="50000"/>
                </a:schemeClr>
              </a:solidFill>
              <a:latin typeface="Calibri" panose="020F0502020204030204" pitchFamily="34" charset="0"/>
              <a:cs typeface="Calibri" panose="020F0502020204030204" pitchFamily="34" charset="0"/>
            </a:endParaRPr>
          </a:p>
        </p:txBody>
      </p:sp>
      <p:sp>
        <p:nvSpPr>
          <p:cNvPr id="25" name="Ovale 24"/>
          <p:cNvSpPr/>
          <p:nvPr/>
        </p:nvSpPr>
        <p:spPr>
          <a:xfrm>
            <a:off x="3584189" y="1992917"/>
            <a:ext cx="1955409" cy="12391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b="1" dirty="0" smtClean="0">
              <a:solidFill>
                <a:schemeClr val="bg2">
                  <a:lumMod val="50000"/>
                </a:schemeClr>
              </a:solidFill>
              <a:latin typeface="Calibri" panose="020F0502020204030204" pitchFamily="34" charset="0"/>
              <a:cs typeface="Calibri" panose="020F0502020204030204" pitchFamily="34" charset="0"/>
            </a:endParaRPr>
          </a:p>
          <a:p>
            <a:pPr algn="ctr"/>
            <a:r>
              <a:rPr lang="it-IT" sz="2400" b="1" dirty="0" smtClean="0">
                <a:solidFill>
                  <a:schemeClr val="bg2">
                    <a:lumMod val="50000"/>
                  </a:schemeClr>
                </a:solidFill>
                <a:latin typeface="Calibri" panose="020F0502020204030204" pitchFamily="34" charset="0"/>
                <a:cs typeface="Calibri" panose="020F0502020204030204" pitchFamily="34" charset="0"/>
              </a:rPr>
              <a:t>Fiscal</a:t>
            </a:r>
          </a:p>
          <a:p>
            <a:pPr algn="ctr"/>
            <a:r>
              <a:rPr lang="it-IT" sz="2400" b="1" dirty="0" smtClean="0">
                <a:solidFill>
                  <a:schemeClr val="bg2">
                    <a:lumMod val="50000"/>
                  </a:schemeClr>
                </a:solidFill>
                <a:latin typeface="Calibri" panose="020F0502020204030204" pitchFamily="34" charset="0"/>
                <a:cs typeface="Calibri" panose="020F0502020204030204" pitchFamily="34" charset="0"/>
              </a:rPr>
              <a:t>welfare</a:t>
            </a:r>
          </a:p>
          <a:p>
            <a:pPr algn="ctr"/>
            <a:endParaRPr lang="it-IT" sz="2400" b="1" dirty="0">
              <a:solidFill>
                <a:schemeClr val="bg2">
                  <a:lumMod val="50000"/>
                </a:schemeClr>
              </a:solidFill>
              <a:latin typeface="Calibri" panose="020F0502020204030204" pitchFamily="34" charset="0"/>
              <a:cs typeface="Calibri" panose="020F0502020204030204" pitchFamily="34" charset="0"/>
            </a:endParaRPr>
          </a:p>
        </p:txBody>
      </p:sp>
      <p:sp>
        <p:nvSpPr>
          <p:cNvPr id="26" name="Freccia a destra 25"/>
          <p:cNvSpPr/>
          <p:nvPr/>
        </p:nvSpPr>
        <p:spPr>
          <a:xfrm rot="8378773">
            <a:off x="2980402" y="3341822"/>
            <a:ext cx="517450" cy="48526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cs typeface="Calibri" panose="020F0502020204030204" pitchFamily="34" charset="0"/>
            </a:endParaRPr>
          </a:p>
        </p:txBody>
      </p:sp>
      <p:sp>
        <p:nvSpPr>
          <p:cNvPr id="27" name="Freccia a destra 26"/>
          <p:cNvSpPr/>
          <p:nvPr/>
        </p:nvSpPr>
        <p:spPr>
          <a:xfrm rot="5400000">
            <a:off x="4287061" y="3411054"/>
            <a:ext cx="549664" cy="45682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cs typeface="Calibri" panose="020F0502020204030204" pitchFamily="34" charset="0"/>
            </a:endParaRPr>
          </a:p>
        </p:txBody>
      </p:sp>
      <p:sp>
        <p:nvSpPr>
          <p:cNvPr id="28" name="Freccia a destra 27"/>
          <p:cNvSpPr/>
          <p:nvPr/>
        </p:nvSpPr>
        <p:spPr>
          <a:xfrm rot="2797799">
            <a:off x="5604296" y="3324190"/>
            <a:ext cx="549664" cy="45682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0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5" grpId="0" animBg="1"/>
      <p:bldP spid="16" grpId="0" animBg="1"/>
      <p:bldP spid="17" grpId="0" animBg="1"/>
      <p:bldP spid="18" grpId="0" animBg="1"/>
      <p:bldP spid="19" grpId="0" animBg="1"/>
      <p:bldP spid="20"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it-IT" sz="2400" dirty="0">
                <a:solidFill>
                  <a:schemeClr val="bg1"/>
                </a:solidFill>
                <a:latin typeface="Calibri" pitchFamily="34" charset="0"/>
              </a:rPr>
              <a:t>The “</a:t>
            </a:r>
            <a:r>
              <a:rPr lang="it-IT" sz="2400" dirty="0" err="1">
                <a:solidFill>
                  <a:schemeClr val="bg1"/>
                </a:solidFill>
                <a:latin typeface="Calibri" pitchFamily="34" charset="0"/>
              </a:rPr>
              <a:t>invisible</a:t>
            </a:r>
            <a:r>
              <a:rPr lang="it-IT" sz="2400" dirty="0">
                <a:solidFill>
                  <a:schemeClr val="bg1"/>
                </a:solidFill>
                <a:latin typeface="Calibri" pitchFamily="34" charset="0"/>
              </a:rPr>
              <a:t> </a:t>
            </a:r>
            <a:r>
              <a:rPr lang="it-IT" sz="2400" dirty="0" err="1">
                <a:solidFill>
                  <a:schemeClr val="bg1"/>
                </a:solidFill>
                <a:latin typeface="Calibri" pitchFamily="34" charset="0"/>
              </a:rPr>
              <a:t>hand</a:t>
            </a:r>
            <a:r>
              <a:rPr lang="it-IT" sz="2400" dirty="0">
                <a:solidFill>
                  <a:schemeClr val="bg1"/>
                </a:solidFill>
                <a:latin typeface="Calibri" pitchFamily="34" charset="0"/>
              </a:rPr>
              <a:t>”</a:t>
            </a:r>
          </a:p>
        </p:txBody>
      </p:sp>
      <p:sp>
        <p:nvSpPr>
          <p:cNvPr id="10"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1"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3" name="Text Box 3"/>
          <p:cNvSpPr txBox="1">
            <a:spLocks noChangeArrowheads="1"/>
          </p:cNvSpPr>
          <p:nvPr/>
        </p:nvSpPr>
        <p:spPr bwMode="auto">
          <a:xfrm>
            <a:off x="0" y="844689"/>
            <a:ext cx="9144000" cy="492443"/>
          </a:xfrm>
          <a:prstGeom prst="rect">
            <a:avLst/>
          </a:prstGeom>
          <a:noFill/>
          <a:ln w="9525">
            <a:noFill/>
            <a:miter lim="800000"/>
            <a:headEnd/>
            <a:tailEnd/>
          </a:ln>
          <a:effectLst/>
        </p:spPr>
        <p:txBody>
          <a:bodyPr>
            <a:spAutoFit/>
          </a:bodyPr>
          <a:lstStyle/>
          <a:p>
            <a:pPr algn="r"/>
            <a:r>
              <a:rPr lang="it-IT" sz="2600" dirty="0" smtClean="0">
                <a:solidFill>
                  <a:srgbClr val="990033"/>
                </a:solidFill>
                <a:latin typeface="Calibri" pitchFamily="34" charset="0"/>
              </a:rPr>
              <a:t>							          </a:t>
            </a:r>
            <a:r>
              <a:rPr lang="it-IT" sz="2600" dirty="0" err="1" smtClean="0">
                <a:solidFill>
                  <a:srgbClr val="990033"/>
                </a:solidFill>
                <a:latin typeface="Calibri" pitchFamily="34" charset="0"/>
              </a:rPr>
              <a:t>Key</a:t>
            </a:r>
            <a:r>
              <a:rPr lang="it-IT" sz="2600" dirty="0" smtClean="0">
                <a:solidFill>
                  <a:srgbClr val="990033"/>
                </a:solidFill>
                <a:latin typeface="Calibri" pitchFamily="34" charset="0"/>
              </a:rPr>
              <a:t> </a:t>
            </a:r>
            <a:r>
              <a:rPr lang="it-IT" sz="2600" dirty="0" err="1" smtClean="0">
                <a:solidFill>
                  <a:srgbClr val="990033"/>
                </a:solidFill>
                <a:latin typeface="Calibri" pitchFamily="34" charset="0"/>
              </a:rPr>
              <a:t>figures</a:t>
            </a:r>
            <a:endParaRPr lang="it-IT"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it-IT" smtClean="0">
                <a:solidFill>
                  <a:schemeClr val="bg1"/>
                </a:solidFill>
              </a:rPr>
              <a:pPr/>
              <a:t>6</a:t>
            </a:fld>
            <a:endParaRPr lang="it-IT" dirty="0">
              <a:solidFill>
                <a:schemeClr val="bg1"/>
              </a:solidFill>
            </a:endParaRPr>
          </a:p>
        </p:txBody>
      </p:sp>
      <p:sp>
        <p:nvSpPr>
          <p:cNvPr id="23" name="Text Box 4"/>
          <p:cNvSpPr txBox="1">
            <a:spLocks noChangeArrowheads="1"/>
          </p:cNvSpPr>
          <p:nvPr/>
        </p:nvSpPr>
        <p:spPr bwMode="auto">
          <a:xfrm>
            <a:off x="0" y="1380215"/>
            <a:ext cx="9252520" cy="526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algn="just" eaLnBrk="1" hangingPunct="1">
              <a:lnSpc>
                <a:spcPct val="90000"/>
              </a:lnSpc>
              <a:buClr>
                <a:schemeClr val="tx1"/>
              </a:buClr>
              <a:buSzPct val="90000"/>
              <a:buFont typeface="Arial" panose="020B0604020202020204" pitchFamily="34" charset="0"/>
              <a:buChar char="•"/>
            </a:pPr>
            <a:r>
              <a:rPr lang="en-GB" altLang="it-IT" sz="2400" dirty="0" smtClean="0">
                <a:solidFill>
                  <a:schemeClr val="bg2">
                    <a:lumMod val="75000"/>
                  </a:schemeClr>
                </a:solidFill>
                <a:latin typeface="Calibri" panose="020F0502020204030204" pitchFamily="34" charset="0"/>
                <a:cs typeface="Calibri" panose="020F0502020204030204" pitchFamily="34" charset="0"/>
              </a:rPr>
              <a:t>In 2018-20 Fiscal </a:t>
            </a:r>
            <a:r>
              <a:rPr lang="en-GB" altLang="it-IT" sz="2400" dirty="0">
                <a:solidFill>
                  <a:schemeClr val="bg2">
                    <a:lumMod val="75000"/>
                  </a:schemeClr>
                </a:solidFill>
                <a:latin typeface="Calibri" panose="020F0502020204030204" pitchFamily="34" charset="0"/>
                <a:cs typeface="Calibri" panose="020F0502020204030204" pitchFamily="34" charset="0"/>
              </a:rPr>
              <a:t>W</a:t>
            </a:r>
            <a:r>
              <a:rPr lang="en-GB" altLang="it-IT" sz="2400" dirty="0" smtClean="0">
                <a:solidFill>
                  <a:schemeClr val="bg2">
                    <a:lumMod val="75000"/>
                  </a:schemeClr>
                </a:solidFill>
                <a:latin typeface="Calibri" panose="020F0502020204030204" pitchFamily="34" charset="0"/>
                <a:cs typeface="Calibri" panose="020F0502020204030204" pitchFamily="34" charset="0"/>
              </a:rPr>
              <a:t>elfare “tax expenditures” amounted to 	         </a:t>
            </a:r>
            <a:r>
              <a:rPr lang="en-GB" altLang="it-IT" sz="2400" dirty="0" smtClean="0">
                <a:solidFill>
                  <a:srgbClr val="990033"/>
                </a:solidFill>
                <a:latin typeface="Calibri" panose="020F0502020204030204" pitchFamily="34" charset="0"/>
                <a:cs typeface="Calibri" panose="020F0502020204030204" pitchFamily="34" charset="0"/>
              </a:rPr>
              <a:t>ca. 70 billion Euros/year </a:t>
            </a:r>
            <a:r>
              <a:rPr lang="en-GB" altLang="it-IT" sz="2400" dirty="0" smtClean="0">
                <a:solidFill>
                  <a:schemeClr val="bg2">
                    <a:lumMod val="75000"/>
                  </a:schemeClr>
                </a:solidFill>
                <a:latin typeface="Calibri" panose="020F0502020204030204" pitchFamily="34" charset="0"/>
                <a:cs typeface="Calibri" panose="020F0502020204030204" pitchFamily="34" charset="0"/>
              </a:rPr>
              <a:t>vs </a:t>
            </a:r>
            <a:r>
              <a:rPr lang="en-GB" altLang="it-IT" sz="2400" dirty="0" smtClean="0">
                <a:solidFill>
                  <a:schemeClr val="bg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505 billion Euros of total state revenues</a:t>
            </a:r>
          </a:p>
          <a:p>
            <a:pPr marL="0" indent="0" algn="just" eaLnBrk="1" hangingPunct="1">
              <a:lnSpc>
                <a:spcPct val="90000"/>
              </a:lnSpc>
              <a:buClr>
                <a:schemeClr val="tx1"/>
              </a:buClr>
              <a:buSzPct val="90000"/>
              <a:buNone/>
            </a:pPr>
            <a:endParaRPr lang="en-GB" altLang="it-IT" sz="1050" dirty="0">
              <a:solidFill>
                <a:schemeClr val="bg2">
                  <a:lumMod val="75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GB" altLang="it-IT" sz="2400" dirty="0" smtClean="0">
                <a:solidFill>
                  <a:srgbClr val="990033"/>
                </a:solidFill>
                <a:latin typeface="Calibri" panose="020F0502020204030204" pitchFamily="34" charset="0"/>
                <a:cs typeface="Calibri" panose="020F0502020204030204" pitchFamily="34" charset="0"/>
              </a:rPr>
              <a:t>Main sectors</a:t>
            </a:r>
            <a:r>
              <a:rPr lang="en-GB" altLang="it-IT" sz="2400" dirty="0" smtClean="0">
                <a:solidFill>
                  <a:schemeClr val="bg2">
                    <a:lumMod val="75000"/>
                  </a:schemeClr>
                </a:solidFill>
                <a:latin typeface="Calibri" panose="020F0502020204030204" pitchFamily="34" charset="0"/>
                <a:cs typeface="Calibri" panose="020F0502020204030204" pitchFamily="34" charset="0"/>
              </a:rPr>
              <a:t>: housing 29%, labour 23%, family/children 20%; 			   income support 18%, health/disability 7%, pensions 3%</a:t>
            </a:r>
          </a:p>
          <a:p>
            <a:pPr marL="0" indent="0" algn="just" eaLnBrk="1" hangingPunct="1">
              <a:lnSpc>
                <a:spcPct val="90000"/>
              </a:lnSpc>
              <a:buClr>
                <a:schemeClr val="tx1"/>
              </a:buClr>
              <a:buSzPct val="90000"/>
              <a:buNone/>
            </a:pPr>
            <a:endParaRPr lang="en-GB" altLang="it-IT" sz="1000" dirty="0">
              <a:solidFill>
                <a:schemeClr val="bg2">
                  <a:lumMod val="75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GB" altLang="it-IT" sz="2400" dirty="0" smtClean="0">
                <a:solidFill>
                  <a:schemeClr val="bg2">
                    <a:lumMod val="75000"/>
                  </a:schemeClr>
                </a:solidFill>
                <a:latin typeface="Calibri" panose="020F0502020204030204" pitchFamily="34" charset="0"/>
                <a:cs typeface="Calibri" panose="020F0502020204030204" pitchFamily="34" charset="0"/>
              </a:rPr>
              <a:t>Thus, in 2018 this amount corresponded to:</a:t>
            </a:r>
          </a:p>
          <a:p>
            <a:pPr marL="0" indent="0" algn="just" eaLnBrk="1" hangingPunct="1">
              <a:lnSpc>
                <a:spcPct val="90000"/>
              </a:lnSpc>
              <a:buClr>
                <a:schemeClr val="tx1"/>
              </a:buClr>
              <a:buSzPct val="90000"/>
              <a:buNone/>
            </a:pPr>
            <a:r>
              <a:rPr lang="en-GB" altLang="it-IT" sz="2400" dirty="0">
                <a:solidFill>
                  <a:srgbClr val="990033"/>
                </a:solidFill>
                <a:latin typeface="Calibri" panose="020F0502020204030204" pitchFamily="34" charset="0"/>
                <a:cs typeface="Calibri" panose="020F0502020204030204" pitchFamily="34" charset="0"/>
              </a:rPr>
              <a:t>	</a:t>
            </a:r>
            <a:r>
              <a:rPr lang="en-GB" altLang="it-IT" sz="2400" dirty="0" smtClean="0">
                <a:solidFill>
                  <a:srgbClr val="990033"/>
                </a:solidFill>
                <a:latin typeface="Calibri" panose="020F0502020204030204" pitchFamily="34" charset="0"/>
                <a:cs typeface="Calibri" panose="020F0502020204030204" pitchFamily="34" charset="0"/>
              </a:rPr>
              <a:t>14% of total tax revenues</a:t>
            </a:r>
          </a:p>
          <a:p>
            <a:pPr marL="0" indent="0" algn="just" eaLnBrk="1" hangingPunct="1">
              <a:lnSpc>
                <a:spcPct val="90000"/>
              </a:lnSpc>
              <a:buClr>
                <a:schemeClr val="tx1"/>
              </a:buClr>
              <a:buSzPct val="90000"/>
              <a:buNone/>
            </a:pPr>
            <a:r>
              <a:rPr lang="en-GB" altLang="it-IT" sz="2400" dirty="0" smtClean="0">
                <a:solidFill>
                  <a:srgbClr val="990033"/>
                </a:solidFill>
                <a:latin typeface="Calibri" panose="020F0502020204030204" pitchFamily="34" charset="0"/>
                <a:cs typeface="Calibri" panose="020F0502020204030204" pitchFamily="34" charset="0"/>
              </a:rPr>
              <a:t>	15% of total social protection expenditure (from 9% in 2009)</a:t>
            </a:r>
          </a:p>
          <a:p>
            <a:pPr marL="0" indent="0" algn="just" eaLnBrk="1" hangingPunct="1">
              <a:lnSpc>
                <a:spcPct val="90000"/>
              </a:lnSpc>
              <a:buClr>
                <a:schemeClr val="tx1"/>
              </a:buClr>
              <a:buSzPct val="90000"/>
              <a:buNone/>
            </a:pPr>
            <a:endParaRPr lang="en-GB" altLang="it-IT" sz="1000" dirty="0">
              <a:solidFill>
                <a:schemeClr val="bg2">
                  <a:lumMod val="75000"/>
                </a:schemeClr>
              </a:solidFill>
              <a:latin typeface="Calibri" panose="020F0502020204030204" pitchFamily="34" charset="0"/>
              <a:cs typeface="Calibri" panose="020F0502020204030204" pitchFamily="34" charset="0"/>
            </a:endParaRPr>
          </a:p>
          <a:p>
            <a:pPr algn="just" eaLnBrk="1" hangingPunct="1">
              <a:lnSpc>
                <a:spcPct val="90000"/>
              </a:lnSpc>
              <a:buClr>
                <a:schemeClr val="tx1"/>
              </a:buClr>
              <a:buSzPct val="90000"/>
              <a:buFont typeface="Arial" panose="020B0604020202020204" pitchFamily="34" charset="0"/>
              <a:buChar char="•"/>
            </a:pPr>
            <a:r>
              <a:rPr lang="en-GB" altLang="it-IT" sz="2400" dirty="0" smtClean="0">
                <a:solidFill>
                  <a:schemeClr val="bg2">
                    <a:lumMod val="75000"/>
                  </a:schemeClr>
                </a:solidFill>
                <a:latin typeface="Calibri" panose="020F0502020204030204" pitchFamily="34" charset="0"/>
                <a:cs typeface="Calibri" panose="020F0502020204030204" pitchFamily="34" charset="0"/>
              </a:rPr>
              <a:t>In 2009-18 </a:t>
            </a:r>
          </a:p>
          <a:p>
            <a:pPr marL="0" indent="0" algn="just" eaLnBrk="1" hangingPunct="1">
              <a:lnSpc>
                <a:spcPct val="90000"/>
              </a:lnSpc>
              <a:buClr>
                <a:schemeClr val="tx1"/>
              </a:buClr>
              <a:buSzPct val="90000"/>
              <a:buNone/>
            </a:pPr>
            <a:r>
              <a:rPr lang="en-GB" altLang="it-IT" sz="2400" dirty="0">
                <a:solidFill>
                  <a:srgbClr val="990033"/>
                </a:solidFill>
                <a:latin typeface="Calibri" panose="020F0502020204030204" pitchFamily="34" charset="0"/>
                <a:cs typeface="Calibri" panose="020F0502020204030204" pitchFamily="34" charset="0"/>
              </a:rPr>
              <a:t>	</a:t>
            </a:r>
            <a:r>
              <a:rPr lang="en-GB" altLang="it-IT" sz="2400" dirty="0" smtClean="0">
                <a:solidFill>
                  <a:srgbClr val="990033"/>
                </a:solidFill>
                <a:latin typeface="Calibri" panose="020F0502020204030204" pitchFamily="34" charset="0"/>
                <a:cs typeface="Calibri" panose="020F0502020204030204" pitchFamily="34" charset="0"/>
              </a:rPr>
              <a:t>fiscal welfare costs increased by 30 billion/Euros </a:t>
            </a:r>
          </a:p>
          <a:p>
            <a:pPr marL="0" indent="0" algn="just" eaLnBrk="1" hangingPunct="1">
              <a:lnSpc>
                <a:spcPct val="90000"/>
              </a:lnSpc>
              <a:buClr>
                <a:schemeClr val="tx1"/>
              </a:buClr>
              <a:buSzPct val="90000"/>
              <a:buNone/>
            </a:pPr>
            <a:r>
              <a:rPr lang="en-GB" altLang="it-IT" sz="2400" dirty="0">
                <a:solidFill>
                  <a:schemeClr val="bg2">
                    <a:lumMod val="75000"/>
                  </a:schemeClr>
                </a:solidFill>
                <a:latin typeface="Calibri" panose="020F0502020204030204" pitchFamily="34" charset="0"/>
                <a:cs typeface="Calibri" panose="020F0502020204030204" pitchFamily="34" charset="0"/>
              </a:rPr>
              <a:t>	</a:t>
            </a:r>
            <a:r>
              <a:rPr lang="en-GB" altLang="it-IT" sz="2400" dirty="0" smtClean="0">
                <a:solidFill>
                  <a:srgbClr val="990033"/>
                </a:solidFill>
                <a:latin typeface="Calibri" panose="020F0502020204030204" pitchFamily="34" charset="0"/>
                <a:cs typeface="Calibri" panose="020F0502020204030204" pitchFamily="34" charset="0"/>
              </a:rPr>
              <a:t>+74%….</a:t>
            </a:r>
            <a:r>
              <a:rPr lang="en-GB" altLang="it-IT" sz="2400" dirty="0" smtClean="0">
                <a:solidFill>
                  <a:schemeClr val="bg2">
                    <a:lumMod val="75000"/>
                  </a:schemeClr>
                </a:solidFill>
                <a:latin typeface="Calibri" panose="020F0502020204030204" pitchFamily="34" charset="0"/>
                <a:cs typeface="Calibri" panose="020F0502020204030204" pitchFamily="34" charset="0"/>
              </a:rPr>
              <a:t>despite austerity….</a:t>
            </a:r>
          </a:p>
          <a:p>
            <a:pPr marL="0" indent="0" algn="just">
              <a:lnSpc>
                <a:spcPct val="90000"/>
              </a:lnSpc>
              <a:buClr>
                <a:schemeClr val="tx1"/>
              </a:buClr>
              <a:buSzPct val="90000"/>
              <a:buNone/>
            </a:pPr>
            <a:r>
              <a:rPr lang="en-GB" altLang="it-IT" sz="2400" dirty="0">
                <a:solidFill>
                  <a:srgbClr val="990033"/>
                </a:solidFill>
                <a:latin typeface="Calibri" panose="020F0502020204030204" pitchFamily="34" charset="0"/>
                <a:cs typeface="Calibri" panose="020F0502020204030204" pitchFamily="34" charset="0"/>
              </a:rPr>
              <a:t>	</a:t>
            </a:r>
            <a:r>
              <a:rPr lang="en-GB" altLang="it-IT" sz="2400" dirty="0" smtClean="0">
                <a:solidFill>
                  <a:srgbClr val="990033"/>
                </a:solidFill>
                <a:latin typeface="Calibri" panose="020F0502020204030204" pitchFamily="34" charset="0"/>
                <a:cs typeface="Calibri" panose="020F0502020204030204" pitchFamily="34" charset="0"/>
              </a:rPr>
              <a:t>…vs +16 billion </a:t>
            </a:r>
            <a:r>
              <a:rPr lang="en-GB" altLang="it-IT" sz="2400" dirty="0">
                <a:solidFill>
                  <a:srgbClr val="990033"/>
                </a:solidFill>
                <a:latin typeface="Calibri" panose="020F0502020204030204" pitchFamily="34" charset="0"/>
                <a:cs typeface="Calibri" panose="020F0502020204030204" pitchFamily="34" charset="0"/>
              </a:rPr>
              <a:t>Euros in </a:t>
            </a:r>
            <a:r>
              <a:rPr lang="en-GB" altLang="it-IT" sz="2400" dirty="0" smtClean="0">
                <a:solidFill>
                  <a:srgbClr val="990033"/>
                </a:solidFill>
                <a:latin typeface="Calibri" panose="020F0502020204030204" pitchFamily="34" charset="0"/>
                <a:cs typeface="Calibri" panose="020F0502020204030204" pitchFamily="34" charset="0"/>
              </a:rPr>
              <a:t>Social welfare</a:t>
            </a:r>
            <a:endParaRPr lang="en-GB" altLang="it-IT" sz="2400" dirty="0">
              <a:solidFill>
                <a:srgbClr val="990033"/>
              </a:solidFill>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endParaRPr lang="en-GB" altLang="it-IT" sz="2400" dirty="0" smtClean="0">
              <a:solidFill>
                <a:schemeClr val="bg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85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 calcmode="lin" valueType="num">
                                      <p:cBhvr additive="base">
                                        <p:cTn id="19"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23">
                                            <p:txEl>
                                              <p:pRg st="5" end="5"/>
                                            </p:txEl>
                                          </p:spTgt>
                                        </p:tgtEl>
                                        <p:attrNameLst>
                                          <p:attrName>style.visibility</p:attrName>
                                        </p:attrNameLst>
                                      </p:cBhvr>
                                      <p:to>
                                        <p:strVal val="visible"/>
                                      </p:to>
                                    </p:set>
                                    <p:anim calcmode="lin" valueType="num">
                                      <p:cBhvr additive="base">
                                        <p:cTn id="24" dur="500" fill="hold"/>
                                        <p:tgtEl>
                                          <p:spTgt spid="23">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3">
                                            <p:txEl>
                                              <p:pRg st="5" end="5"/>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anim calcmode="lin" valueType="num">
                                      <p:cBhvr additive="base">
                                        <p:cTn id="29" dur="5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3">
                                            <p:txEl>
                                              <p:pRg st="8" end="8"/>
                                            </p:txEl>
                                          </p:spTgt>
                                        </p:tgtEl>
                                        <p:attrNameLst>
                                          <p:attrName>style.visibility</p:attrName>
                                        </p:attrNameLst>
                                      </p:cBhvr>
                                      <p:to>
                                        <p:strVal val="visible"/>
                                      </p:to>
                                    </p:set>
                                    <p:anim calcmode="lin" valueType="num">
                                      <p:cBhvr additive="base">
                                        <p:cTn id="35" dur="500" fill="hold"/>
                                        <p:tgtEl>
                                          <p:spTgt spid="2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3">
                                            <p:txEl>
                                              <p:pRg st="8" end="8"/>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23">
                                            <p:txEl>
                                              <p:pRg st="9" end="9"/>
                                            </p:txEl>
                                          </p:spTgt>
                                        </p:tgtEl>
                                        <p:attrNameLst>
                                          <p:attrName>style.visibility</p:attrName>
                                        </p:attrNameLst>
                                      </p:cBhvr>
                                      <p:to>
                                        <p:strVal val="visible"/>
                                      </p:to>
                                    </p:set>
                                    <p:anim calcmode="lin" valueType="num">
                                      <p:cBhvr additive="base">
                                        <p:cTn id="40" dur="500" fill="hold"/>
                                        <p:tgtEl>
                                          <p:spTgt spid="23">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3">
                                            <p:txEl>
                                              <p:pRg st="9" end="9"/>
                                            </p:txEl>
                                          </p:spTgt>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nodeType="afterEffect">
                                  <p:stCondLst>
                                    <p:cond delay="0"/>
                                  </p:stCondLst>
                                  <p:childTnLst>
                                    <p:set>
                                      <p:cBhvr>
                                        <p:cTn id="44" dur="1" fill="hold">
                                          <p:stCondLst>
                                            <p:cond delay="0"/>
                                          </p:stCondLst>
                                        </p:cTn>
                                        <p:tgtEl>
                                          <p:spTgt spid="23">
                                            <p:txEl>
                                              <p:pRg st="10" end="10"/>
                                            </p:txEl>
                                          </p:spTgt>
                                        </p:tgtEl>
                                        <p:attrNameLst>
                                          <p:attrName>style.visibility</p:attrName>
                                        </p:attrNameLst>
                                      </p:cBhvr>
                                      <p:to>
                                        <p:strVal val="visible"/>
                                      </p:to>
                                    </p:set>
                                    <p:anim calcmode="lin" valueType="num">
                                      <p:cBhvr additive="base">
                                        <p:cTn id="45" dur="500" fill="hold"/>
                                        <p:tgtEl>
                                          <p:spTgt spid="2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3">
                                            <p:txEl>
                                              <p:pRg st="11" end="11"/>
                                            </p:txEl>
                                          </p:spTgt>
                                        </p:tgtEl>
                                        <p:attrNameLst>
                                          <p:attrName>style.visibility</p:attrName>
                                        </p:attrNameLst>
                                      </p:cBhvr>
                                      <p:to>
                                        <p:strVal val="visible"/>
                                      </p:to>
                                    </p:set>
                                    <p:anim calcmode="lin" valueType="num">
                                      <p:cBhvr additive="base">
                                        <p:cTn id="51" dur="500" fill="hold"/>
                                        <p:tgtEl>
                                          <p:spTgt spid="23">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smtClean="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en-US" sz="2400" dirty="0" smtClean="0">
                <a:solidFill>
                  <a:schemeClr val="bg1"/>
                </a:solidFill>
                <a:latin typeface="Calibri" pitchFamily="34" charset="0"/>
              </a:rPr>
              <a:t>The “invisible hand”</a:t>
            </a:r>
            <a:endParaRPr lang="en-US" sz="2400" dirty="0">
              <a:solidFill>
                <a:schemeClr val="bg1"/>
              </a:solidFill>
              <a:latin typeface="Calibri" pitchFamily="34" charset="0"/>
            </a:endParaRPr>
          </a:p>
        </p:txBody>
      </p:sp>
      <p:sp>
        <p:nvSpPr>
          <p:cNvPr id="10"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11"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dirty="0">
              <a:ln>
                <a:noFill/>
              </a:ln>
              <a:solidFill>
                <a:srgbClr val="000000"/>
              </a:solidFill>
              <a:effectLst/>
              <a:uLnTx/>
              <a:uFillTx/>
              <a:latin typeface="Calibri" pitchFamily="34" charset="0"/>
              <a:ea typeface="ＭＳ Ｐゴシック"/>
              <a:cs typeface="+mn-cs"/>
            </a:endParaRPr>
          </a:p>
        </p:txBody>
      </p:sp>
      <p:sp>
        <p:nvSpPr>
          <p:cNvPr id="13" name="Text Box 3"/>
          <p:cNvSpPr txBox="1">
            <a:spLocks noChangeArrowheads="1"/>
          </p:cNvSpPr>
          <p:nvPr/>
        </p:nvSpPr>
        <p:spPr bwMode="auto">
          <a:xfrm>
            <a:off x="78926" y="781106"/>
            <a:ext cx="9144000" cy="89255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Fiscal welfare &amp; Tax system: </a:t>
            </a:r>
          </a:p>
          <a:p>
            <a:pPr algn="r"/>
            <a:r>
              <a:rPr lang="en-US" sz="2600" dirty="0" smtClean="0">
                <a:solidFill>
                  <a:srgbClr val="990033"/>
                </a:solidFill>
                <a:latin typeface="Calibri" pitchFamily="34" charset="0"/>
              </a:rPr>
              <a:t>From broad redistributive plans to piecemeal measures </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en-US" smtClean="0">
                <a:solidFill>
                  <a:schemeClr val="bg1"/>
                </a:solidFill>
              </a:rPr>
              <a:pPr/>
              <a:t>7</a:t>
            </a:fld>
            <a:endParaRPr lang="en-US" dirty="0">
              <a:solidFill>
                <a:schemeClr val="bg1"/>
              </a:solidFill>
            </a:endParaRPr>
          </a:p>
        </p:txBody>
      </p:sp>
      <p:sp>
        <p:nvSpPr>
          <p:cNvPr id="23" name="Text Box 4"/>
          <p:cNvSpPr txBox="1">
            <a:spLocks noChangeArrowheads="1"/>
          </p:cNvSpPr>
          <p:nvPr/>
        </p:nvSpPr>
        <p:spPr bwMode="auto">
          <a:xfrm>
            <a:off x="2578" y="1863330"/>
            <a:ext cx="8996934"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63538" indent="-363538">
              <a:spcBef>
                <a:spcPct val="20000"/>
              </a:spcBef>
              <a:buClr>
                <a:srgbClr val="0033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003399"/>
              </a:buClr>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20000"/>
              </a:spcBef>
              <a:buClr>
                <a:srgbClr val="003399"/>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4pPr>
            <a:lvl5pPr marL="2057400" indent="-228600">
              <a:spcBef>
                <a:spcPct val="20000"/>
              </a:spcBef>
              <a:buClr>
                <a:srgbClr val="003399"/>
              </a:buClr>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3399"/>
              </a:buClr>
              <a:buFont typeface="Wingdings" panose="05000000000000000000" pitchFamily="2" charset="2"/>
              <a:buChar char="§"/>
              <a:defRPr>
                <a:solidFill>
                  <a:schemeClr val="tx1"/>
                </a:solidFill>
                <a:latin typeface="Times New Roman" panose="02020603050405020304" pitchFamily="18" charset="0"/>
              </a:defRPr>
            </a:lvl9pPr>
          </a:lstStyle>
          <a:p>
            <a:pPr marL="0" indent="0" algn="just" eaLnBrk="1" hangingPunct="1">
              <a:lnSpc>
                <a:spcPct val="90000"/>
              </a:lnSpc>
              <a:buClr>
                <a:schemeClr val="tx1"/>
              </a:buClr>
              <a:buSzPct val="90000"/>
              <a:buNone/>
            </a:pPr>
            <a:r>
              <a:rPr lang="en-US" altLang="it-IT" sz="2400" dirty="0" smtClean="0">
                <a:solidFill>
                  <a:srgbClr val="0070C0"/>
                </a:solidFill>
                <a:latin typeface="Calibri" panose="020F0502020204030204" pitchFamily="34" charset="0"/>
                <a:cs typeface="Calibri" panose="020F0502020204030204" pitchFamily="34" charset="0"/>
              </a:rPr>
              <a:t>Mid-1960s / Early-1990s </a:t>
            </a:r>
          </a:p>
          <a:p>
            <a:pPr marL="0" indent="0" algn="just">
              <a:lnSpc>
                <a:spcPct val="90000"/>
              </a:lnSpc>
              <a:buClr>
                <a:schemeClr val="tx1"/>
              </a:buClr>
              <a:buSzPct val="90000"/>
              <a:buNone/>
            </a:pPr>
            <a:r>
              <a:rPr lang="en-US" altLang="it-IT" sz="2200" dirty="0" smtClean="0">
                <a:solidFill>
                  <a:srgbClr val="0070C0"/>
                </a:solidFill>
                <a:latin typeface="Calibri" panose="020F0502020204030204" pitchFamily="34" charset="0"/>
                <a:cs typeface="Calibri" panose="020F0502020204030204" pitchFamily="34" charset="0"/>
              </a:rPr>
              <a:t>Fiscal welfare supports the modernization of the Italian tax system within a </a:t>
            </a:r>
            <a:r>
              <a:rPr lang="en-US" altLang="it-IT" sz="2200" dirty="0" smtClean="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major redistributive plan</a:t>
            </a:r>
            <a:r>
              <a:rPr lang="en-US" altLang="it-IT" sz="2200" dirty="0" smtClean="0">
                <a:solidFill>
                  <a:srgbClr val="0070C0"/>
                </a:solidFill>
                <a:latin typeface="Calibri" panose="020F0502020204030204" pitchFamily="34" charset="0"/>
                <a:cs typeface="Calibri" panose="020F0502020204030204" pitchFamily="34" charset="0"/>
              </a:rPr>
              <a:t>, relying on the with the introduction of IRPEF (’74)</a:t>
            </a:r>
          </a:p>
          <a:p>
            <a:pPr algn="just">
              <a:lnSpc>
                <a:spcPct val="90000"/>
              </a:lnSpc>
              <a:buClr>
                <a:schemeClr val="tx1"/>
              </a:buClr>
              <a:buSzPct val="90000"/>
              <a:buFont typeface="Arial" panose="020B0604020202020204" pitchFamily="34" charset="0"/>
              <a:buChar char="•"/>
            </a:pPr>
            <a:r>
              <a:rPr lang="en-US" altLang="it-IT" sz="2000" dirty="0" smtClean="0">
                <a:solidFill>
                  <a:schemeClr val="bg2">
                    <a:lumMod val="50000"/>
                  </a:schemeClr>
                </a:solidFill>
                <a:latin typeface="Calibri" panose="020F0502020204030204" pitchFamily="34" charset="0"/>
                <a:cs typeface="Calibri" panose="020F0502020204030204" pitchFamily="34" charset="0"/>
              </a:rPr>
              <a:t>Tax advantages aimed at ensuring horizontal equity between households with similar income but different needs (tax deductions for family members) or improving access to relevant services (meals excluded from workers’ income) </a:t>
            </a:r>
          </a:p>
          <a:p>
            <a:pPr marL="0" indent="0" algn="just">
              <a:lnSpc>
                <a:spcPct val="90000"/>
              </a:lnSpc>
              <a:buClr>
                <a:schemeClr val="tx1"/>
              </a:buClr>
              <a:buSzPct val="90000"/>
              <a:buNone/>
            </a:pPr>
            <a:endParaRPr lang="en-US" altLang="it-IT" sz="2000" dirty="0" smtClean="0">
              <a:latin typeface="Calibri" panose="020F0502020204030204" pitchFamily="34" charset="0"/>
              <a:cs typeface="Calibri" panose="020F0502020204030204" pitchFamily="34" charset="0"/>
            </a:endParaRPr>
          </a:p>
          <a:p>
            <a:pPr marL="0" indent="0" algn="just" eaLnBrk="1" hangingPunct="1">
              <a:lnSpc>
                <a:spcPct val="90000"/>
              </a:lnSpc>
              <a:buClr>
                <a:schemeClr val="tx1"/>
              </a:buClr>
              <a:buSzPct val="90000"/>
              <a:buNone/>
            </a:pPr>
            <a:r>
              <a:rPr lang="en-US" altLang="it-IT" sz="2400" dirty="0" smtClean="0">
                <a:solidFill>
                  <a:srgbClr val="990033"/>
                </a:solidFill>
                <a:latin typeface="Calibri" panose="020F0502020204030204" pitchFamily="34" charset="0"/>
                <a:cs typeface="Calibri" panose="020F0502020204030204" pitchFamily="34" charset="0"/>
              </a:rPr>
              <a:t>Since the mid-1990s </a:t>
            </a:r>
          </a:p>
          <a:p>
            <a:pPr marL="0" indent="0" algn="just">
              <a:lnSpc>
                <a:spcPct val="90000"/>
              </a:lnSpc>
              <a:buClr>
                <a:schemeClr val="tx1"/>
              </a:buClr>
              <a:buSzPct val="90000"/>
              <a:buNone/>
            </a:pPr>
            <a:r>
              <a:rPr lang="en-US" altLang="it-IT" sz="2200" dirty="0" smtClean="0">
                <a:solidFill>
                  <a:srgbClr val="990033"/>
                </a:solidFill>
                <a:latin typeface="Calibri" panose="020F0502020204030204" pitchFamily="34" charset="0"/>
                <a:cs typeface="Calibri" panose="020F0502020204030204" pitchFamily="34" charset="0"/>
              </a:rPr>
              <a:t>“Cruising </a:t>
            </a:r>
            <a:r>
              <a:rPr lang="en-US" altLang="it-IT" sz="2200" dirty="0">
                <a:solidFill>
                  <a:srgbClr val="990033"/>
                </a:solidFill>
                <a:latin typeface="Calibri" panose="020F0502020204030204" pitchFamily="34" charset="0"/>
                <a:cs typeface="Calibri" panose="020F0502020204030204" pitchFamily="34" charset="0"/>
              </a:rPr>
              <a:t>with no </a:t>
            </a:r>
            <a:r>
              <a:rPr lang="en-US" altLang="it-IT" sz="2200" dirty="0" smtClean="0">
                <a:solidFill>
                  <a:srgbClr val="990033"/>
                </a:solidFill>
                <a:latin typeface="Calibri" panose="020F0502020204030204" pitchFamily="34" charset="0"/>
                <a:cs typeface="Calibri" panose="020F0502020204030204" pitchFamily="34" charset="0"/>
              </a:rPr>
              <a:t>route” (</a:t>
            </a:r>
            <a:r>
              <a:rPr lang="en-US" altLang="it-IT" sz="2200" dirty="0" err="1" smtClean="0">
                <a:solidFill>
                  <a:srgbClr val="990033"/>
                </a:solidFill>
                <a:latin typeface="Calibri" panose="020F0502020204030204" pitchFamily="34" charset="0"/>
                <a:cs typeface="Calibri" panose="020F0502020204030204" pitchFamily="34" charset="0"/>
              </a:rPr>
              <a:t>Bosi</a:t>
            </a:r>
            <a:r>
              <a:rPr lang="en-US" altLang="it-IT" sz="2200" dirty="0" smtClean="0">
                <a:solidFill>
                  <a:srgbClr val="990033"/>
                </a:solidFill>
                <a:latin typeface="Calibri" panose="020F0502020204030204" pitchFamily="34" charset="0"/>
                <a:cs typeface="Calibri" panose="020F0502020204030204" pitchFamily="34" charset="0"/>
              </a:rPr>
              <a:t> </a:t>
            </a:r>
            <a:r>
              <a:rPr lang="en-US" altLang="it-IT" sz="2200" dirty="0">
                <a:solidFill>
                  <a:srgbClr val="990033"/>
                </a:solidFill>
                <a:latin typeface="Calibri" panose="020F0502020204030204" pitchFamily="34" charset="0"/>
                <a:cs typeface="Calibri" panose="020F0502020204030204" pitchFamily="34" charset="0"/>
              </a:rPr>
              <a:t>e Guerra </a:t>
            </a:r>
            <a:r>
              <a:rPr lang="en-US" altLang="it-IT" sz="2200" dirty="0" smtClean="0">
                <a:solidFill>
                  <a:srgbClr val="990033"/>
                </a:solidFill>
                <a:latin typeface="Calibri" panose="020F0502020204030204" pitchFamily="34" charset="0"/>
                <a:cs typeface="Calibri" panose="020F0502020204030204" pitchFamily="34" charset="0"/>
              </a:rPr>
              <a:t>2020): gradually lost overall objectives of the plan in tax policy ..&amp; fiscal welfare as well</a:t>
            </a:r>
          </a:p>
          <a:p>
            <a:pPr algn="just">
              <a:lnSpc>
                <a:spcPct val="90000"/>
              </a:lnSpc>
              <a:buClr>
                <a:schemeClr val="tx1"/>
              </a:buClr>
              <a:buSzPct val="90000"/>
              <a:buFont typeface="Arial" panose="020B0604020202020204" pitchFamily="34" charset="0"/>
              <a:buChar char="•"/>
            </a:pPr>
            <a:r>
              <a:rPr lang="en-US" altLang="it-IT" sz="2000" dirty="0" smtClean="0">
                <a:solidFill>
                  <a:schemeClr val="bg2">
                    <a:lumMod val="50000"/>
                  </a:schemeClr>
                </a:solidFill>
                <a:latin typeface="Calibri" panose="020F0502020204030204" pitchFamily="34" charset="0"/>
                <a:cs typeface="Calibri" panose="020F0502020204030204" pitchFamily="34" charset="0"/>
              </a:rPr>
              <a:t>“Americanization” à la </a:t>
            </a:r>
            <a:r>
              <a:rPr lang="en-US" altLang="it-IT" sz="2000" dirty="0" err="1" smtClean="0">
                <a:solidFill>
                  <a:schemeClr val="bg2">
                    <a:lumMod val="50000"/>
                  </a:schemeClr>
                </a:solidFill>
                <a:latin typeface="Calibri" panose="020F0502020204030204" pitchFamily="34" charset="0"/>
                <a:cs typeface="Calibri" panose="020F0502020204030204" pitchFamily="34" charset="0"/>
              </a:rPr>
              <a:t>Steinmo</a:t>
            </a:r>
            <a:r>
              <a:rPr lang="en-US" altLang="it-IT" sz="2000" dirty="0" smtClean="0">
                <a:solidFill>
                  <a:schemeClr val="bg2">
                    <a:lumMod val="50000"/>
                  </a:schemeClr>
                </a:solidFill>
                <a:latin typeface="Calibri" panose="020F0502020204030204" pitchFamily="34" charset="0"/>
                <a:cs typeface="Calibri" panose="020F0502020204030204" pitchFamily="34" charset="0"/>
              </a:rPr>
              <a:t> (1989): enlarging plethora of tax deductions/advantages/incentives/ aimed to capture micro-corporatist socioeconomic demands and pressures</a:t>
            </a:r>
            <a:r>
              <a:rPr lang="en-US" altLang="it-IT" sz="2000" dirty="0" smtClean="0">
                <a:latin typeface="Calibri" panose="020F0502020204030204" pitchFamily="34" charset="0"/>
                <a:cs typeface="Calibri" panose="020F0502020204030204" pitchFamily="34" charset="0"/>
              </a:rPr>
              <a:t>	           </a:t>
            </a:r>
            <a:r>
              <a:rPr lang="en-US" altLang="it-IT" sz="2000" dirty="0" smtClean="0">
                <a:solidFill>
                  <a:srgbClr val="990033"/>
                </a:solidFill>
                <a:latin typeface="Calibri" panose="020F0502020204030204" pitchFamily="34" charset="0"/>
                <a:cs typeface="Calibri" panose="020F0502020204030204" pitchFamily="34" charset="0"/>
              </a:rPr>
              <a:t>de facto reduction of progressivity</a:t>
            </a:r>
            <a:endParaRPr lang="en-US" altLang="it-IT" sz="2000" dirty="0">
              <a:solidFill>
                <a:srgbClr val="990033"/>
              </a:solidFill>
              <a:latin typeface="Calibri" panose="020F0502020204030204" pitchFamily="34" charset="0"/>
              <a:cs typeface="Calibri" panose="020F0502020204030204" pitchFamily="34" charset="0"/>
            </a:endParaRPr>
          </a:p>
        </p:txBody>
      </p:sp>
      <p:sp>
        <p:nvSpPr>
          <p:cNvPr id="2" name="Freccia a destra 1"/>
          <p:cNvSpPr/>
          <p:nvPr/>
        </p:nvSpPr>
        <p:spPr bwMode="auto">
          <a:xfrm>
            <a:off x="4677904" y="5772320"/>
            <a:ext cx="504056" cy="325152"/>
          </a:xfrm>
          <a:prstGeom prst="rightArrow">
            <a:avLst/>
          </a:prstGeom>
          <a:solidFill>
            <a:srgbClr val="99003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41532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strips(downRight)">
                                      <p:cBhvr>
                                        <p:cTn id="13" dur="500"/>
                                        <p:tgtEl>
                                          <p:spTgt spid="2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animEffect transition="in" filter="strips(downRight)">
                                      <p:cBhvr>
                                        <p:cTn id="18" dur="500"/>
                                        <p:tgtEl>
                                          <p:spTgt spid="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 calcmode="lin" valueType="num">
                                      <p:cBhvr additive="base">
                                        <p:cTn id="23"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8" presetClass="entr" presetSubtype="6" fill="hold" nodeType="afterEffect">
                                  <p:stCondLst>
                                    <p:cond delay="0"/>
                                  </p:stCondLst>
                                  <p:childTnLst>
                                    <p:set>
                                      <p:cBhvr>
                                        <p:cTn id="27" dur="1" fill="hold">
                                          <p:stCondLst>
                                            <p:cond delay="0"/>
                                          </p:stCondLst>
                                        </p:cTn>
                                        <p:tgtEl>
                                          <p:spTgt spid="23">
                                            <p:txEl>
                                              <p:pRg st="5" end="5"/>
                                            </p:txEl>
                                          </p:spTgt>
                                        </p:tgtEl>
                                        <p:attrNameLst>
                                          <p:attrName>style.visibility</p:attrName>
                                        </p:attrNameLst>
                                      </p:cBhvr>
                                      <p:to>
                                        <p:strVal val="visible"/>
                                      </p:to>
                                    </p:set>
                                    <p:animEffect transition="in" filter="strips(downRight)">
                                      <p:cBhvr>
                                        <p:cTn id="28" dur="500"/>
                                        <p:tgtEl>
                                          <p:spTgt spid="2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23">
                                            <p:txEl>
                                              <p:pRg st="6" end="6"/>
                                            </p:txEl>
                                          </p:spTgt>
                                        </p:tgtEl>
                                        <p:attrNameLst>
                                          <p:attrName>style.visibility</p:attrName>
                                        </p:attrNameLst>
                                      </p:cBhvr>
                                      <p:to>
                                        <p:strVal val="visible"/>
                                      </p:to>
                                    </p:set>
                                    <p:animEffect transition="in" filter="strips(downRight)">
                                      <p:cBhvr>
                                        <p:cTn id="33" dur="500"/>
                                        <p:tgtEl>
                                          <p:spTgt spid="23">
                                            <p:txEl>
                                              <p:pRg st="6" end="6"/>
                                            </p:txEl>
                                          </p:spTgt>
                                        </p:tgtEl>
                                      </p:cBhvr>
                                    </p:animEffect>
                                  </p:childTnLst>
                                </p:cTn>
                              </p:par>
                              <p:par>
                                <p:cTn id="34" presetID="2" presetClass="entr" presetSubtype="8"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it-IT" sz="2400" dirty="0">
                <a:solidFill>
                  <a:schemeClr val="bg1"/>
                </a:solidFill>
                <a:latin typeface="Calibri" pitchFamily="34" charset="0"/>
              </a:rPr>
              <a:t>The “</a:t>
            </a:r>
            <a:r>
              <a:rPr lang="it-IT" sz="2400" dirty="0" err="1">
                <a:solidFill>
                  <a:schemeClr val="bg1"/>
                </a:solidFill>
                <a:latin typeface="Calibri" pitchFamily="34" charset="0"/>
              </a:rPr>
              <a:t>invisible</a:t>
            </a:r>
            <a:r>
              <a:rPr lang="it-IT" sz="2400" dirty="0">
                <a:solidFill>
                  <a:schemeClr val="bg1"/>
                </a:solidFill>
                <a:latin typeface="Calibri" pitchFamily="34" charset="0"/>
              </a:rPr>
              <a:t> </a:t>
            </a:r>
            <a:r>
              <a:rPr lang="it-IT" sz="2400" dirty="0" err="1">
                <a:solidFill>
                  <a:schemeClr val="bg1"/>
                </a:solidFill>
                <a:latin typeface="Calibri" pitchFamily="34" charset="0"/>
              </a:rPr>
              <a:t>hand</a:t>
            </a:r>
            <a:r>
              <a:rPr lang="it-IT" sz="2400" dirty="0">
                <a:solidFill>
                  <a:schemeClr val="bg1"/>
                </a:solidFill>
                <a:latin typeface="Calibri" pitchFamily="34" charset="0"/>
              </a:rPr>
              <a:t>”</a:t>
            </a:r>
          </a:p>
        </p:txBody>
      </p:sp>
      <p:sp>
        <p:nvSpPr>
          <p:cNvPr id="10"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1"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3" name="Text Box 3"/>
          <p:cNvSpPr txBox="1">
            <a:spLocks noChangeArrowheads="1"/>
          </p:cNvSpPr>
          <p:nvPr/>
        </p:nvSpPr>
        <p:spPr bwMode="auto">
          <a:xfrm>
            <a:off x="0" y="844689"/>
            <a:ext cx="9144000" cy="892552"/>
          </a:xfrm>
          <a:prstGeom prst="rect">
            <a:avLst/>
          </a:prstGeom>
          <a:noFill/>
          <a:ln w="9525">
            <a:noFill/>
            <a:miter lim="800000"/>
            <a:headEnd/>
            <a:tailEnd/>
          </a:ln>
          <a:effectLst/>
        </p:spPr>
        <p:txBody>
          <a:bodyPr>
            <a:spAutoFit/>
          </a:bodyPr>
          <a:lstStyle/>
          <a:p>
            <a:pPr algn="r"/>
            <a:r>
              <a:rPr lang="it-IT" sz="2600" dirty="0" smtClean="0">
                <a:solidFill>
                  <a:srgbClr val="990033"/>
                </a:solidFill>
                <a:latin typeface="Calibri" pitchFamily="34" charset="0"/>
              </a:rPr>
              <a:t>					         Services, cash </a:t>
            </a:r>
            <a:r>
              <a:rPr lang="it-IT" sz="2600" dirty="0" err="1" smtClean="0">
                <a:solidFill>
                  <a:srgbClr val="990033"/>
                </a:solidFill>
                <a:latin typeface="Calibri" pitchFamily="34" charset="0"/>
              </a:rPr>
              <a:t>transfers</a:t>
            </a:r>
            <a:r>
              <a:rPr lang="it-IT" sz="2600" dirty="0" smtClean="0">
                <a:solidFill>
                  <a:srgbClr val="990033"/>
                </a:solidFill>
                <a:latin typeface="Calibri" pitchFamily="34" charset="0"/>
              </a:rPr>
              <a:t> &amp; </a:t>
            </a:r>
          </a:p>
          <a:p>
            <a:pPr algn="r"/>
            <a:r>
              <a:rPr lang="it-IT" sz="2600" dirty="0">
                <a:solidFill>
                  <a:srgbClr val="990033"/>
                </a:solidFill>
                <a:latin typeface="Calibri" pitchFamily="34" charset="0"/>
              </a:rPr>
              <a:t>	</a:t>
            </a:r>
            <a:r>
              <a:rPr lang="it-IT" sz="2600" dirty="0" smtClean="0">
                <a:solidFill>
                  <a:srgbClr val="990033"/>
                </a:solidFill>
                <a:latin typeface="Calibri" pitchFamily="34" charset="0"/>
              </a:rPr>
              <a:t>				         fiscal welfare </a:t>
            </a:r>
            <a:endParaRPr lang="it-IT"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it-IT" smtClean="0">
                <a:solidFill>
                  <a:schemeClr val="bg1"/>
                </a:solidFill>
              </a:rPr>
              <a:pPr/>
              <a:t>8</a:t>
            </a:fld>
            <a:endParaRPr lang="it-IT" dirty="0">
              <a:solidFill>
                <a:schemeClr val="bg1"/>
              </a:solidFill>
            </a:endParaRPr>
          </a:p>
        </p:txBody>
      </p:sp>
      <p:pic>
        <p:nvPicPr>
          <p:cNvPr id="14" name="Immagine 13"/>
          <p:cNvPicPr/>
          <p:nvPr/>
        </p:nvPicPr>
        <p:blipFill>
          <a:blip r:embed="rId3">
            <a:extLst>
              <a:ext uri="{28A0092B-C50C-407E-A947-70E740481C1C}">
                <a14:useLocalDpi xmlns:a14="http://schemas.microsoft.com/office/drawing/2010/main" val="0"/>
              </a:ext>
            </a:extLst>
          </a:blip>
          <a:srcRect/>
          <a:stretch>
            <a:fillRect/>
          </a:stretch>
        </p:blipFill>
        <p:spPr bwMode="auto">
          <a:xfrm>
            <a:off x="755577" y="2060848"/>
            <a:ext cx="7416824" cy="4559026"/>
          </a:xfrm>
          <a:prstGeom prst="rect">
            <a:avLst/>
          </a:prstGeom>
          <a:noFill/>
          <a:ln>
            <a:noFill/>
          </a:ln>
        </p:spPr>
      </p:pic>
      <p:sp>
        <p:nvSpPr>
          <p:cNvPr id="2" name="Rettangolo 1"/>
          <p:cNvSpPr/>
          <p:nvPr/>
        </p:nvSpPr>
        <p:spPr bwMode="auto">
          <a:xfrm>
            <a:off x="827583" y="5517232"/>
            <a:ext cx="7200801" cy="110264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2" name="Ovale 11"/>
          <p:cNvSpPr/>
          <p:nvPr/>
        </p:nvSpPr>
        <p:spPr bwMode="auto">
          <a:xfrm>
            <a:off x="755577" y="3835762"/>
            <a:ext cx="1080119" cy="1009198"/>
          </a:xfrm>
          <a:prstGeom prst="ellipse">
            <a:avLst/>
          </a:prstGeom>
          <a:noFill/>
          <a:ln w="28575" cap="flat" cmpd="sng" algn="ctr">
            <a:solidFill>
              <a:srgbClr val="99003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5" name="Ovale 14"/>
          <p:cNvSpPr/>
          <p:nvPr/>
        </p:nvSpPr>
        <p:spPr bwMode="auto">
          <a:xfrm>
            <a:off x="4355976" y="3835762"/>
            <a:ext cx="1080120" cy="1009198"/>
          </a:xfrm>
          <a:prstGeom prst="ellipse">
            <a:avLst/>
          </a:prstGeom>
          <a:noFill/>
          <a:ln w="28575" cap="flat" cmpd="sng" algn="ctr">
            <a:solidFill>
              <a:srgbClr val="99003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6" name="Text Box 3"/>
          <p:cNvSpPr txBox="1">
            <a:spLocks noChangeArrowheads="1"/>
          </p:cNvSpPr>
          <p:nvPr/>
        </p:nvSpPr>
        <p:spPr bwMode="auto">
          <a:xfrm>
            <a:off x="791580" y="1755985"/>
            <a:ext cx="7560840" cy="400110"/>
          </a:xfrm>
          <a:prstGeom prst="rect">
            <a:avLst/>
          </a:prstGeom>
          <a:noFill/>
          <a:ln w="9525">
            <a:noFill/>
            <a:miter lim="800000"/>
            <a:headEnd/>
            <a:tailEnd/>
          </a:ln>
          <a:effectLst/>
        </p:spPr>
        <p:txBody>
          <a:bodyPr wrap="square">
            <a:spAutoFit/>
          </a:bodyPr>
          <a:lstStyle/>
          <a:p>
            <a:r>
              <a:rPr lang="en-US" sz="2000" dirty="0" smtClean="0">
                <a:solidFill>
                  <a:schemeClr val="bg2">
                    <a:lumMod val="50000"/>
                  </a:schemeClr>
                </a:solidFill>
                <a:latin typeface="Calibri" pitchFamily="34" charset="0"/>
              </a:rPr>
              <a:t>% of total social &amp; fiscal welfare expenditure, 2009-18</a:t>
            </a:r>
            <a:endParaRPr lang="en-US" sz="2000" dirty="0">
              <a:solidFill>
                <a:schemeClr val="bg2">
                  <a:lumMod val="50000"/>
                </a:schemeClr>
              </a:solidFill>
              <a:latin typeface="Calibri" pitchFamily="34" charset="0"/>
            </a:endParaRPr>
          </a:p>
        </p:txBody>
      </p:sp>
      <p:sp>
        <p:nvSpPr>
          <p:cNvPr id="17" name="Ovale 16"/>
          <p:cNvSpPr/>
          <p:nvPr/>
        </p:nvSpPr>
        <p:spPr bwMode="auto">
          <a:xfrm>
            <a:off x="4417436" y="2826563"/>
            <a:ext cx="1080120" cy="1009198"/>
          </a:xfrm>
          <a:prstGeom prst="ellipse">
            <a:avLst/>
          </a:prstGeom>
          <a:noFill/>
          <a:ln w="28575" cap="flat" cmpd="sng" algn="ctr">
            <a:solidFill>
              <a:srgbClr val="99003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387292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836711"/>
          </a:xfrm>
          <a:prstGeom prst="rect">
            <a:avLst/>
          </a:prstGeom>
          <a:solidFill>
            <a:srgbClr val="00337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
        <p:nvSpPr>
          <p:cNvPr id="4"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5"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9" name="Text Box 3"/>
          <p:cNvSpPr txBox="1">
            <a:spLocks noChangeArrowheads="1"/>
          </p:cNvSpPr>
          <p:nvPr/>
        </p:nvSpPr>
        <p:spPr bwMode="auto">
          <a:xfrm>
            <a:off x="0" y="67271"/>
            <a:ext cx="9144000" cy="615553"/>
          </a:xfrm>
          <a:prstGeom prst="rect">
            <a:avLst/>
          </a:prstGeom>
          <a:noFill/>
          <a:ln w="9525">
            <a:noFill/>
            <a:miter lim="800000"/>
            <a:headEnd/>
            <a:tailEnd/>
          </a:ln>
          <a:effectLst/>
        </p:spPr>
        <p:txBody>
          <a:bodyPr>
            <a:spAutoFit/>
          </a:bodyPr>
          <a:lstStyle/>
          <a:p>
            <a:pPr algn="ctr">
              <a:defRPr/>
            </a:pPr>
            <a:endParaRPr lang="en-US" sz="1000" i="1" dirty="0">
              <a:solidFill>
                <a:schemeClr val="bg1"/>
              </a:solidFill>
              <a:effectLst>
                <a:outerShdw blurRad="38100" dist="38100" dir="2700000" algn="tl">
                  <a:srgbClr val="000000"/>
                </a:outerShdw>
              </a:effectLst>
              <a:latin typeface="Calibri" pitchFamily="34" charset="0"/>
              <a:ea typeface="ＭＳ Ｐゴシック"/>
              <a:cs typeface="Arial" charset="0"/>
            </a:endParaRPr>
          </a:p>
          <a:p>
            <a:pPr algn="ctr"/>
            <a:r>
              <a:rPr lang="it-IT" sz="2400" dirty="0">
                <a:solidFill>
                  <a:schemeClr val="bg1"/>
                </a:solidFill>
                <a:latin typeface="Calibri" pitchFamily="34" charset="0"/>
              </a:rPr>
              <a:t>The “</a:t>
            </a:r>
            <a:r>
              <a:rPr lang="it-IT" sz="2400" dirty="0" err="1">
                <a:solidFill>
                  <a:schemeClr val="bg1"/>
                </a:solidFill>
                <a:latin typeface="Calibri" pitchFamily="34" charset="0"/>
              </a:rPr>
              <a:t>invisible</a:t>
            </a:r>
            <a:r>
              <a:rPr lang="it-IT" sz="2400" dirty="0">
                <a:solidFill>
                  <a:schemeClr val="bg1"/>
                </a:solidFill>
                <a:latin typeface="Calibri" pitchFamily="34" charset="0"/>
              </a:rPr>
              <a:t> </a:t>
            </a:r>
            <a:r>
              <a:rPr lang="it-IT" sz="2400" dirty="0" err="1">
                <a:solidFill>
                  <a:schemeClr val="bg1"/>
                </a:solidFill>
                <a:latin typeface="Calibri" pitchFamily="34" charset="0"/>
              </a:rPr>
              <a:t>hand</a:t>
            </a:r>
            <a:r>
              <a:rPr lang="it-IT" sz="2400" dirty="0">
                <a:solidFill>
                  <a:schemeClr val="bg1"/>
                </a:solidFill>
                <a:latin typeface="Calibri" pitchFamily="34" charset="0"/>
              </a:rPr>
              <a:t>”</a:t>
            </a:r>
          </a:p>
        </p:txBody>
      </p:sp>
      <p:sp>
        <p:nvSpPr>
          <p:cNvPr id="10" name="Rectangle 3"/>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1" name="Rectangle 5"/>
          <p:cNvSpPr>
            <a:spLocks noChangeArrowheads="1"/>
          </p:cNvSpPr>
          <p:nvPr/>
        </p:nvSpPr>
        <p:spPr bwMode="auto">
          <a:xfrm>
            <a:off x="-1588" y="1809750"/>
            <a:ext cx="184151" cy="457200"/>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a:ln>
                <a:noFill/>
              </a:ln>
              <a:solidFill>
                <a:srgbClr val="000000"/>
              </a:solidFill>
              <a:effectLst/>
              <a:uLnTx/>
              <a:uFillTx/>
              <a:latin typeface="Calibri" pitchFamily="34" charset="0"/>
              <a:ea typeface="ＭＳ Ｐゴシック"/>
              <a:cs typeface="+mn-cs"/>
            </a:endParaRPr>
          </a:p>
        </p:txBody>
      </p:sp>
      <p:sp>
        <p:nvSpPr>
          <p:cNvPr id="13" name="Text Box 3"/>
          <p:cNvSpPr txBox="1">
            <a:spLocks noChangeArrowheads="1"/>
          </p:cNvSpPr>
          <p:nvPr/>
        </p:nvSpPr>
        <p:spPr bwMode="auto">
          <a:xfrm>
            <a:off x="0" y="844689"/>
            <a:ext cx="9144000" cy="892552"/>
          </a:xfrm>
          <a:prstGeom prst="rect">
            <a:avLst/>
          </a:prstGeom>
          <a:noFill/>
          <a:ln w="9525">
            <a:noFill/>
            <a:miter lim="800000"/>
            <a:headEnd/>
            <a:tailEnd/>
          </a:ln>
          <a:effectLst/>
        </p:spPr>
        <p:txBody>
          <a:bodyPr>
            <a:spAutoFit/>
          </a:bodyPr>
          <a:lstStyle/>
          <a:p>
            <a:pPr algn="r"/>
            <a:r>
              <a:rPr lang="en-US" sz="2600" dirty="0" smtClean="0">
                <a:solidFill>
                  <a:srgbClr val="990033"/>
                </a:solidFill>
                <a:latin typeface="Calibri" pitchFamily="34" charset="0"/>
              </a:rPr>
              <a:t>					 Fiscal &amp; </a:t>
            </a:r>
            <a:r>
              <a:rPr lang="en-US" sz="2600" dirty="0">
                <a:solidFill>
                  <a:srgbClr val="990033"/>
                </a:solidFill>
                <a:latin typeface="Calibri" pitchFamily="34" charset="0"/>
              </a:rPr>
              <a:t>S</a:t>
            </a:r>
            <a:r>
              <a:rPr lang="en-US" sz="2600" dirty="0" smtClean="0">
                <a:solidFill>
                  <a:srgbClr val="990033"/>
                </a:solidFill>
                <a:latin typeface="Calibri" pitchFamily="34" charset="0"/>
              </a:rPr>
              <a:t>ocial welfare a changing balance in expenditures</a:t>
            </a:r>
            <a:endParaRPr lang="en-US" sz="2600" dirty="0">
              <a:solidFill>
                <a:srgbClr val="990033"/>
              </a:solidFill>
              <a:latin typeface="Calibri" pitchFamily="34" charset="0"/>
            </a:endParaRPr>
          </a:p>
        </p:txBody>
      </p:sp>
      <p:sp>
        <p:nvSpPr>
          <p:cNvPr id="22" name="Segnaposto numero diapositiva 3"/>
          <p:cNvSpPr txBox="1">
            <a:spLocks/>
          </p:cNvSpPr>
          <p:nvPr/>
        </p:nvSpPr>
        <p:spPr>
          <a:xfrm>
            <a:off x="8532440" y="6381750"/>
            <a:ext cx="467072" cy="476250"/>
          </a:xfrm>
          <a:prstGeom prst="rect">
            <a:avLst/>
          </a:prstGeom>
        </p:spPr>
        <p:txBody>
          <a:bodyPr/>
          <a:lstStyle>
            <a:defPPr>
              <a:defRPr lang="it-IT"/>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B7F1502-1D5A-43D7-B1D0-B6DA8E3AAF18}" type="slidenum">
              <a:rPr lang="it-IT" smtClean="0">
                <a:solidFill>
                  <a:schemeClr val="bg1"/>
                </a:solidFill>
              </a:rPr>
              <a:pPr/>
              <a:t>9</a:t>
            </a:fld>
            <a:endParaRPr lang="it-IT" dirty="0">
              <a:solidFill>
                <a:schemeClr val="bg1"/>
              </a:solidFill>
            </a:endParaRPr>
          </a:p>
        </p:txBody>
      </p:sp>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66950"/>
            <a:ext cx="7704856" cy="4512991"/>
          </a:xfrm>
          <a:prstGeom prst="rect">
            <a:avLst/>
          </a:prstGeom>
          <a:noFill/>
          <a:ln>
            <a:noFill/>
          </a:ln>
        </p:spPr>
      </p:pic>
      <p:sp>
        <p:nvSpPr>
          <p:cNvPr id="14" name="Text Box 3"/>
          <p:cNvSpPr txBox="1">
            <a:spLocks noChangeArrowheads="1"/>
          </p:cNvSpPr>
          <p:nvPr/>
        </p:nvSpPr>
        <p:spPr bwMode="auto">
          <a:xfrm>
            <a:off x="755576" y="1866840"/>
            <a:ext cx="7560840" cy="400110"/>
          </a:xfrm>
          <a:prstGeom prst="rect">
            <a:avLst/>
          </a:prstGeom>
          <a:noFill/>
          <a:ln w="9525">
            <a:noFill/>
            <a:miter lim="800000"/>
            <a:headEnd/>
            <a:tailEnd/>
          </a:ln>
          <a:effectLst/>
        </p:spPr>
        <p:txBody>
          <a:bodyPr wrap="square">
            <a:spAutoFit/>
          </a:bodyPr>
          <a:lstStyle/>
          <a:p>
            <a:r>
              <a:rPr lang="it-IT" sz="2000" dirty="0" smtClean="0">
                <a:solidFill>
                  <a:schemeClr val="bg2">
                    <a:lumMod val="50000"/>
                  </a:schemeClr>
                </a:solidFill>
                <a:latin typeface="Calibri" pitchFamily="34" charset="0"/>
              </a:rPr>
              <a:t>Ratio </a:t>
            </a:r>
            <a:r>
              <a:rPr lang="it-IT" sz="2000" dirty="0" err="1" smtClean="0">
                <a:solidFill>
                  <a:schemeClr val="bg2">
                    <a:lumMod val="50000"/>
                  </a:schemeClr>
                </a:solidFill>
                <a:latin typeface="Calibri" pitchFamily="34" charset="0"/>
              </a:rPr>
              <a:t>between</a:t>
            </a:r>
            <a:r>
              <a:rPr lang="it-IT" sz="2000" dirty="0" smtClean="0">
                <a:solidFill>
                  <a:schemeClr val="bg2">
                    <a:lumMod val="50000"/>
                  </a:schemeClr>
                </a:solidFill>
                <a:latin typeface="Calibri" pitchFamily="34" charset="0"/>
              </a:rPr>
              <a:t> fiscal and social welfare </a:t>
            </a:r>
            <a:r>
              <a:rPr lang="it-IT" sz="2000" dirty="0" err="1" smtClean="0">
                <a:solidFill>
                  <a:schemeClr val="bg2">
                    <a:lumMod val="50000"/>
                  </a:schemeClr>
                </a:solidFill>
                <a:latin typeface="Calibri" pitchFamily="34" charset="0"/>
              </a:rPr>
              <a:t>expenditure</a:t>
            </a:r>
            <a:r>
              <a:rPr lang="it-IT" sz="2000" dirty="0" smtClean="0">
                <a:solidFill>
                  <a:schemeClr val="bg2">
                    <a:lumMod val="50000"/>
                  </a:schemeClr>
                </a:solidFill>
                <a:latin typeface="Calibri" pitchFamily="34" charset="0"/>
              </a:rPr>
              <a:t>, 2009-18</a:t>
            </a:r>
            <a:endParaRPr lang="it-IT" sz="2000" dirty="0">
              <a:solidFill>
                <a:schemeClr val="bg2">
                  <a:lumMod val="50000"/>
                </a:schemeClr>
              </a:solidFill>
              <a:latin typeface="Calibri" pitchFamily="34" charset="0"/>
            </a:endParaRPr>
          </a:p>
        </p:txBody>
      </p:sp>
      <p:sp>
        <p:nvSpPr>
          <p:cNvPr id="2" name="Rettangolo 1"/>
          <p:cNvSpPr/>
          <p:nvPr/>
        </p:nvSpPr>
        <p:spPr bwMode="auto">
          <a:xfrm>
            <a:off x="827584" y="5589240"/>
            <a:ext cx="7632848" cy="1152128"/>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3" name="Ovale 2"/>
          <p:cNvSpPr/>
          <p:nvPr/>
        </p:nvSpPr>
        <p:spPr bwMode="auto">
          <a:xfrm>
            <a:off x="4211960" y="2391663"/>
            <a:ext cx="1296144" cy="742096"/>
          </a:xfrm>
          <a:prstGeom prst="ellipse">
            <a:avLst/>
          </a:prstGeom>
          <a:noFill/>
          <a:ln w="28575" cap="flat" cmpd="sng" algn="ctr">
            <a:solidFill>
              <a:srgbClr val="99003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7" name="Ovale 16"/>
          <p:cNvSpPr/>
          <p:nvPr/>
        </p:nvSpPr>
        <p:spPr bwMode="auto">
          <a:xfrm>
            <a:off x="2843808" y="2266950"/>
            <a:ext cx="1296144" cy="2206745"/>
          </a:xfrm>
          <a:prstGeom prst="ellipse">
            <a:avLst/>
          </a:prstGeom>
          <a:noFill/>
          <a:ln w="28575" cap="flat" cmpd="sng" algn="ctr">
            <a:solidFill>
              <a:srgbClr val="99003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8" name="Ovale 17"/>
          <p:cNvSpPr/>
          <p:nvPr/>
        </p:nvSpPr>
        <p:spPr bwMode="auto">
          <a:xfrm>
            <a:off x="1475656" y="3787954"/>
            <a:ext cx="1224136" cy="1009198"/>
          </a:xfrm>
          <a:prstGeom prst="ellipse">
            <a:avLst/>
          </a:prstGeom>
          <a:noFill/>
          <a:ln w="28575" cap="flat" cmpd="sng" algn="ctr">
            <a:solidFill>
              <a:srgbClr val="99003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18865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upRight)">
                                      <p:cBhvr>
                                        <p:cTn id="13" dur="500"/>
                                        <p:tgtEl>
                                          <p:spTgt spid="12"/>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upRight)">
                                      <p:cBhvr>
                                        <p:cTn id="16" dur="500"/>
                                        <p:tgtEl>
                                          <p:spTgt spid="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3" grpId="0" animBg="1"/>
      <p:bldP spid="17" grpId="0" animBg="1"/>
      <p:bldP spid="18" grpId="0" animBg="1"/>
    </p:bldLst>
  </p:timing>
</p:sld>
</file>

<file path=ppt/theme/theme1.xml><?xml version="1.0" encoding="utf-8"?>
<a:theme xmlns:a="http://schemas.openxmlformats.org/drawingml/2006/main" name="1_B_PP_Dipart_2r">
  <a:themeElements>
    <a:clrScheme name="B_PP_Dipart_2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_PP_Dipart_2r">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_PP_Dipart_2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_PP_Dipart_2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_PP_Dipart_2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_PP_Dipart_2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_PP_Dipart_2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_PP_Dipart_2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_PP_Dipart_2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_PP_Dipart_2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_PP_Dipart_2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_PP_Dipart_2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_PP_Dipart_2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_PP_Dipart_2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4538</TotalTime>
  <Words>1801</Words>
  <Application>Microsoft Office PowerPoint</Application>
  <PresentationFormat>Presentazione su schermo (4:3)</PresentationFormat>
  <Paragraphs>421</Paragraphs>
  <Slides>28</Slides>
  <Notes>28</Notes>
  <HiddenSlides>9</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ＭＳ Ｐゴシック</vt:lpstr>
      <vt:lpstr>Arial</vt:lpstr>
      <vt:lpstr>Calibri</vt:lpstr>
      <vt:lpstr>Garamond</vt:lpstr>
      <vt:lpstr>Times New Roman</vt:lpstr>
      <vt:lpstr>Trebuchet MS</vt:lpstr>
      <vt:lpstr>Wingdings</vt:lpstr>
      <vt:lpstr>1_B_PP_Dipart_2r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Matteo Jessoula</dc:creator>
  <cp:lastModifiedBy>Matteo</cp:lastModifiedBy>
  <cp:revision>338</cp:revision>
  <cp:lastPrinted>2022-03-01T10:21:29Z</cp:lastPrinted>
  <dcterms:created xsi:type="dcterms:W3CDTF">2009-03-26T22:25:50Z</dcterms:created>
  <dcterms:modified xsi:type="dcterms:W3CDTF">2022-12-16T16:11:12Z</dcterms:modified>
</cp:coreProperties>
</file>