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23" r:id="rId2"/>
    <p:sldId id="338" r:id="rId3"/>
    <p:sldId id="347" r:id="rId4"/>
    <p:sldId id="348" r:id="rId5"/>
    <p:sldId id="349" r:id="rId6"/>
    <p:sldId id="350" r:id="rId7"/>
    <p:sldId id="351" r:id="rId8"/>
    <p:sldId id="352" r:id="rId9"/>
    <p:sldId id="354" r:id="rId10"/>
    <p:sldId id="353" r:id="rId11"/>
    <p:sldId id="355" r:id="rId12"/>
    <p:sldId id="356" r:id="rId13"/>
    <p:sldId id="357" r:id="rId14"/>
    <p:sldId id="358" r:id="rId15"/>
    <p:sldId id="359" r:id="rId16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70C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ile chiaro 2 - Color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4" autoAdjust="0"/>
    <p:restoredTop sz="94618" autoAdjust="0"/>
  </p:normalViewPr>
  <p:slideViewPr>
    <p:cSldViewPr snapToGrid="0">
      <p:cViewPr varScale="1">
        <p:scale>
          <a:sx n="95" d="100"/>
          <a:sy n="95" d="100"/>
        </p:scale>
        <p:origin x="100" y="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r">
              <a:defRPr sz="1200"/>
            </a:lvl1pPr>
          </a:lstStyle>
          <a:p>
            <a:fld id="{4EAA3560-CA92-4450-A112-BC4AEF17C24B}" type="datetimeFigureOut">
              <a:rPr lang="it-IT" smtClean="0"/>
              <a:t>06/06/2023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8055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8055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r">
              <a:defRPr sz="1200"/>
            </a:lvl1pPr>
          </a:lstStyle>
          <a:p>
            <a:fld id="{6A8A1FC0-B539-4424-A479-3EBDA02F008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30899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r">
              <a:defRPr sz="1200"/>
            </a:lvl1pPr>
          </a:lstStyle>
          <a:p>
            <a:fld id="{B54BE8D7-703E-4385-9EA9-987E13A2FD8F}" type="datetimeFigureOut">
              <a:rPr lang="it-IT" smtClean="0"/>
              <a:t>06/06/2023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92" tIns="45496" rIns="90992" bIns="45496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0992" tIns="45496" rIns="90992" bIns="45496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8055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8055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r">
              <a:defRPr sz="1200"/>
            </a:lvl1pPr>
          </a:lstStyle>
          <a:p>
            <a:fld id="{F2150CFD-2356-4A07-BD8C-1CEE49CBF84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5302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50CFD-2356-4A07-BD8C-1CEE49CBF841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07107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50CFD-2356-4A07-BD8C-1CEE49CBF841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94892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50CFD-2356-4A07-BD8C-1CEE49CBF841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09026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50CFD-2356-4A07-BD8C-1CEE49CBF841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667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50CFD-2356-4A07-BD8C-1CEE49CBF841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24110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50CFD-2356-4A07-BD8C-1CEE49CBF841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26730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50CFD-2356-4A07-BD8C-1CEE49CBF841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36308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50CFD-2356-4A07-BD8C-1CEE49CBF841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2221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50CFD-2356-4A07-BD8C-1CEE49CBF841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8607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50CFD-2356-4A07-BD8C-1CEE49CBF841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65613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50CFD-2356-4A07-BD8C-1CEE49CBF841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29157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50CFD-2356-4A07-BD8C-1CEE49CBF841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3434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50CFD-2356-4A07-BD8C-1CEE49CBF841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5479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50CFD-2356-4A07-BD8C-1CEE49CBF841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38622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50CFD-2356-4A07-BD8C-1CEE49CBF841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6083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313F-2AC3-4326-A9AA-7CCCAF013F8B}" type="datetimeFigureOut">
              <a:rPr lang="it-IT" smtClean="0"/>
              <a:t>06/06/2023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1B109-87F6-440D-99AB-A6E4EBD63F7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1677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313F-2AC3-4326-A9AA-7CCCAF013F8B}" type="datetimeFigureOut">
              <a:rPr lang="it-IT" smtClean="0"/>
              <a:t>06/06/2023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1B109-87F6-440D-99AB-A6E4EBD63F7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9057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313F-2AC3-4326-A9AA-7CCCAF013F8B}" type="datetimeFigureOut">
              <a:rPr lang="it-IT" smtClean="0"/>
              <a:t>06/06/2023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1B109-87F6-440D-99AB-A6E4EBD63F7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5903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313F-2AC3-4326-A9AA-7CCCAF013F8B}" type="datetimeFigureOut">
              <a:rPr lang="it-IT" smtClean="0"/>
              <a:t>06/06/2023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1B109-87F6-440D-99AB-A6E4EBD63F7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8638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313F-2AC3-4326-A9AA-7CCCAF013F8B}" type="datetimeFigureOut">
              <a:rPr lang="it-IT" smtClean="0"/>
              <a:t>06/06/2023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1B109-87F6-440D-99AB-A6E4EBD63F7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7155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313F-2AC3-4326-A9AA-7CCCAF013F8B}" type="datetimeFigureOut">
              <a:rPr lang="it-IT" smtClean="0"/>
              <a:t>06/06/2023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1B109-87F6-440D-99AB-A6E4EBD63F7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5278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313F-2AC3-4326-A9AA-7CCCAF013F8B}" type="datetimeFigureOut">
              <a:rPr lang="it-IT" smtClean="0"/>
              <a:t>06/06/2023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1B109-87F6-440D-99AB-A6E4EBD63F7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0031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313F-2AC3-4326-A9AA-7CCCAF013F8B}" type="datetimeFigureOut">
              <a:rPr lang="it-IT" smtClean="0"/>
              <a:t>06/06/2023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1B109-87F6-440D-99AB-A6E4EBD63F7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0997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313F-2AC3-4326-A9AA-7CCCAF013F8B}" type="datetimeFigureOut">
              <a:rPr lang="it-IT" smtClean="0"/>
              <a:t>06/06/2023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1B109-87F6-440D-99AB-A6E4EBD63F7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0775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313F-2AC3-4326-A9AA-7CCCAF013F8B}" type="datetimeFigureOut">
              <a:rPr lang="it-IT" smtClean="0"/>
              <a:t>06/06/2023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1B109-87F6-440D-99AB-A6E4EBD63F7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2134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313F-2AC3-4326-A9AA-7CCCAF013F8B}" type="datetimeFigureOut">
              <a:rPr lang="it-IT" smtClean="0"/>
              <a:t>06/06/2023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1B109-87F6-440D-99AB-A6E4EBD63F7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0156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4313F-2AC3-4326-A9AA-7CCCAF013F8B}" type="datetimeFigureOut">
              <a:rPr lang="it-IT" smtClean="0"/>
              <a:t>06/06/2023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1B109-87F6-440D-99AB-A6E4EBD63F7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9621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0000"/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Connettore 1 10"/>
          <p:cNvCxnSpPr/>
          <p:nvPr/>
        </p:nvCxnSpPr>
        <p:spPr>
          <a:xfrm flipV="1">
            <a:off x="720000" y="1080000"/>
            <a:ext cx="10800000" cy="22483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2887337" y="1226848"/>
            <a:ext cx="89879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400"/>
              </a:spcBef>
            </a:pPr>
            <a:endParaRPr lang="en-GB" sz="40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720000" y="1452056"/>
            <a:ext cx="10800000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000" b="1" dirty="0">
                <a:solidFill>
                  <a:schemeClr val="accent6">
                    <a:lumMod val="50000"/>
                  </a:schemeClr>
                </a:solidFill>
              </a:rPr>
              <a:t>The impact of Coding Girls on </a:t>
            </a:r>
          </a:p>
          <a:p>
            <a:pPr algn="ctr"/>
            <a:r>
              <a:rPr lang="en-AU" sz="4000" b="1" dirty="0">
                <a:solidFill>
                  <a:schemeClr val="accent6">
                    <a:lumMod val="50000"/>
                  </a:schemeClr>
                </a:solidFill>
              </a:rPr>
              <a:t>High School Students’ Educational Choices</a:t>
            </a:r>
          </a:p>
          <a:p>
            <a:pPr algn="ctr"/>
            <a:r>
              <a:rPr lang="en-US" sz="4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en-US" sz="4000" b="1" dirty="0">
              <a:solidFill>
                <a:schemeClr val="accent6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algn="ctr"/>
            <a:r>
              <a:rPr lang="en-US" sz="3000" b="1" dirty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Chiara Pronzato</a:t>
            </a:r>
          </a:p>
          <a:p>
            <a:pPr algn="ctr"/>
            <a:r>
              <a:rPr lang="en-US" sz="3000" b="1" dirty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(with Stefania </a:t>
            </a:r>
            <a:r>
              <a:rPr lang="en-US" sz="3000" b="1" dirty="0" err="1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Basiglio</a:t>
            </a:r>
            <a:r>
              <a:rPr lang="en-US" sz="3000" b="1" dirty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and Daniela Del Boca)</a:t>
            </a:r>
            <a:endParaRPr lang="en-US" sz="28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it-IT" sz="2500" dirty="0">
              <a:solidFill>
                <a:schemeClr val="accent6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2" name="Connettore 1 11"/>
          <p:cNvCxnSpPr/>
          <p:nvPr/>
        </p:nvCxnSpPr>
        <p:spPr>
          <a:xfrm flipV="1">
            <a:off x="720000" y="6120000"/>
            <a:ext cx="10800000" cy="22483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magine 4">
            <a:extLst>
              <a:ext uri="{FF2B5EF4-FFF2-40B4-BE49-F238E27FC236}">
                <a16:creationId xmlns:a16="http://schemas.microsoft.com/office/drawing/2014/main" id="{720E6EF7-D0CF-4935-91EB-96745DA8F9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34813" y="4668321"/>
            <a:ext cx="2265262" cy="1132632"/>
          </a:xfrm>
          <a:prstGeom prst="rect">
            <a:avLst/>
          </a:prstGeom>
        </p:spPr>
      </p:pic>
      <p:pic>
        <p:nvPicPr>
          <p:cNvPr id="2" name="Immagine 1">
            <a:extLst>
              <a:ext uri="{FF2B5EF4-FFF2-40B4-BE49-F238E27FC236}">
                <a16:creationId xmlns:a16="http://schemas.microsoft.com/office/drawing/2014/main" id="{79E14916-2632-4806-95B6-C4530F6D243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14383" y="4668321"/>
            <a:ext cx="3462620" cy="1132632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04B433E8-0B8C-4805-80B1-D326E7772BF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21323" y="4668321"/>
            <a:ext cx="1194240" cy="1132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34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0000" y="-180000"/>
            <a:ext cx="10800000" cy="1325563"/>
          </a:xfrm>
        </p:spPr>
        <p:txBody>
          <a:bodyPr>
            <a:normAutofit/>
          </a:bodyPr>
          <a:lstStyle/>
          <a:p>
            <a:pPr algn="ctr"/>
            <a:r>
              <a:rPr lang="en-AU" sz="400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AU" sz="40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AU" sz="4000" b="1" dirty="0">
                <a:solidFill>
                  <a:schemeClr val="accent6">
                    <a:lumMod val="50000"/>
                  </a:schemeClr>
                </a:solidFill>
              </a:rPr>
              <a:t>Descriptive statistics – girls &amp; boys</a:t>
            </a:r>
          </a:p>
        </p:txBody>
      </p:sp>
      <p:cxnSp>
        <p:nvCxnSpPr>
          <p:cNvPr id="12" name="Connettore 1 11"/>
          <p:cNvCxnSpPr/>
          <p:nvPr/>
        </p:nvCxnSpPr>
        <p:spPr>
          <a:xfrm>
            <a:off x="720000" y="1080000"/>
            <a:ext cx="108000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>
            <a:off x="720000" y="6300000"/>
            <a:ext cx="108000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asellaDiTesto 2"/>
          <p:cNvSpPr txBox="1"/>
          <p:nvPr/>
        </p:nvSpPr>
        <p:spPr>
          <a:xfrm>
            <a:off x="720000" y="1145564"/>
            <a:ext cx="10800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8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it-IT" sz="28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it-IT" sz="28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GB" sz="2000" dirty="0">
              <a:solidFill>
                <a:schemeClr val="accent6">
                  <a:lumMod val="50000"/>
                </a:schemeClr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endParaRPr lang="en-GB" sz="24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  <a:p>
            <a:pPr lvl="1"/>
            <a:endParaRPr lang="it-IT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5C9CB673-6405-4720-814A-35B3B76739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0041530"/>
              </p:ext>
            </p:extLst>
          </p:nvPr>
        </p:nvGraphicFramePr>
        <p:xfrm>
          <a:off x="1062681" y="1194990"/>
          <a:ext cx="9749480" cy="48711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70107">
                  <a:extLst>
                    <a:ext uri="{9D8B030D-6E8A-4147-A177-3AD203B41FA5}">
                      <a16:colId xmlns:a16="http://schemas.microsoft.com/office/drawing/2014/main" val="2154491290"/>
                    </a:ext>
                  </a:extLst>
                </a:gridCol>
                <a:gridCol w="1124481">
                  <a:extLst>
                    <a:ext uri="{9D8B030D-6E8A-4147-A177-3AD203B41FA5}">
                      <a16:colId xmlns:a16="http://schemas.microsoft.com/office/drawing/2014/main" val="126666163"/>
                    </a:ext>
                  </a:extLst>
                </a:gridCol>
                <a:gridCol w="1315204">
                  <a:extLst>
                    <a:ext uri="{9D8B030D-6E8A-4147-A177-3AD203B41FA5}">
                      <a16:colId xmlns:a16="http://schemas.microsoft.com/office/drawing/2014/main" val="2910103790"/>
                    </a:ext>
                  </a:extLst>
                </a:gridCol>
                <a:gridCol w="2439688">
                  <a:extLst>
                    <a:ext uri="{9D8B030D-6E8A-4147-A177-3AD203B41FA5}">
                      <a16:colId xmlns:a16="http://schemas.microsoft.com/office/drawing/2014/main" val="3154393351"/>
                    </a:ext>
                  </a:extLst>
                </a:gridCol>
              </a:tblGrid>
              <a:tr h="322158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it-IT" sz="18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Samples</a:t>
                      </a:r>
                      <a:endParaRPr lang="it-IT" sz="18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Significant 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difference</a:t>
                      </a:r>
                      <a:endParaRPr lang="it-IT" sz="18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32955868"/>
                  </a:ext>
                </a:extLst>
              </a:tr>
              <a:tr h="322158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it-IT" sz="18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Girls</a:t>
                      </a:r>
                      <a:endParaRPr lang="it-IT" sz="18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Boys</a:t>
                      </a:r>
                      <a:endParaRPr lang="it-IT" sz="18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it-IT" sz="18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94727344"/>
                  </a:ext>
                </a:extLst>
              </a:tr>
              <a:tr h="322158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it-IT" sz="18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it-IT" sz="18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it-IT" sz="18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it-IT" sz="18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9410517"/>
                  </a:ext>
                </a:extLst>
              </a:tr>
              <a:tr h="322158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Age</a:t>
                      </a:r>
                      <a:endParaRPr lang="it-IT" sz="18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16.69</a:t>
                      </a:r>
                      <a:endParaRPr lang="it-IT" sz="18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16.73</a:t>
                      </a:r>
                      <a:endParaRPr lang="it-IT" sz="18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it-IT" sz="18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26870683"/>
                  </a:ext>
                </a:extLst>
              </a:tr>
              <a:tr h="322158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</a:rPr>
                        <a:t>What is your mother's education level?</a:t>
                      </a:r>
                      <a:endParaRPr lang="it-IT" sz="1800" b="1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it-IT" sz="18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it-IT" sz="18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it-IT" sz="18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23764458"/>
                  </a:ext>
                </a:extLst>
              </a:tr>
              <a:tr h="322158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Middle school diploma</a:t>
                      </a:r>
                      <a:endParaRPr lang="it-IT" sz="18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0.13</a:t>
                      </a:r>
                      <a:endParaRPr lang="it-IT" sz="18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0.14</a:t>
                      </a:r>
                      <a:endParaRPr lang="it-IT" sz="18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it-IT" sz="18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87550550"/>
                  </a:ext>
                </a:extLst>
              </a:tr>
              <a:tr h="322158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Superior middle license</a:t>
                      </a:r>
                      <a:endParaRPr lang="it-IT" sz="18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0.40</a:t>
                      </a:r>
                      <a:endParaRPr lang="it-IT" sz="18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0.36</a:t>
                      </a:r>
                      <a:endParaRPr lang="it-IT" sz="18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it-IT" sz="18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37078947"/>
                  </a:ext>
                </a:extLst>
              </a:tr>
              <a:tr h="322158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University or superior</a:t>
                      </a:r>
                      <a:endParaRPr lang="it-IT" sz="18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0.46</a:t>
                      </a:r>
                      <a:endParaRPr lang="it-IT" sz="18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0.49</a:t>
                      </a:r>
                      <a:endParaRPr lang="it-IT" sz="18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it-IT" sz="18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7305619"/>
                  </a:ext>
                </a:extLst>
              </a:tr>
              <a:tr h="322158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Did your mother study or work in the STEM field?</a:t>
                      </a:r>
                      <a:endParaRPr lang="it-IT" sz="18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0.17</a:t>
                      </a:r>
                      <a:endParaRPr lang="it-IT" sz="18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0.08</a:t>
                      </a:r>
                      <a:endParaRPr lang="it-IT" sz="18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***</a:t>
                      </a:r>
                      <a:endParaRPr lang="it-IT" sz="18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61583509"/>
                  </a:ext>
                </a:extLst>
              </a:tr>
              <a:tr h="322158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What is your father's education level?</a:t>
                      </a:r>
                      <a:endParaRPr lang="it-IT" sz="18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it-IT" sz="18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it-IT" sz="18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it-IT" sz="18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4717968"/>
                  </a:ext>
                </a:extLst>
              </a:tr>
              <a:tr h="322158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Middle school diploma</a:t>
                      </a:r>
                      <a:endParaRPr lang="it-IT" sz="18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0.24</a:t>
                      </a:r>
                      <a:endParaRPr lang="it-IT" sz="18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0.20</a:t>
                      </a:r>
                      <a:endParaRPr lang="it-IT" sz="18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it-IT" sz="18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04795383"/>
                  </a:ext>
                </a:extLst>
              </a:tr>
              <a:tr h="322158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Superior middle license</a:t>
                      </a:r>
                      <a:endParaRPr lang="it-IT" sz="18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0.35</a:t>
                      </a:r>
                      <a:endParaRPr lang="it-IT" sz="18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0.34</a:t>
                      </a:r>
                      <a:endParaRPr lang="it-IT" sz="18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it-IT" sz="18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92976706"/>
                  </a:ext>
                </a:extLst>
              </a:tr>
              <a:tr h="322158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University or superior</a:t>
                      </a:r>
                      <a:endParaRPr lang="it-IT" sz="18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0.39</a:t>
                      </a:r>
                      <a:endParaRPr lang="it-IT" sz="18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0.46</a:t>
                      </a:r>
                      <a:endParaRPr lang="it-IT" sz="18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it-IT" sz="18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7090149"/>
                  </a:ext>
                </a:extLst>
              </a:tr>
              <a:tr h="322158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Did your father study or work in the STEM field?</a:t>
                      </a:r>
                      <a:endParaRPr lang="it-IT" sz="18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0.25</a:t>
                      </a:r>
                      <a:endParaRPr lang="it-IT" sz="18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0.17</a:t>
                      </a:r>
                      <a:endParaRPr lang="it-IT" sz="18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**</a:t>
                      </a:r>
                      <a:endParaRPr lang="it-IT" sz="18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78539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24702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0000" y="-180000"/>
            <a:ext cx="10800000" cy="1325563"/>
          </a:xfrm>
        </p:spPr>
        <p:txBody>
          <a:bodyPr>
            <a:normAutofit/>
          </a:bodyPr>
          <a:lstStyle/>
          <a:p>
            <a:pPr algn="ctr"/>
            <a:r>
              <a:rPr lang="en-AU" sz="400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AU" sz="40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AU" sz="4000" b="1" dirty="0">
                <a:solidFill>
                  <a:schemeClr val="accent6">
                    <a:lumMod val="50000"/>
                  </a:schemeClr>
                </a:solidFill>
              </a:rPr>
              <a:t>Balance tests</a:t>
            </a:r>
          </a:p>
        </p:txBody>
      </p:sp>
      <p:cxnSp>
        <p:nvCxnSpPr>
          <p:cNvPr id="12" name="Connettore 1 11"/>
          <p:cNvCxnSpPr/>
          <p:nvPr/>
        </p:nvCxnSpPr>
        <p:spPr>
          <a:xfrm>
            <a:off x="720000" y="1080000"/>
            <a:ext cx="108000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>
            <a:off x="720000" y="6300000"/>
            <a:ext cx="108000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asellaDiTesto 2"/>
          <p:cNvSpPr txBox="1"/>
          <p:nvPr/>
        </p:nvSpPr>
        <p:spPr>
          <a:xfrm>
            <a:off x="720000" y="1145564"/>
            <a:ext cx="10800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8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it-IT" sz="28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it-IT" sz="28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GB" sz="2000" dirty="0">
              <a:solidFill>
                <a:schemeClr val="accent6">
                  <a:lumMod val="50000"/>
                </a:schemeClr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endParaRPr lang="en-GB" sz="24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  <a:p>
            <a:pPr lvl="1"/>
            <a:endParaRPr lang="it-IT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32367454-82CD-4AE5-A6E0-754F188C4B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7009031"/>
              </p:ext>
            </p:extLst>
          </p:nvPr>
        </p:nvGraphicFramePr>
        <p:xfrm>
          <a:off x="889686" y="1346894"/>
          <a:ext cx="10280822" cy="47202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5523">
                  <a:extLst>
                    <a:ext uri="{9D8B030D-6E8A-4147-A177-3AD203B41FA5}">
                      <a16:colId xmlns:a16="http://schemas.microsoft.com/office/drawing/2014/main" val="2833210983"/>
                    </a:ext>
                  </a:extLst>
                </a:gridCol>
                <a:gridCol w="2055523">
                  <a:extLst>
                    <a:ext uri="{9D8B030D-6E8A-4147-A177-3AD203B41FA5}">
                      <a16:colId xmlns:a16="http://schemas.microsoft.com/office/drawing/2014/main" val="1555344962"/>
                    </a:ext>
                  </a:extLst>
                </a:gridCol>
                <a:gridCol w="2056592">
                  <a:extLst>
                    <a:ext uri="{9D8B030D-6E8A-4147-A177-3AD203B41FA5}">
                      <a16:colId xmlns:a16="http://schemas.microsoft.com/office/drawing/2014/main" val="2277547889"/>
                    </a:ext>
                  </a:extLst>
                </a:gridCol>
                <a:gridCol w="2056592">
                  <a:extLst>
                    <a:ext uri="{9D8B030D-6E8A-4147-A177-3AD203B41FA5}">
                      <a16:colId xmlns:a16="http://schemas.microsoft.com/office/drawing/2014/main" val="500893654"/>
                    </a:ext>
                  </a:extLst>
                </a:gridCol>
                <a:gridCol w="2056592">
                  <a:extLst>
                    <a:ext uri="{9D8B030D-6E8A-4147-A177-3AD203B41FA5}">
                      <a16:colId xmlns:a16="http://schemas.microsoft.com/office/drawing/2014/main" val="1890836814"/>
                    </a:ext>
                  </a:extLst>
                </a:gridCol>
              </a:tblGrid>
              <a:tr h="3272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 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Girls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Boys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6692677"/>
                  </a:ext>
                </a:extLst>
              </a:tr>
              <a:tr h="3272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 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Treated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Controls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Treated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Controls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33282614"/>
                  </a:ext>
                </a:extLst>
              </a:tr>
              <a:tr h="2677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Age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16.71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16.68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16.71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16.68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67795716"/>
                  </a:ext>
                </a:extLst>
              </a:tr>
              <a:tr h="2677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Mother’s education?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1490176"/>
                  </a:ext>
                </a:extLst>
              </a:tr>
              <a:tr h="5478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Middle school diploma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0.14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0.13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0.14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0.13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13631256"/>
                  </a:ext>
                </a:extLst>
              </a:tr>
              <a:tr h="2677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High school diploma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0.39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0.41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0.39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0.41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5674236"/>
                  </a:ext>
                </a:extLst>
              </a:tr>
              <a:tr h="5478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University diploma or above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0.46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0.45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0.46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0.45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4664672"/>
                  </a:ext>
                </a:extLst>
              </a:tr>
              <a:tr h="2677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Mother STEM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0.16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0.19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0.16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0.19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34858520"/>
                  </a:ext>
                </a:extLst>
              </a:tr>
              <a:tr h="2677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Father’s education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2178064"/>
                  </a:ext>
                </a:extLst>
              </a:tr>
              <a:tr h="5478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Middle school diploma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0.23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0.25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0.23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0.25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90614312"/>
                  </a:ext>
                </a:extLst>
              </a:tr>
              <a:tr h="2677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High school diploma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0.39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0.31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0.39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0.31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3805618"/>
                  </a:ext>
                </a:extLst>
              </a:tr>
              <a:tr h="5478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University diploma or above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0.37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0.43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0.37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0.43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1918864"/>
                  </a:ext>
                </a:extLst>
              </a:tr>
              <a:tr h="2677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Father STEM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0.22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0.28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0.22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0.28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418608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90941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0000" y="-180000"/>
            <a:ext cx="10800000" cy="1325563"/>
          </a:xfrm>
        </p:spPr>
        <p:txBody>
          <a:bodyPr>
            <a:normAutofit/>
          </a:bodyPr>
          <a:lstStyle/>
          <a:p>
            <a:pPr algn="ctr"/>
            <a:r>
              <a:rPr lang="en-AU" sz="400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AU" sz="40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AU" sz="4000" b="1" dirty="0">
                <a:solidFill>
                  <a:schemeClr val="accent6">
                    <a:lumMod val="50000"/>
                  </a:schemeClr>
                </a:solidFill>
              </a:rPr>
              <a:t>Results -programming</a:t>
            </a:r>
          </a:p>
        </p:txBody>
      </p:sp>
      <p:cxnSp>
        <p:nvCxnSpPr>
          <p:cNvPr id="12" name="Connettore 1 11"/>
          <p:cNvCxnSpPr/>
          <p:nvPr/>
        </p:nvCxnSpPr>
        <p:spPr>
          <a:xfrm>
            <a:off x="720000" y="1080000"/>
            <a:ext cx="108000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>
            <a:off x="720000" y="6300000"/>
            <a:ext cx="108000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A54F521F-C1A1-42A8-9C6B-B776839F88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465477"/>
              </p:ext>
            </p:extLst>
          </p:nvPr>
        </p:nvGraphicFramePr>
        <p:xfrm>
          <a:off x="902044" y="1260392"/>
          <a:ext cx="10132540" cy="50028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04162">
                  <a:extLst>
                    <a:ext uri="{9D8B030D-6E8A-4147-A177-3AD203B41FA5}">
                      <a16:colId xmlns:a16="http://schemas.microsoft.com/office/drawing/2014/main" val="4032288785"/>
                    </a:ext>
                  </a:extLst>
                </a:gridCol>
                <a:gridCol w="1638823">
                  <a:extLst>
                    <a:ext uri="{9D8B030D-6E8A-4147-A177-3AD203B41FA5}">
                      <a16:colId xmlns:a16="http://schemas.microsoft.com/office/drawing/2014/main" val="3917344623"/>
                    </a:ext>
                  </a:extLst>
                </a:gridCol>
                <a:gridCol w="1489555">
                  <a:extLst>
                    <a:ext uri="{9D8B030D-6E8A-4147-A177-3AD203B41FA5}">
                      <a16:colId xmlns:a16="http://schemas.microsoft.com/office/drawing/2014/main" val="1105149938"/>
                    </a:ext>
                  </a:extLst>
                </a:gridCol>
              </a:tblGrid>
              <a:tr h="2847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Girls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Boys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946064282"/>
                  </a:ext>
                </a:extLst>
              </a:tr>
              <a:tr h="2847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it-IT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897920516"/>
                  </a:ext>
                </a:extLst>
              </a:tr>
              <a:tr h="2847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Are you good at programing?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0.146***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0.130**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00381583"/>
                  </a:ext>
                </a:extLst>
              </a:tr>
              <a:tr h="2847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[0.032, 0.098]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(0.032)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(0.064)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155764516"/>
                  </a:ext>
                </a:extLst>
              </a:tr>
              <a:tr h="2847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Do you know what App Inventor is?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0.272***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0.194***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947582361"/>
                  </a:ext>
                </a:extLst>
              </a:tr>
              <a:tr h="2847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[0.678, 0.814]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(0.060)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(0.057)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223149923"/>
                  </a:ext>
                </a:extLst>
              </a:tr>
              <a:tr h="2847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What is the drag-and-drop system?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0.239***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0.350***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278365028"/>
                  </a:ext>
                </a:extLst>
              </a:tr>
              <a:tr h="2847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[0.525, 0.581]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(0.067)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(0.083)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275290512"/>
                  </a:ext>
                </a:extLst>
              </a:tr>
              <a:tr h="4469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What platform allows you to "market" and disseminate a mobile app?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0.069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0.075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844960970"/>
                  </a:ext>
                </a:extLst>
              </a:tr>
              <a:tr h="2847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[0.515, 0.442]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(0.075)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(0.103)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842240064"/>
                  </a:ext>
                </a:extLst>
              </a:tr>
              <a:tr h="2847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What is a CMS?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0.173*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-0.008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193569927"/>
                  </a:ext>
                </a:extLst>
              </a:tr>
              <a:tr h="2847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[0.579, 0.594]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(0.096)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(0.129)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855518469"/>
                  </a:ext>
                </a:extLst>
              </a:tr>
              <a:tr h="4469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What is usability and what does it mean to create a usable site?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0.331***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-0.021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749672265"/>
                  </a:ext>
                </a:extLst>
              </a:tr>
              <a:tr h="2847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[0.439, 0.469]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(0.096)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(0.136)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153456216"/>
                  </a:ext>
                </a:extLst>
              </a:tr>
              <a:tr h="2847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What is the difference between a blog and a website?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-0.756***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-0.650***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201199784"/>
                  </a:ext>
                </a:extLst>
              </a:tr>
              <a:tr h="2847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[0.754, 0.703]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(0.068)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(0.077)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1600986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5091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0000" y="-180000"/>
            <a:ext cx="10800000" cy="1325563"/>
          </a:xfrm>
        </p:spPr>
        <p:txBody>
          <a:bodyPr>
            <a:normAutofit/>
          </a:bodyPr>
          <a:lstStyle/>
          <a:p>
            <a:pPr algn="ctr"/>
            <a:r>
              <a:rPr lang="en-AU" sz="400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AU" sz="40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AU" sz="4000" b="1" dirty="0">
                <a:solidFill>
                  <a:schemeClr val="accent6">
                    <a:lumMod val="50000"/>
                  </a:schemeClr>
                </a:solidFill>
              </a:rPr>
              <a:t>Results – gender differences</a:t>
            </a:r>
          </a:p>
        </p:txBody>
      </p:sp>
      <p:cxnSp>
        <p:nvCxnSpPr>
          <p:cNvPr id="12" name="Connettore 1 11"/>
          <p:cNvCxnSpPr/>
          <p:nvPr/>
        </p:nvCxnSpPr>
        <p:spPr>
          <a:xfrm>
            <a:off x="720000" y="1080000"/>
            <a:ext cx="108000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>
            <a:off x="720000" y="6300000"/>
            <a:ext cx="108000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ED772D7D-5FC5-4A92-932A-85D6C1F854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1638729"/>
              </p:ext>
            </p:extLst>
          </p:nvPr>
        </p:nvGraphicFramePr>
        <p:xfrm>
          <a:off x="1690102" y="1689258"/>
          <a:ext cx="8859795" cy="40689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24372">
                  <a:extLst>
                    <a:ext uri="{9D8B030D-6E8A-4147-A177-3AD203B41FA5}">
                      <a16:colId xmlns:a16="http://schemas.microsoft.com/office/drawing/2014/main" val="58444716"/>
                    </a:ext>
                  </a:extLst>
                </a:gridCol>
                <a:gridCol w="1432971">
                  <a:extLst>
                    <a:ext uri="{9D8B030D-6E8A-4147-A177-3AD203B41FA5}">
                      <a16:colId xmlns:a16="http://schemas.microsoft.com/office/drawing/2014/main" val="2940302205"/>
                    </a:ext>
                  </a:extLst>
                </a:gridCol>
                <a:gridCol w="1302452">
                  <a:extLst>
                    <a:ext uri="{9D8B030D-6E8A-4147-A177-3AD203B41FA5}">
                      <a16:colId xmlns:a16="http://schemas.microsoft.com/office/drawing/2014/main" val="3040740005"/>
                    </a:ext>
                  </a:extLst>
                </a:gridCol>
              </a:tblGrid>
              <a:tr h="3849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Girls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Boys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629216828"/>
                  </a:ext>
                </a:extLst>
              </a:tr>
              <a:tr h="3849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Are men more inclined to go into a STEM field?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-0.040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-0.154*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443198802"/>
                  </a:ext>
                </a:extLst>
              </a:tr>
              <a:tr h="3849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[0.130, 0.316]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(0.050)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(0.079)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255395308"/>
                  </a:ext>
                </a:extLst>
              </a:tr>
              <a:tr h="3849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Do you think that women in Europe earn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055879559"/>
                  </a:ext>
                </a:extLst>
              </a:tr>
              <a:tr h="3849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The same hourly pay as men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-0.069**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-0.054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130261103"/>
                  </a:ext>
                </a:extLst>
              </a:tr>
              <a:tr h="3849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[0.101, 0.176]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(0.028)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(0.053)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115183452"/>
                  </a:ext>
                </a:extLst>
              </a:tr>
              <a:tr h="3849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16% less than men;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0.062**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0.072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982860046"/>
                  </a:ext>
                </a:extLst>
              </a:tr>
              <a:tr h="3849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[0.899, 0.803]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(0.029)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(0.055)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93165036"/>
                  </a:ext>
                </a:extLst>
              </a:tr>
              <a:tr h="6041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Do you agree that “the pandemic might widen the gender gap?”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0.037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0.123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276904020"/>
                  </a:ext>
                </a:extLst>
              </a:tr>
              <a:tr h="3849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[0.272, 0.202]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(0.056)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(0.075)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216026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57635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0000" y="-180000"/>
            <a:ext cx="10800000" cy="1325563"/>
          </a:xfrm>
        </p:spPr>
        <p:txBody>
          <a:bodyPr>
            <a:normAutofit/>
          </a:bodyPr>
          <a:lstStyle/>
          <a:p>
            <a:pPr algn="ctr"/>
            <a:r>
              <a:rPr lang="en-AU" sz="400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AU" sz="40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AU" sz="4000" b="1" dirty="0">
                <a:solidFill>
                  <a:schemeClr val="accent6">
                    <a:lumMod val="50000"/>
                  </a:schemeClr>
                </a:solidFill>
              </a:rPr>
              <a:t>Results – University</a:t>
            </a:r>
          </a:p>
        </p:txBody>
      </p:sp>
      <p:cxnSp>
        <p:nvCxnSpPr>
          <p:cNvPr id="12" name="Connettore 1 11"/>
          <p:cNvCxnSpPr/>
          <p:nvPr/>
        </p:nvCxnSpPr>
        <p:spPr>
          <a:xfrm>
            <a:off x="720000" y="1080000"/>
            <a:ext cx="108000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>
            <a:off x="720000" y="6300000"/>
            <a:ext cx="108000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10674CB8-2515-44D6-AD19-2813248D38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4216921"/>
              </p:ext>
            </p:extLst>
          </p:nvPr>
        </p:nvGraphicFramePr>
        <p:xfrm>
          <a:off x="2234513" y="1828809"/>
          <a:ext cx="7722973" cy="29161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38538">
                  <a:extLst>
                    <a:ext uri="{9D8B030D-6E8A-4147-A177-3AD203B41FA5}">
                      <a16:colId xmlns:a16="http://schemas.microsoft.com/office/drawing/2014/main" val="1172256582"/>
                    </a:ext>
                  </a:extLst>
                </a:gridCol>
                <a:gridCol w="1249103">
                  <a:extLst>
                    <a:ext uri="{9D8B030D-6E8A-4147-A177-3AD203B41FA5}">
                      <a16:colId xmlns:a16="http://schemas.microsoft.com/office/drawing/2014/main" val="4173461548"/>
                    </a:ext>
                  </a:extLst>
                </a:gridCol>
                <a:gridCol w="1135332">
                  <a:extLst>
                    <a:ext uri="{9D8B030D-6E8A-4147-A177-3AD203B41FA5}">
                      <a16:colId xmlns:a16="http://schemas.microsoft.com/office/drawing/2014/main" val="2408366668"/>
                    </a:ext>
                  </a:extLst>
                </a:gridCol>
              </a:tblGrid>
              <a:tr h="4165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Girls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Boys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611830394"/>
                  </a:ext>
                </a:extLst>
              </a:tr>
              <a:tr h="4165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Do you think you will go to university?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881680162"/>
                  </a:ext>
                </a:extLst>
              </a:tr>
              <a:tr h="4165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Probably yes (&gt;=4)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-0.049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0.206***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78284248"/>
                  </a:ext>
                </a:extLst>
              </a:tr>
              <a:tr h="4165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[0.880, 0.684]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(0.039)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(0.067)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661463861"/>
                  </a:ext>
                </a:extLst>
              </a:tr>
              <a:tr h="4165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If so, do you think you’ll major in a STEM field?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907892108"/>
                  </a:ext>
                </a:extLst>
              </a:tr>
              <a:tr h="4165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Probably yes (&gt;=4)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-0.010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0.216***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664964517"/>
                  </a:ext>
                </a:extLst>
              </a:tr>
              <a:tr h="4165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[0.172, 0.225]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(0.044)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(0.074)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576525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96377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0000" y="-180000"/>
            <a:ext cx="10800000" cy="1325563"/>
          </a:xfrm>
        </p:spPr>
        <p:txBody>
          <a:bodyPr>
            <a:normAutofit/>
          </a:bodyPr>
          <a:lstStyle/>
          <a:p>
            <a:pPr algn="ctr"/>
            <a:r>
              <a:rPr lang="en-AU" sz="400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AU" sz="40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AU" sz="4000" b="1" dirty="0">
                <a:solidFill>
                  <a:schemeClr val="accent6">
                    <a:lumMod val="50000"/>
                  </a:schemeClr>
                </a:solidFill>
              </a:rPr>
              <a:t>Summary and conclusions</a:t>
            </a:r>
          </a:p>
        </p:txBody>
      </p:sp>
      <p:cxnSp>
        <p:nvCxnSpPr>
          <p:cNvPr id="12" name="Connettore 1 11"/>
          <p:cNvCxnSpPr/>
          <p:nvPr/>
        </p:nvCxnSpPr>
        <p:spPr>
          <a:xfrm>
            <a:off x="720000" y="1080000"/>
            <a:ext cx="108000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>
            <a:off x="720000" y="6300000"/>
            <a:ext cx="108000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asellaDiTesto 2"/>
          <p:cNvSpPr txBox="1"/>
          <p:nvPr/>
        </p:nvSpPr>
        <p:spPr>
          <a:xfrm>
            <a:off x="720000" y="1145564"/>
            <a:ext cx="10800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8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it-IT" sz="28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it-IT" sz="28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GB" sz="2000" dirty="0">
              <a:solidFill>
                <a:schemeClr val="accent6">
                  <a:lumMod val="50000"/>
                </a:schemeClr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endParaRPr lang="en-GB" sz="24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  <a:p>
            <a:pPr lvl="1"/>
            <a:endParaRPr lang="it-IT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0000" y="1415666"/>
            <a:ext cx="108000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AU" sz="2400" dirty="0">
                <a:solidFill>
                  <a:schemeClr val="accent6">
                    <a:lumMod val="50000"/>
                  </a:schemeClr>
                </a:solidFill>
              </a:rPr>
              <a:t>The program improved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AU" sz="1200" dirty="0">
              <a:solidFill>
                <a:schemeClr val="accent6">
                  <a:lumMod val="50000"/>
                </a:schemeClr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AU" sz="2400" dirty="0">
                <a:solidFill>
                  <a:schemeClr val="accent6">
                    <a:lumMod val="50000"/>
                  </a:schemeClr>
                </a:solidFill>
              </a:rPr>
              <a:t>Programming skills 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AU" sz="2400" dirty="0">
                <a:solidFill>
                  <a:schemeClr val="accent6">
                    <a:lumMod val="50000"/>
                  </a:schemeClr>
                </a:solidFill>
              </a:rPr>
              <a:t>Awareness of gender differences in the labour market</a:t>
            </a: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en-AU" sz="2400" dirty="0">
                <a:solidFill>
                  <a:schemeClr val="accent6">
                    <a:lumMod val="50000"/>
                  </a:schemeClr>
                </a:solidFill>
              </a:rPr>
              <a:t>Of girls and boys </a:t>
            </a:r>
          </a:p>
          <a:p>
            <a:pPr marL="1257300" lvl="2" indent="-342900">
              <a:buFont typeface="Wingdings" panose="05000000000000000000" pitchFamily="2" charset="2"/>
              <a:buChar char="ü"/>
            </a:pPr>
            <a:endParaRPr lang="en-AU" sz="1200" dirty="0">
              <a:solidFill>
                <a:schemeClr val="accent6">
                  <a:lumMod val="50000"/>
                </a:schemeClr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AU" sz="2400" dirty="0">
                <a:solidFill>
                  <a:schemeClr val="accent6">
                    <a:lumMod val="50000"/>
                  </a:schemeClr>
                </a:solidFill>
              </a:rPr>
              <a:t>Educational choices </a:t>
            </a: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en-AU" sz="2400" dirty="0">
                <a:solidFill>
                  <a:schemeClr val="accent6">
                    <a:lumMod val="50000"/>
                  </a:schemeClr>
                </a:solidFill>
              </a:rPr>
              <a:t>Of boys</a:t>
            </a:r>
          </a:p>
          <a:p>
            <a:pPr marL="1714500" lvl="3" indent="-342900">
              <a:buFont typeface="Wingdings" panose="05000000000000000000" pitchFamily="2" charset="2"/>
              <a:buChar char="ü"/>
            </a:pPr>
            <a:r>
              <a:rPr lang="en-AU" sz="2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At 16-17 years old, do girls already have clear ideas about this?</a:t>
            </a:r>
          </a:p>
          <a:p>
            <a:pPr lvl="3"/>
            <a:endParaRPr lang="en-US" sz="1200" dirty="0">
              <a:solidFill>
                <a:schemeClr val="accent6">
                  <a:lumMod val="50000"/>
                </a:schemeClr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AU" sz="2400" dirty="0">
                <a:solidFill>
                  <a:schemeClr val="accent6">
                    <a:lumMod val="50000"/>
                  </a:schemeClr>
                </a:solidFill>
              </a:rPr>
              <a:t>The management of the program is </a:t>
            </a:r>
            <a:r>
              <a:rPr lang="en-AU" sz="2400" dirty="0" smtClean="0">
                <a:solidFill>
                  <a:schemeClr val="accent6">
                    <a:lumMod val="50000"/>
                  </a:schemeClr>
                </a:solidFill>
              </a:rPr>
              <a:t>working in order</a:t>
            </a:r>
            <a:r>
              <a:rPr lang="en-AU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AU" sz="2400" dirty="0">
                <a:solidFill>
                  <a:schemeClr val="accent6">
                    <a:lumMod val="50000"/>
                  </a:schemeClr>
                </a:solidFill>
              </a:rPr>
              <a:t>to anticipate (in terms of age) the offer of this </a:t>
            </a:r>
            <a:r>
              <a:rPr lang="en-AU" sz="2400" dirty="0" smtClean="0">
                <a:solidFill>
                  <a:schemeClr val="accent6">
                    <a:lumMod val="50000"/>
                  </a:schemeClr>
                </a:solidFill>
              </a:rPr>
              <a:t>program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endParaRPr lang="en-AU" sz="12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AU" sz="2400" dirty="0" smtClean="0">
                <a:solidFill>
                  <a:schemeClr val="accent6">
                    <a:lumMod val="50000"/>
                  </a:schemeClr>
                </a:solidFill>
              </a:rPr>
              <a:t>We will get data on their actual choices (University of Torino)</a:t>
            </a:r>
            <a:endParaRPr lang="en-AU" sz="2400" dirty="0">
              <a:solidFill>
                <a:schemeClr val="accent6">
                  <a:lumMod val="50000"/>
                </a:schemeClr>
              </a:solidFill>
            </a:endParaRPr>
          </a:p>
          <a:p>
            <a:pPr marL="1257300" lvl="2" indent="-342900">
              <a:buFont typeface="Wingdings" panose="05000000000000000000" pitchFamily="2" charset="2"/>
              <a:buChar char="ü"/>
            </a:pPr>
            <a:endParaRPr lang="en-AU" sz="2400" dirty="0">
              <a:solidFill>
                <a:schemeClr val="accent6">
                  <a:lumMod val="50000"/>
                </a:schemeClr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endParaRPr lang="en-AU" sz="2400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n-A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258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0000" y="-180000"/>
            <a:ext cx="10800000" cy="1325563"/>
          </a:xfrm>
        </p:spPr>
        <p:txBody>
          <a:bodyPr>
            <a:normAutofit/>
          </a:bodyPr>
          <a:lstStyle/>
          <a:p>
            <a:pPr algn="ctr"/>
            <a:r>
              <a:rPr lang="en-AU" sz="400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AU" sz="40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it-IT" sz="4000" b="1" dirty="0">
                <a:solidFill>
                  <a:schemeClr val="accent6">
                    <a:lumMod val="50000"/>
                  </a:schemeClr>
                </a:solidFill>
              </a:rPr>
              <a:t>Coding Girls</a:t>
            </a:r>
          </a:p>
        </p:txBody>
      </p:sp>
      <p:cxnSp>
        <p:nvCxnSpPr>
          <p:cNvPr id="12" name="Connettore 1 11"/>
          <p:cNvCxnSpPr/>
          <p:nvPr/>
        </p:nvCxnSpPr>
        <p:spPr>
          <a:xfrm>
            <a:off x="720000" y="1080000"/>
            <a:ext cx="108000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>
            <a:off x="720000" y="6300000"/>
            <a:ext cx="108000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asellaDiTesto 2"/>
          <p:cNvSpPr txBox="1"/>
          <p:nvPr/>
        </p:nvSpPr>
        <p:spPr>
          <a:xfrm>
            <a:off x="720000" y="1145564"/>
            <a:ext cx="10800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endParaRPr lang="it-IT" sz="24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it-IT" sz="28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it-IT" sz="28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it-IT" sz="28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GB" sz="2000" dirty="0">
              <a:solidFill>
                <a:schemeClr val="accent6">
                  <a:lumMod val="50000"/>
                </a:schemeClr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endParaRPr lang="en-GB" sz="24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  <a:p>
            <a:pPr lvl="1"/>
            <a:endParaRPr lang="it-IT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0000" y="1415666"/>
            <a:ext cx="108000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AU" sz="2400" dirty="0">
                <a:solidFill>
                  <a:schemeClr val="accent6">
                    <a:lumMod val="50000"/>
                  </a:schemeClr>
                </a:solidFill>
              </a:rPr>
              <a:t>The aim of the paper is to estimate the effects of a program called «Coding Girls» carried out in the city of Turin (Italy)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AU" sz="24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AU" sz="2400" dirty="0">
                <a:solidFill>
                  <a:schemeClr val="accent6">
                    <a:lumMod val="50000"/>
                  </a:schemeClr>
                </a:solidFill>
              </a:rPr>
              <a:t>The aims of the program are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AU" sz="1200" dirty="0">
              <a:solidFill>
                <a:schemeClr val="accent6">
                  <a:lumMod val="50000"/>
                </a:schemeClr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Get girls interested in coding and programming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Make them aware of gender differences in STEM (both educationally and professionally)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Encourage them to consider careers in STEM related fields</a:t>
            </a:r>
            <a:endParaRPr lang="en-A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48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0000" y="-180000"/>
            <a:ext cx="10800000" cy="1325563"/>
          </a:xfrm>
        </p:spPr>
        <p:txBody>
          <a:bodyPr>
            <a:normAutofit/>
          </a:bodyPr>
          <a:lstStyle/>
          <a:p>
            <a:pPr algn="ctr"/>
            <a:r>
              <a:rPr lang="en-AU" sz="400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AU" sz="40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AU" sz="4000" b="1" dirty="0">
                <a:solidFill>
                  <a:schemeClr val="accent6">
                    <a:lumMod val="50000"/>
                  </a:schemeClr>
                </a:solidFill>
              </a:rPr>
              <a:t>Motivation – the Italian context</a:t>
            </a:r>
          </a:p>
        </p:txBody>
      </p:sp>
      <p:cxnSp>
        <p:nvCxnSpPr>
          <p:cNvPr id="12" name="Connettore 1 11"/>
          <p:cNvCxnSpPr/>
          <p:nvPr/>
        </p:nvCxnSpPr>
        <p:spPr>
          <a:xfrm>
            <a:off x="720000" y="1080000"/>
            <a:ext cx="108000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>
            <a:off x="720000" y="6300000"/>
            <a:ext cx="108000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asellaDiTesto 2"/>
          <p:cNvSpPr txBox="1"/>
          <p:nvPr/>
        </p:nvSpPr>
        <p:spPr>
          <a:xfrm>
            <a:off x="720000" y="1145564"/>
            <a:ext cx="10800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endParaRPr lang="it-IT" sz="24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it-IT" sz="28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it-IT" sz="28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it-IT" sz="28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GB" sz="2000" dirty="0">
              <a:solidFill>
                <a:schemeClr val="accent6">
                  <a:lumMod val="50000"/>
                </a:schemeClr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endParaRPr lang="en-GB" sz="24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  <a:p>
            <a:pPr lvl="1"/>
            <a:endParaRPr lang="it-IT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0000" y="1415666"/>
            <a:ext cx="10800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AU" sz="2400" dirty="0">
                <a:solidFill>
                  <a:schemeClr val="accent6">
                    <a:lumMod val="50000"/>
                  </a:schemeClr>
                </a:solidFill>
              </a:rPr>
              <a:t>Education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AU" sz="2400" dirty="0">
                <a:solidFill>
                  <a:schemeClr val="accent6">
                    <a:lumMod val="50000"/>
                  </a:schemeClr>
                </a:solidFill>
              </a:rPr>
              <a:t>Women make 60% of University graduated but only 36% of STEM graduates</a:t>
            </a:r>
          </a:p>
          <a:p>
            <a:pPr lvl="1"/>
            <a:r>
              <a:rPr lang="en-AU" sz="2400" dirty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AU" sz="2400" dirty="0">
                <a:solidFill>
                  <a:schemeClr val="accent6">
                    <a:lumMod val="50000"/>
                  </a:schemeClr>
                </a:solidFill>
              </a:rPr>
              <a:t>Employment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AU" sz="2400" dirty="0">
                <a:solidFill>
                  <a:schemeClr val="accent6">
                    <a:lumMod val="50000"/>
                  </a:schemeClr>
                </a:solidFill>
              </a:rPr>
              <a:t>STEM graduates have an employment rate of 90% after 5 years, as opposed to 75% in other fields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endParaRPr lang="en-AU" sz="24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AU" sz="2400" dirty="0">
                <a:solidFill>
                  <a:schemeClr val="accent6">
                    <a:lumMod val="50000"/>
                  </a:schemeClr>
                </a:solidFill>
              </a:rPr>
              <a:t>Wages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AU" sz="2400" dirty="0">
                <a:solidFill>
                  <a:schemeClr val="accent6">
                    <a:lumMod val="50000"/>
                  </a:schemeClr>
                </a:solidFill>
              </a:rPr>
              <a:t>STEM graduates can expect to earn 1,642€ on average after 5 years, those in other disciplines 1,443€</a:t>
            </a:r>
          </a:p>
          <a:p>
            <a:endParaRPr lang="en-A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75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0000" y="-180000"/>
            <a:ext cx="10800000" cy="1325563"/>
          </a:xfrm>
        </p:spPr>
        <p:txBody>
          <a:bodyPr>
            <a:normAutofit/>
          </a:bodyPr>
          <a:lstStyle/>
          <a:p>
            <a:pPr algn="ctr"/>
            <a:r>
              <a:rPr lang="en-AU" sz="400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AU" sz="40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AU" sz="4000" b="1" dirty="0">
                <a:solidFill>
                  <a:schemeClr val="accent6">
                    <a:lumMod val="50000"/>
                  </a:schemeClr>
                </a:solidFill>
              </a:rPr>
              <a:t>Previous work</a:t>
            </a:r>
          </a:p>
        </p:txBody>
      </p:sp>
      <p:cxnSp>
        <p:nvCxnSpPr>
          <p:cNvPr id="12" name="Connettore 1 11"/>
          <p:cNvCxnSpPr/>
          <p:nvPr/>
        </p:nvCxnSpPr>
        <p:spPr>
          <a:xfrm>
            <a:off x="720000" y="1080000"/>
            <a:ext cx="108000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>
            <a:off x="720000" y="6300000"/>
            <a:ext cx="108000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720000" y="1080000"/>
            <a:ext cx="108000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AU" sz="2400" dirty="0" smtClean="0">
                <a:solidFill>
                  <a:schemeClr val="accent6">
                    <a:lumMod val="50000"/>
                  </a:schemeClr>
                </a:solidFill>
              </a:rPr>
              <a:t>ITALY: Gender </a:t>
            </a:r>
            <a:r>
              <a:rPr lang="en-AU" sz="2400" dirty="0">
                <a:solidFill>
                  <a:schemeClr val="accent6">
                    <a:lumMod val="50000"/>
                  </a:schemeClr>
                </a:solidFill>
              </a:rPr>
              <a:t>differences in employment and wages are significantly associated with educational choices (Castagnetti and Rosti, </a:t>
            </a:r>
            <a:r>
              <a:rPr lang="en-AU" sz="2400" dirty="0" smtClean="0">
                <a:solidFill>
                  <a:schemeClr val="accent6">
                    <a:lumMod val="50000"/>
                  </a:schemeClr>
                </a:solidFill>
              </a:rPr>
              <a:t>2011). Girls </a:t>
            </a:r>
            <a:r>
              <a:rPr lang="en-AU" sz="2400" dirty="0">
                <a:solidFill>
                  <a:schemeClr val="accent6">
                    <a:lumMod val="50000"/>
                  </a:schemeClr>
                </a:solidFill>
              </a:rPr>
              <a:t>score lower than boys, </a:t>
            </a:r>
            <a:r>
              <a:rPr lang="en-AU" sz="2400" dirty="0">
                <a:solidFill>
                  <a:schemeClr val="accent6">
                    <a:lumMod val="50000"/>
                  </a:schemeClr>
                </a:solidFill>
              </a:rPr>
              <a:t>already in primary schools (</a:t>
            </a:r>
            <a:r>
              <a:rPr lang="en-AU" sz="2400" dirty="0" err="1" smtClean="0">
                <a:solidFill>
                  <a:schemeClr val="accent6">
                    <a:lumMod val="50000"/>
                  </a:schemeClr>
                </a:solidFill>
              </a:rPr>
              <a:t>Contini</a:t>
            </a:r>
            <a:r>
              <a:rPr lang="en-AU" sz="2400" dirty="0">
                <a:solidFill>
                  <a:schemeClr val="accent6">
                    <a:lumMod val="50000"/>
                  </a:schemeClr>
                </a:solidFill>
              </a:rPr>
              <a:t>,</a:t>
            </a:r>
            <a:r>
              <a:rPr lang="en-AU" sz="2400" dirty="0" smtClean="0">
                <a:solidFill>
                  <a:schemeClr val="accent6">
                    <a:lumMod val="50000"/>
                  </a:schemeClr>
                </a:solidFill>
              </a:rPr>
              <a:t> Di </a:t>
            </a:r>
            <a:r>
              <a:rPr lang="en-AU" sz="2400" dirty="0" err="1" smtClean="0">
                <a:solidFill>
                  <a:schemeClr val="accent6">
                    <a:lumMod val="50000"/>
                  </a:schemeClr>
                </a:solidFill>
              </a:rPr>
              <a:t>Tommaso</a:t>
            </a:r>
            <a:r>
              <a:rPr lang="en-AU" sz="2400" dirty="0" smtClean="0">
                <a:solidFill>
                  <a:schemeClr val="accent6">
                    <a:lumMod val="50000"/>
                  </a:schemeClr>
                </a:solidFill>
              </a:rPr>
              <a:t>, and </a:t>
            </a:r>
            <a:r>
              <a:rPr lang="en-AU" sz="2400" dirty="0" err="1" smtClean="0">
                <a:solidFill>
                  <a:schemeClr val="accent6">
                    <a:lumMod val="50000"/>
                  </a:schemeClr>
                </a:solidFill>
              </a:rPr>
              <a:t>Mendolia</a:t>
            </a:r>
            <a:r>
              <a:rPr lang="en-AU" sz="2400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en-AU" sz="2400" dirty="0">
                <a:solidFill>
                  <a:schemeClr val="accent6">
                    <a:lumMod val="50000"/>
                  </a:schemeClr>
                </a:solidFill>
              </a:rPr>
              <a:t>2017</a:t>
            </a:r>
            <a:r>
              <a:rPr lang="en-AU" sz="2400" dirty="0">
                <a:solidFill>
                  <a:schemeClr val="accent6">
                    <a:lumMod val="50000"/>
                  </a:schemeClr>
                </a:solidFill>
              </a:rPr>
              <a:t>). </a:t>
            </a:r>
            <a:r>
              <a:rPr lang="en-AU" sz="2400" dirty="0" smtClean="0">
                <a:solidFill>
                  <a:schemeClr val="accent6">
                    <a:lumMod val="50000"/>
                  </a:schemeClr>
                </a:solidFill>
              </a:rPr>
              <a:t>Strong 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arental 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influence on 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STEM high 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school and university degree 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completion (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</a:rPr>
              <a:t>Chise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, Fort, and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</a:rPr>
              <a:t>Monfardini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, 2021). </a:t>
            </a:r>
          </a:p>
          <a:p>
            <a:endParaRPr lang="en-AU" sz="8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AU" sz="2400" dirty="0" smtClean="0">
                <a:solidFill>
                  <a:schemeClr val="accent6">
                    <a:lumMod val="50000"/>
                  </a:schemeClr>
                </a:solidFill>
              </a:rPr>
              <a:t>PRO</a:t>
            </a:r>
            <a:r>
              <a:rPr lang="en-AU" sz="2400" dirty="0" smtClean="0">
                <a:solidFill>
                  <a:schemeClr val="accent6">
                    <a:lumMod val="50000"/>
                  </a:schemeClr>
                </a:solidFill>
              </a:rPr>
              <a:t>GRAMS: More math in high school (</a:t>
            </a:r>
            <a:r>
              <a:rPr lang="en-AU" sz="2400" dirty="0" err="1" smtClean="0">
                <a:solidFill>
                  <a:schemeClr val="accent6">
                    <a:lumMod val="50000"/>
                  </a:schemeClr>
                </a:solidFill>
              </a:rPr>
              <a:t>Biewen</a:t>
            </a:r>
            <a:r>
              <a:rPr lang="en-AU" sz="2400" dirty="0" smtClean="0">
                <a:solidFill>
                  <a:schemeClr val="accent6">
                    <a:lumMod val="50000"/>
                  </a:schemeClr>
                </a:solidFill>
              </a:rPr>
              <a:t> and </a:t>
            </a:r>
            <a:r>
              <a:rPr lang="en-AU" sz="2400" dirty="0" err="1" smtClean="0">
                <a:solidFill>
                  <a:schemeClr val="accent6">
                    <a:lumMod val="50000"/>
                  </a:schemeClr>
                </a:solidFill>
              </a:rPr>
              <a:t>Schwerter</a:t>
            </a:r>
            <a:r>
              <a:rPr lang="en-AU" sz="2400" dirty="0" smtClean="0">
                <a:solidFill>
                  <a:schemeClr val="accent6">
                    <a:lumMod val="50000"/>
                  </a:schemeClr>
                </a:solidFill>
              </a:rPr>
              <a:t>, 2019), mentoring </a:t>
            </a:r>
            <a:r>
              <a:rPr lang="en-AU" sz="2400" dirty="0">
                <a:solidFill>
                  <a:schemeClr val="accent6">
                    <a:lumMod val="50000"/>
                  </a:schemeClr>
                </a:solidFill>
              </a:rPr>
              <a:t>programs (Canaan and </a:t>
            </a:r>
            <a:r>
              <a:rPr lang="en-AU" sz="2400" dirty="0" err="1">
                <a:solidFill>
                  <a:schemeClr val="accent6">
                    <a:lumMod val="50000"/>
                  </a:schemeClr>
                </a:solidFill>
              </a:rPr>
              <a:t>Mouganie</a:t>
            </a:r>
            <a:r>
              <a:rPr lang="en-AU" sz="2400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en-AU" sz="2400" dirty="0" smtClean="0">
                <a:solidFill>
                  <a:schemeClr val="accent6">
                    <a:lumMod val="50000"/>
                  </a:schemeClr>
                </a:solidFill>
              </a:rPr>
              <a:t>forthcoming)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AU" sz="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AU" sz="2400" dirty="0" smtClean="0">
                <a:solidFill>
                  <a:schemeClr val="accent6">
                    <a:lumMod val="50000"/>
                  </a:schemeClr>
                </a:solidFill>
              </a:rPr>
              <a:t>FAMILY and SCHOOLS: class </a:t>
            </a:r>
            <a:r>
              <a:rPr lang="en-AU" sz="2400" dirty="0">
                <a:solidFill>
                  <a:schemeClr val="accent6">
                    <a:lumMod val="50000"/>
                  </a:schemeClr>
                </a:solidFill>
              </a:rPr>
              <a:t>composition (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</a:rPr>
              <a:t>Brenøe and Zölitz, 2020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</a:rPr>
              <a:t>), 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grades (</a:t>
            </a:r>
            <a:r>
              <a:rPr lang="it-IT" sz="2400" dirty="0"/>
              <a:t>Delane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</a:rPr>
              <a:t>and Devereux, 2019),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</a:rPr>
              <a:t>comparative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</a:rPr>
              <a:t>advantage (Goulas, Griselda, and Megalokonomou, 2020), siblings composition (Oguzoglu and Ozbeklik, 2016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), family influence (Hanushek et al, 2023) </a:t>
            </a:r>
            <a:endParaRPr lang="en-AU" sz="24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AU" sz="8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AU" sz="2400" dirty="0" smtClean="0">
                <a:solidFill>
                  <a:schemeClr val="accent6">
                    <a:lumMod val="50000"/>
                  </a:schemeClr>
                </a:solidFill>
              </a:rPr>
              <a:t>Definition of STEM jobs (Speer, 2020) and lower attachment of females to STEM after graduation </a:t>
            </a:r>
            <a:r>
              <a:rPr lang="en-AU" sz="2400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Delaney and Devereux, 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2022; Speer, 2021)</a:t>
            </a:r>
            <a:r>
              <a:rPr lang="en-AU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en-AU" sz="2400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n-A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39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0000" y="-180000"/>
            <a:ext cx="10800000" cy="1325563"/>
          </a:xfrm>
        </p:spPr>
        <p:txBody>
          <a:bodyPr>
            <a:normAutofit/>
          </a:bodyPr>
          <a:lstStyle/>
          <a:p>
            <a:pPr algn="ctr"/>
            <a:r>
              <a:rPr lang="en-AU" sz="400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AU" sz="40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AU" sz="4000" b="1" dirty="0">
                <a:solidFill>
                  <a:schemeClr val="accent6">
                    <a:lumMod val="50000"/>
                  </a:schemeClr>
                </a:solidFill>
              </a:rPr>
              <a:t>Coding Girls</a:t>
            </a:r>
          </a:p>
        </p:txBody>
      </p:sp>
      <p:cxnSp>
        <p:nvCxnSpPr>
          <p:cNvPr id="12" name="Connettore 1 11"/>
          <p:cNvCxnSpPr/>
          <p:nvPr/>
        </p:nvCxnSpPr>
        <p:spPr>
          <a:xfrm>
            <a:off x="720000" y="1080000"/>
            <a:ext cx="108000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>
            <a:off x="720000" y="6300000"/>
            <a:ext cx="108000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asellaDiTesto 2"/>
          <p:cNvSpPr txBox="1"/>
          <p:nvPr/>
        </p:nvSpPr>
        <p:spPr>
          <a:xfrm>
            <a:off x="720000" y="1145564"/>
            <a:ext cx="10800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8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it-IT" sz="28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it-IT" sz="28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GB" sz="2000" dirty="0">
              <a:solidFill>
                <a:schemeClr val="accent6">
                  <a:lumMod val="50000"/>
                </a:schemeClr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endParaRPr lang="en-GB" sz="24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  <a:p>
            <a:pPr lvl="1"/>
            <a:endParaRPr lang="it-IT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0000" y="1415666"/>
            <a:ext cx="10800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AU" sz="2400" dirty="0">
                <a:solidFill>
                  <a:schemeClr val="accent6">
                    <a:lumMod val="50000"/>
                  </a:schemeClr>
                </a:solidFill>
              </a:rPr>
              <a:t>The program was launched in 2014</a:t>
            </a:r>
          </a:p>
          <a:p>
            <a:endParaRPr lang="en-AU" sz="12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AU" sz="2400" dirty="0">
                <a:solidFill>
                  <a:schemeClr val="accent6">
                    <a:lumMod val="50000"/>
                  </a:schemeClr>
                </a:solidFill>
              </a:rPr>
              <a:t>It has been implemented in several Italian cities</a:t>
            </a:r>
          </a:p>
          <a:p>
            <a:endParaRPr lang="en-AU" sz="12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AU" sz="2400" dirty="0">
                <a:solidFill>
                  <a:schemeClr val="accent6">
                    <a:lumMod val="50000"/>
                  </a:schemeClr>
                </a:solidFill>
              </a:rPr>
              <a:t>In the years 2019-2022 it was implemented in Turin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AU" sz="2400" dirty="0">
                <a:solidFill>
                  <a:schemeClr val="accent6">
                    <a:lumMod val="50000"/>
                  </a:schemeClr>
                </a:solidFill>
              </a:rPr>
              <a:t>Evaluation took place in the </a:t>
            </a:r>
            <a:r>
              <a:rPr lang="en-AU" sz="2400" b="1" dirty="0">
                <a:solidFill>
                  <a:schemeClr val="accent6">
                    <a:lumMod val="50000"/>
                  </a:schemeClr>
                </a:solidFill>
              </a:rPr>
              <a:t>schooling year 2020-21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endParaRPr lang="en-AU" sz="12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AU" sz="2400" dirty="0">
                <a:solidFill>
                  <a:schemeClr val="accent6">
                    <a:lumMod val="50000"/>
                  </a:schemeClr>
                </a:solidFill>
              </a:rPr>
              <a:t>The activities were targeted to girls (and boys) of </a:t>
            </a:r>
            <a:r>
              <a:rPr lang="en-AU" sz="2400" b="1" dirty="0">
                <a:solidFill>
                  <a:schemeClr val="accent6">
                    <a:lumMod val="50000"/>
                  </a:schemeClr>
                </a:solidFill>
              </a:rPr>
              <a:t>11</a:t>
            </a:r>
            <a:r>
              <a:rPr lang="en-AU" sz="2400" b="1" baseline="30000" dirty="0">
                <a:solidFill>
                  <a:schemeClr val="accent6">
                    <a:lumMod val="50000"/>
                  </a:schemeClr>
                </a:solidFill>
              </a:rPr>
              <a:t>th</a:t>
            </a:r>
            <a:r>
              <a:rPr lang="en-AU" sz="2400" dirty="0">
                <a:solidFill>
                  <a:schemeClr val="accent6">
                    <a:lumMod val="50000"/>
                  </a:schemeClr>
                </a:solidFill>
              </a:rPr>
              <a:t> and </a:t>
            </a:r>
            <a:r>
              <a:rPr lang="en-AU" sz="2400" b="1" dirty="0">
                <a:solidFill>
                  <a:schemeClr val="accent6">
                    <a:lumMod val="50000"/>
                  </a:schemeClr>
                </a:solidFill>
              </a:rPr>
              <a:t>12</a:t>
            </a:r>
            <a:r>
              <a:rPr lang="en-AU" sz="2400" b="1" baseline="30000" dirty="0">
                <a:solidFill>
                  <a:schemeClr val="accent6">
                    <a:lumMod val="50000"/>
                  </a:schemeClr>
                </a:solidFill>
              </a:rPr>
              <a:t>th</a:t>
            </a:r>
            <a:r>
              <a:rPr lang="en-AU" sz="2400" dirty="0">
                <a:solidFill>
                  <a:schemeClr val="accent6">
                    <a:lumMod val="50000"/>
                  </a:schemeClr>
                </a:solidFill>
              </a:rPr>
              <a:t> classes, and consisted of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AU" sz="2400" dirty="0">
                <a:solidFill>
                  <a:schemeClr val="accent6">
                    <a:lumMod val="50000"/>
                  </a:schemeClr>
                </a:solidFill>
              </a:rPr>
              <a:t>Computer LAB activities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AU" sz="2400" dirty="0">
                <a:solidFill>
                  <a:schemeClr val="accent6">
                    <a:lumMod val="50000"/>
                  </a:schemeClr>
                </a:solidFill>
              </a:rPr>
              <a:t>Informative presentations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AU" sz="2400" dirty="0">
                <a:solidFill>
                  <a:schemeClr val="accent6">
                    <a:lumMod val="50000"/>
                  </a:schemeClr>
                </a:solidFill>
              </a:rPr>
              <a:t>Meetings with role models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AU" sz="2400" dirty="0">
                <a:solidFill>
                  <a:schemeClr val="accent6">
                    <a:lumMod val="50000"/>
                  </a:schemeClr>
                </a:solidFill>
              </a:rPr>
              <a:t>Orientation sessions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endParaRPr lang="en-AU" sz="2400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n-A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20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0000" y="-180000"/>
            <a:ext cx="10800000" cy="1325563"/>
          </a:xfrm>
        </p:spPr>
        <p:txBody>
          <a:bodyPr>
            <a:normAutofit/>
          </a:bodyPr>
          <a:lstStyle/>
          <a:p>
            <a:pPr algn="ctr"/>
            <a:r>
              <a:rPr lang="en-AU" sz="400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AU" sz="40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AU" sz="4000" b="1" dirty="0">
                <a:solidFill>
                  <a:schemeClr val="accent6">
                    <a:lumMod val="50000"/>
                  </a:schemeClr>
                </a:solidFill>
              </a:rPr>
              <a:t>The timing of the program and its evaluation</a:t>
            </a:r>
          </a:p>
        </p:txBody>
      </p:sp>
      <p:cxnSp>
        <p:nvCxnSpPr>
          <p:cNvPr id="12" name="Connettore 1 11"/>
          <p:cNvCxnSpPr/>
          <p:nvPr/>
        </p:nvCxnSpPr>
        <p:spPr>
          <a:xfrm>
            <a:off x="720000" y="1080000"/>
            <a:ext cx="108000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>
            <a:off x="720000" y="6300000"/>
            <a:ext cx="108000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asellaDiTesto 2"/>
          <p:cNvSpPr txBox="1"/>
          <p:nvPr/>
        </p:nvSpPr>
        <p:spPr>
          <a:xfrm>
            <a:off x="720000" y="1145564"/>
            <a:ext cx="10800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8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it-IT" sz="28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it-IT" sz="28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GB" sz="2000" dirty="0">
              <a:solidFill>
                <a:schemeClr val="accent6">
                  <a:lumMod val="50000"/>
                </a:schemeClr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endParaRPr lang="en-GB" sz="24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  <a:p>
            <a:pPr lvl="1"/>
            <a:endParaRPr lang="it-IT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0000" y="1415666"/>
            <a:ext cx="10800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AU" sz="2400" dirty="0">
                <a:solidFill>
                  <a:schemeClr val="accent6">
                    <a:lumMod val="50000"/>
                  </a:schemeClr>
                </a:solidFill>
              </a:rPr>
              <a:t>28 classes (teachers) in 10 secondary schools 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showed interest in the initiative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They were randomized in two groups of classes:</a:t>
            </a: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One group of classes attended the meetings between December 2020 and March 2021 (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treated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)</a:t>
            </a: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The other group attended the meetings between March 2021 and June 2022 (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controls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)</a:t>
            </a:r>
            <a:endParaRPr lang="en-AU" sz="2400" dirty="0">
              <a:solidFill>
                <a:schemeClr val="accent6">
                  <a:lumMod val="50000"/>
                </a:schemeClr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endParaRPr lang="en-AU" sz="2400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n-A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Freccia a destra 3">
            <a:extLst>
              <a:ext uri="{FF2B5EF4-FFF2-40B4-BE49-F238E27FC236}">
                <a16:creationId xmlns:a16="http://schemas.microsoft.com/office/drawing/2014/main" id="{E7731C81-78E3-43B7-83D4-AA5596555E3A}"/>
              </a:ext>
            </a:extLst>
          </p:cNvPr>
          <p:cNvSpPr/>
          <p:nvPr/>
        </p:nvSpPr>
        <p:spPr>
          <a:xfrm>
            <a:off x="1416620" y="4487905"/>
            <a:ext cx="9406759" cy="4414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41B47CDE-33CB-4BBF-B81D-E6F18BB3D3F8}"/>
              </a:ext>
            </a:extLst>
          </p:cNvPr>
          <p:cNvSpPr/>
          <p:nvPr/>
        </p:nvSpPr>
        <p:spPr>
          <a:xfrm>
            <a:off x="2133600" y="4432220"/>
            <a:ext cx="336331" cy="5528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F0C82EDD-A9EC-4ABB-BEAE-57F21B4FBA63}"/>
              </a:ext>
            </a:extLst>
          </p:cNvPr>
          <p:cNvSpPr/>
          <p:nvPr/>
        </p:nvSpPr>
        <p:spPr>
          <a:xfrm>
            <a:off x="6006648" y="4426965"/>
            <a:ext cx="336331" cy="5528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2AE67F1D-3A13-46A3-85A5-A66402B64711}"/>
              </a:ext>
            </a:extLst>
          </p:cNvPr>
          <p:cNvSpPr/>
          <p:nvPr/>
        </p:nvSpPr>
        <p:spPr>
          <a:xfrm>
            <a:off x="9333161" y="4432224"/>
            <a:ext cx="336331" cy="5528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D74A11A-B831-43A4-8009-E4BD7E11BC2C}"/>
              </a:ext>
            </a:extLst>
          </p:cNvPr>
          <p:cNvSpPr txBox="1"/>
          <p:nvPr/>
        </p:nvSpPr>
        <p:spPr>
          <a:xfrm>
            <a:off x="1366689" y="4000989"/>
            <a:ext cx="2123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6">
                    <a:lumMod val="50000"/>
                  </a:schemeClr>
                </a:solidFill>
              </a:rPr>
              <a:t>December</a:t>
            </a:r>
            <a:r>
              <a:rPr lang="en-GB" dirty="0"/>
              <a:t> 2020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74E72F0A-9FD9-4E0F-B4A4-B13DFD4EEDB0}"/>
              </a:ext>
            </a:extLst>
          </p:cNvPr>
          <p:cNvSpPr txBox="1"/>
          <p:nvPr/>
        </p:nvSpPr>
        <p:spPr>
          <a:xfrm>
            <a:off x="5460113" y="3975953"/>
            <a:ext cx="2123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6">
                    <a:lumMod val="50000"/>
                  </a:schemeClr>
                </a:solidFill>
              </a:rPr>
              <a:t>March</a:t>
            </a:r>
            <a:r>
              <a:rPr lang="en-GB" dirty="0"/>
              <a:t> 2021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1817EB5F-2577-4178-A3F8-F15C69911058}"/>
              </a:ext>
            </a:extLst>
          </p:cNvPr>
          <p:cNvSpPr txBox="1"/>
          <p:nvPr/>
        </p:nvSpPr>
        <p:spPr>
          <a:xfrm>
            <a:off x="8858067" y="3967959"/>
            <a:ext cx="1492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6">
                    <a:lumMod val="50000"/>
                  </a:schemeClr>
                </a:solidFill>
              </a:rPr>
              <a:t>June</a:t>
            </a:r>
            <a:r>
              <a:rPr lang="en-GB" dirty="0"/>
              <a:t> 2021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D9A812C7-677F-4BDE-BF3E-015E87029D6F}"/>
              </a:ext>
            </a:extLst>
          </p:cNvPr>
          <p:cNvSpPr txBox="1"/>
          <p:nvPr/>
        </p:nvSpPr>
        <p:spPr>
          <a:xfrm>
            <a:off x="1019504" y="5095335"/>
            <a:ext cx="32371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Pre</a:t>
            </a:r>
            <a:r>
              <a:rPr lang="en-GB" dirty="0"/>
              <a:t>-intervention interview for the </a:t>
            </a:r>
            <a:r>
              <a:rPr lang="en-GB" b="1" dirty="0"/>
              <a:t>treated</a:t>
            </a:r>
            <a:r>
              <a:rPr lang="en-GB" dirty="0"/>
              <a:t> group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ECC76140-65F1-442A-A65D-7338E0E5C44A}"/>
              </a:ext>
            </a:extLst>
          </p:cNvPr>
          <p:cNvSpPr txBox="1"/>
          <p:nvPr/>
        </p:nvSpPr>
        <p:spPr>
          <a:xfrm>
            <a:off x="4093768" y="5145764"/>
            <a:ext cx="50396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Post</a:t>
            </a:r>
            <a:r>
              <a:rPr lang="en-GB" dirty="0"/>
              <a:t>-intervention interview for the </a:t>
            </a:r>
            <a:r>
              <a:rPr lang="en-GB" b="1" dirty="0"/>
              <a:t>treated</a:t>
            </a:r>
            <a:r>
              <a:rPr lang="en-GB" dirty="0"/>
              <a:t> group</a:t>
            </a:r>
          </a:p>
          <a:p>
            <a:endParaRPr lang="en-GB" dirty="0"/>
          </a:p>
          <a:p>
            <a:r>
              <a:rPr lang="en-GB" b="1" dirty="0"/>
              <a:t>Pre</a:t>
            </a:r>
            <a:r>
              <a:rPr lang="en-GB" dirty="0"/>
              <a:t>-intervention interview for the </a:t>
            </a:r>
            <a:r>
              <a:rPr lang="en-GB" b="1" dirty="0"/>
              <a:t>control</a:t>
            </a:r>
            <a:r>
              <a:rPr lang="en-GB" dirty="0"/>
              <a:t> group</a:t>
            </a:r>
          </a:p>
        </p:txBody>
      </p:sp>
    </p:spTree>
    <p:extLst>
      <p:ext uri="{BB962C8B-B14F-4D97-AF65-F5344CB8AC3E}">
        <p14:creationId xmlns:p14="http://schemas.microsoft.com/office/powerpoint/2010/main" val="193032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0000" y="-180000"/>
            <a:ext cx="10800000" cy="1325563"/>
          </a:xfrm>
        </p:spPr>
        <p:txBody>
          <a:bodyPr>
            <a:normAutofit/>
          </a:bodyPr>
          <a:lstStyle/>
          <a:p>
            <a:pPr algn="ctr"/>
            <a:r>
              <a:rPr lang="en-AU" sz="400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AU" sz="40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AU" sz="4000" b="1" dirty="0">
                <a:solidFill>
                  <a:schemeClr val="accent6">
                    <a:lumMod val="50000"/>
                  </a:schemeClr>
                </a:solidFill>
              </a:rPr>
              <a:t>The timing of the program and its evaluation</a:t>
            </a:r>
          </a:p>
        </p:txBody>
      </p:sp>
      <p:cxnSp>
        <p:nvCxnSpPr>
          <p:cNvPr id="12" name="Connettore 1 11"/>
          <p:cNvCxnSpPr/>
          <p:nvPr/>
        </p:nvCxnSpPr>
        <p:spPr>
          <a:xfrm>
            <a:off x="720000" y="1080000"/>
            <a:ext cx="108000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>
            <a:off x="720000" y="6300000"/>
            <a:ext cx="108000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asellaDiTesto 2"/>
          <p:cNvSpPr txBox="1"/>
          <p:nvPr/>
        </p:nvSpPr>
        <p:spPr>
          <a:xfrm>
            <a:off x="720000" y="1145564"/>
            <a:ext cx="10800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8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it-IT" sz="28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it-IT" sz="28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GB" sz="2000" dirty="0">
              <a:solidFill>
                <a:schemeClr val="accent6">
                  <a:lumMod val="50000"/>
                </a:schemeClr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endParaRPr lang="en-GB" sz="24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  <a:p>
            <a:pPr lvl="1"/>
            <a:endParaRPr lang="it-IT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0000" y="1415666"/>
            <a:ext cx="10800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AU" sz="2400" dirty="0">
                <a:solidFill>
                  <a:schemeClr val="accent6">
                    <a:lumMod val="50000"/>
                  </a:schemeClr>
                </a:solidFill>
              </a:rPr>
              <a:t>28 classes (teachers) in 10 secondary schools 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showed interest in the initiative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They were randomized in two groups of classes:</a:t>
            </a: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One group of classes attended the meetings between December 2020 and March 2021 (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treated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)</a:t>
            </a: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The other group attended the meetings between March 2021 and June 2022 (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controls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)</a:t>
            </a:r>
            <a:endParaRPr lang="en-AU" sz="2400" dirty="0">
              <a:solidFill>
                <a:schemeClr val="accent6">
                  <a:lumMod val="50000"/>
                </a:schemeClr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endParaRPr lang="en-AU" sz="2400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n-A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Freccia a destra 3">
            <a:extLst>
              <a:ext uri="{FF2B5EF4-FFF2-40B4-BE49-F238E27FC236}">
                <a16:creationId xmlns:a16="http://schemas.microsoft.com/office/drawing/2014/main" id="{E7731C81-78E3-43B7-83D4-AA5596555E3A}"/>
              </a:ext>
            </a:extLst>
          </p:cNvPr>
          <p:cNvSpPr/>
          <p:nvPr/>
        </p:nvSpPr>
        <p:spPr>
          <a:xfrm>
            <a:off x="1416620" y="4487905"/>
            <a:ext cx="9406759" cy="4414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41B47CDE-33CB-4BBF-B81D-E6F18BB3D3F8}"/>
              </a:ext>
            </a:extLst>
          </p:cNvPr>
          <p:cNvSpPr/>
          <p:nvPr/>
        </p:nvSpPr>
        <p:spPr>
          <a:xfrm>
            <a:off x="2133600" y="4432220"/>
            <a:ext cx="336331" cy="5528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F0C82EDD-A9EC-4ABB-BEAE-57F21B4FBA63}"/>
              </a:ext>
            </a:extLst>
          </p:cNvPr>
          <p:cNvSpPr/>
          <p:nvPr/>
        </p:nvSpPr>
        <p:spPr>
          <a:xfrm>
            <a:off x="6006648" y="4426965"/>
            <a:ext cx="336331" cy="5528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2AE67F1D-3A13-46A3-85A5-A66402B64711}"/>
              </a:ext>
            </a:extLst>
          </p:cNvPr>
          <p:cNvSpPr/>
          <p:nvPr/>
        </p:nvSpPr>
        <p:spPr>
          <a:xfrm>
            <a:off x="9333161" y="4432224"/>
            <a:ext cx="336331" cy="5528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D74A11A-B831-43A4-8009-E4BD7E11BC2C}"/>
              </a:ext>
            </a:extLst>
          </p:cNvPr>
          <p:cNvSpPr txBox="1"/>
          <p:nvPr/>
        </p:nvSpPr>
        <p:spPr>
          <a:xfrm>
            <a:off x="1366689" y="4000989"/>
            <a:ext cx="2123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6">
                    <a:lumMod val="50000"/>
                  </a:schemeClr>
                </a:solidFill>
              </a:rPr>
              <a:t>December</a:t>
            </a:r>
            <a:r>
              <a:rPr lang="en-GB" dirty="0"/>
              <a:t> 2020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74E72F0A-9FD9-4E0F-B4A4-B13DFD4EEDB0}"/>
              </a:ext>
            </a:extLst>
          </p:cNvPr>
          <p:cNvSpPr txBox="1"/>
          <p:nvPr/>
        </p:nvSpPr>
        <p:spPr>
          <a:xfrm>
            <a:off x="5460113" y="3975953"/>
            <a:ext cx="2123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6">
                    <a:lumMod val="50000"/>
                  </a:schemeClr>
                </a:solidFill>
              </a:rPr>
              <a:t>March</a:t>
            </a:r>
            <a:r>
              <a:rPr lang="en-GB" dirty="0"/>
              <a:t> 2021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1817EB5F-2577-4178-A3F8-F15C69911058}"/>
              </a:ext>
            </a:extLst>
          </p:cNvPr>
          <p:cNvSpPr txBox="1"/>
          <p:nvPr/>
        </p:nvSpPr>
        <p:spPr>
          <a:xfrm>
            <a:off x="8858067" y="3967959"/>
            <a:ext cx="1492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6">
                    <a:lumMod val="50000"/>
                  </a:schemeClr>
                </a:solidFill>
              </a:rPr>
              <a:t>June</a:t>
            </a:r>
            <a:r>
              <a:rPr lang="en-GB" dirty="0"/>
              <a:t> 2021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D9A812C7-677F-4BDE-BF3E-015E87029D6F}"/>
              </a:ext>
            </a:extLst>
          </p:cNvPr>
          <p:cNvSpPr txBox="1"/>
          <p:nvPr/>
        </p:nvSpPr>
        <p:spPr>
          <a:xfrm>
            <a:off x="1019504" y="5095335"/>
            <a:ext cx="32371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Pre</a:t>
            </a:r>
            <a:r>
              <a:rPr lang="en-GB" dirty="0"/>
              <a:t>-intervention interview for the </a:t>
            </a:r>
            <a:r>
              <a:rPr lang="en-GB" b="1" dirty="0"/>
              <a:t>treated</a:t>
            </a:r>
            <a:r>
              <a:rPr lang="en-GB" dirty="0"/>
              <a:t> group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ECC76140-65F1-442A-A65D-7338E0E5C44A}"/>
              </a:ext>
            </a:extLst>
          </p:cNvPr>
          <p:cNvSpPr txBox="1"/>
          <p:nvPr/>
        </p:nvSpPr>
        <p:spPr>
          <a:xfrm>
            <a:off x="4093768" y="5145764"/>
            <a:ext cx="50396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Post</a:t>
            </a:r>
            <a:r>
              <a:rPr lang="en-GB" dirty="0"/>
              <a:t>-intervention interview for the </a:t>
            </a:r>
            <a:r>
              <a:rPr lang="en-GB" b="1" dirty="0"/>
              <a:t>treated</a:t>
            </a:r>
            <a:r>
              <a:rPr lang="en-GB" dirty="0"/>
              <a:t> group</a:t>
            </a:r>
          </a:p>
          <a:p>
            <a:endParaRPr lang="en-GB" dirty="0"/>
          </a:p>
          <a:p>
            <a:r>
              <a:rPr lang="en-GB" b="1" dirty="0"/>
              <a:t>Pre</a:t>
            </a:r>
            <a:r>
              <a:rPr lang="en-GB" dirty="0"/>
              <a:t>-intervention interview for the </a:t>
            </a:r>
            <a:r>
              <a:rPr lang="en-GB" b="1" dirty="0"/>
              <a:t>control</a:t>
            </a:r>
            <a:r>
              <a:rPr lang="en-GB" dirty="0"/>
              <a:t> group</a:t>
            </a:r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9B09DF02-FF9E-4DBC-9896-3ED0656EE2DF}"/>
              </a:ext>
            </a:extLst>
          </p:cNvPr>
          <p:cNvSpPr/>
          <p:nvPr/>
        </p:nvSpPr>
        <p:spPr>
          <a:xfrm>
            <a:off x="4093768" y="5095335"/>
            <a:ext cx="4882066" cy="114897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F493941D-5613-42DD-AF3A-803FABA02759}"/>
              </a:ext>
            </a:extLst>
          </p:cNvPr>
          <p:cNvSpPr txBox="1"/>
          <p:nvPr/>
        </p:nvSpPr>
        <p:spPr>
          <a:xfrm>
            <a:off x="9133464" y="5455966"/>
            <a:ext cx="28588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Effect of the program</a:t>
            </a:r>
          </a:p>
        </p:txBody>
      </p:sp>
    </p:spTree>
    <p:extLst>
      <p:ext uri="{BB962C8B-B14F-4D97-AF65-F5344CB8AC3E}">
        <p14:creationId xmlns:p14="http://schemas.microsoft.com/office/powerpoint/2010/main" val="1130597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0000" y="-180000"/>
            <a:ext cx="10800000" cy="1325563"/>
          </a:xfrm>
        </p:spPr>
        <p:txBody>
          <a:bodyPr>
            <a:normAutofit/>
          </a:bodyPr>
          <a:lstStyle/>
          <a:p>
            <a:pPr algn="ctr"/>
            <a:r>
              <a:rPr lang="en-AU" sz="400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AU" sz="40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AU" sz="4000" b="1" dirty="0">
                <a:solidFill>
                  <a:schemeClr val="accent6">
                    <a:lumMod val="50000"/>
                  </a:schemeClr>
                </a:solidFill>
              </a:rPr>
              <a:t>The timing of the program and its evaluation</a:t>
            </a:r>
          </a:p>
        </p:txBody>
      </p:sp>
      <p:cxnSp>
        <p:nvCxnSpPr>
          <p:cNvPr id="12" name="Connettore 1 11"/>
          <p:cNvCxnSpPr/>
          <p:nvPr/>
        </p:nvCxnSpPr>
        <p:spPr>
          <a:xfrm>
            <a:off x="720000" y="1080000"/>
            <a:ext cx="108000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>
            <a:off x="720000" y="6300000"/>
            <a:ext cx="108000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asellaDiTesto 2"/>
          <p:cNvSpPr txBox="1"/>
          <p:nvPr/>
        </p:nvSpPr>
        <p:spPr>
          <a:xfrm>
            <a:off x="720000" y="1145564"/>
            <a:ext cx="10800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8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it-IT" sz="28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it-IT" sz="28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GB" sz="2000" dirty="0">
              <a:solidFill>
                <a:schemeClr val="accent6">
                  <a:lumMod val="50000"/>
                </a:schemeClr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endParaRPr lang="en-GB" sz="24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  <a:p>
            <a:pPr lvl="1"/>
            <a:endParaRPr lang="it-IT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0000" y="1415666"/>
            <a:ext cx="10800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AU" sz="2400" dirty="0">
                <a:solidFill>
                  <a:schemeClr val="accent6">
                    <a:lumMod val="50000"/>
                  </a:schemeClr>
                </a:solidFill>
              </a:rPr>
              <a:t>28 classes (teachers) in 10 secondary schools 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showed interest in the initiative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They were randomized in two groups of classes:</a:t>
            </a: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One group of classes attended the meetings between December 2020 and March 2021 (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treated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)</a:t>
            </a: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The other group attended the meetings between March 2021 and June 2022 (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controls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)</a:t>
            </a:r>
            <a:endParaRPr lang="en-AU" sz="2400" dirty="0">
              <a:solidFill>
                <a:schemeClr val="accent6">
                  <a:lumMod val="50000"/>
                </a:schemeClr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endParaRPr lang="en-AU" sz="2400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n-A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Freccia a destra 3">
            <a:extLst>
              <a:ext uri="{FF2B5EF4-FFF2-40B4-BE49-F238E27FC236}">
                <a16:creationId xmlns:a16="http://schemas.microsoft.com/office/drawing/2014/main" id="{E7731C81-78E3-43B7-83D4-AA5596555E3A}"/>
              </a:ext>
            </a:extLst>
          </p:cNvPr>
          <p:cNvSpPr/>
          <p:nvPr/>
        </p:nvSpPr>
        <p:spPr>
          <a:xfrm>
            <a:off x="1416620" y="4487905"/>
            <a:ext cx="9406759" cy="4414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41B47CDE-33CB-4BBF-B81D-E6F18BB3D3F8}"/>
              </a:ext>
            </a:extLst>
          </p:cNvPr>
          <p:cNvSpPr/>
          <p:nvPr/>
        </p:nvSpPr>
        <p:spPr>
          <a:xfrm>
            <a:off x="2133600" y="4432220"/>
            <a:ext cx="336331" cy="5528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F0C82EDD-A9EC-4ABB-BEAE-57F21B4FBA63}"/>
              </a:ext>
            </a:extLst>
          </p:cNvPr>
          <p:cNvSpPr/>
          <p:nvPr/>
        </p:nvSpPr>
        <p:spPr>
          <a:xfrm>
            <a:off x="6006648" y="4426965"/>
            <a:ext cx="336331" cy="5528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2AE67F1D-3A13-46A3-85A5-A66402B64711}"/>
              </a:ext>
            </a:extLst>
          </p:cNvPr>
          <p:cNvSpPr/>
          <p:nvPr/>
        </p:nvSpPr>
        <p:spPr>
          <a:xfrm>
            <a:off x="9333161" y="4432224"/>
            <a:ext cx="336331" cy="5528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D74A11A-B831-43A4-8009-E4BD7E11BC2C}"/>
              </a:ext>
            </a:extLst>
          </p:cNvPr>
          <p:cNvSpPr txBox="1"/>
          <p:nvPr/>
        </p:nvSpPr>
        <p:spPr>
          <a:xfrm>
            <a:off x="1366689" y="4000989"/>
            <a:ext cx="2123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6">
                    <a:lumMod val="50000"/>
                  </a:schemeClr>
                </a:solidFill>
              </a:rPr>
              <a:t>December</a:t>
            </a:r>
            <a:r>
              <a:rPr lang="en-GB" dirty="0"/>
              <a:t> 2020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74E72F0A-9FD9-4E0F-B4A4-B13DFD4EEDB0}"/>
              </a:ext>
            </a:extLst>
          </p:cNvPr>
          <p:cNvSpPr txBox="1"/>
          <p:nvPr/>
        </p:nvSpPr>
        <p:spPr>
          <a:xfrm>
            <a:off x="5460113" y="3975953"/>
            <a:ext cx="2123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6">
                    <a:lumMod val="50000"/>
                  </a:schemeClr>
                </a:solidFill>
              </a:rPr>
              <a:t>March</a:t>
            </a:r>
            <a:r>
              <a:rPr lang="en-GB" dirty="0"/>
              <a:t> 2021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1817EB5F-2577-4178-A3F8-F15C69911058}"/>
              </a:ext>
            </a:extLst>
          </p:cNvPr>
          <p:cNvSpPr txBox="1"/>
          <p:nvPr/>
        </p:nvSpPr>
        <p:spPr>
          <a:xfrm>
            <a:off x="8858067" y="3967959"/>
            <a:ext cx="1492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6">
                    <a:lumMod val="50000"/>
                  </a:schemeClr>
                </a:solidFill>
              </a:rPr>
              <a:t>June</a:t>
            </a:r>
            <a:r>
              <a:rPr lang="en-GB" dirty="0"/>
              <a:t> 2021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D9A812C7-677F-4BDE-BF3E-015E87029D6F}"/>
              </a:ext>
            </a:extLst>
          </p:cNvPr>
          <p:cNvSpPr txBox="1"/>
          <p:nvPr/>
        </p:nvSpPr>
        <p:spPr>
          <a:xfrm>
            <a:off x="1019504" y="5095335"/>
            <a:ext cx="32371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Pre</a:t>
            </a:r>
            <a:r>
              <a:rPr lang="en-GB" dirty="0"/>
              <a:t>-intervention interview for the </a:t>
            </a:r>
            <a:r>
              <a:rPr lang="en-GB" b="1" dirty="0"/>
              <a:t>treated</a:t>
            </a:r>
            <a:r>
              <a:rPr lang="en-GB" dirty="0"/>
              <a:t> group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ECC76140-65F1-442A-A65D-7338E0E5C44A}"/>
              </a:ext>
            </a:extLst>
          </p:cNvPr>
          <p:cNvSpPr txBox="1"/>
          <p:nvPr/>
        </p:nvSpPr>
        <p:spPr>
          <a:xfrm>
            <a:off x="4093768" y="5145764"/>
            <a:ext cx="50396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Post</a:t>
            </a:r>
            <a:r>
              <a:rPr lang="en-GB" dirty="0"/>
              <a:t>-intervention interview for the </a:t>
            </a:r>
            <a:r>
              <a:rPr lang="en-GB" b="1" dirty="0"/>
              <a:t>treated</a:t>
            </a:r>
            <a:r>
              <a:rPr lang="en-GB" dirty="0"/>
              <a:t> group</a:t>
            </a:r>
          </a:p>
          <a:p>
            <a:endParaRPr lang="en-GB" dirty="0"/>
          </a:p>
          <a:p>
            <a:r>
              <a:rPr lang="en-GB" b="1" dirty="0"/>
              <a:t>Pre</a:t>
            </a:r>
            <a:r>
              <a:rPr lang="en-GB" dirty="0"/>
              <a:t>-intervention interview for the </a:t>
            </a:r>
            <a:r>
              <a:rPr lang="en-GB" b="1" dirty="0"/>
              <a:t>control</a:t>
            </a:r>
            <a:r>
              <a:rPr lang="en-GB" dirty="0"/>
              <a:t> group</a:t>
            </a:r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9B09DF02-FF9E-4DBC-9896-3ED0656EE2DF}"/>
              </a:ext>
            </a:extLst>
          </p:cNvPr>
          <p:cNvSpPr/>
          <p:nvPr/>
        </p:nvSpPr>
        <p:spPr>
          <a:xfrm>
            <a:off x="830318" y="5095335"/>
            <a:ext cx="3163614" cy="617101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70C0"/>
              </a:solidFill>
            </a:endParaRP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F493941D-5613-42DD-AF3A-803FABA02759}"/>
              </a:ext>
            </a:extLst>
          </p:cNvPr>
          <p:cNvSpPr txBox="1"/>
          <p:nvPr/>
        </p:nvSpPr>
        <p:spPr>
          <a:xfrm>
            <a:off x="9333161" y="5507421"/>
            <a:ext cx="20285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Balance tests</a:t>
            </a:r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0A151F47-ACAC-46B3-9695-F79CE79F806E}"/>
              </a:ext>
            </a:extLst>
          </p:cNvPr>
          <p:cNvSpPr/>
          <p:nvPr/>
        </p:nvSpPr>
        <p:spPr>
          <a:xfrm>
            <a:off x="4096629" y="5606082"/>
            <a:ext cx="4761437" cy="617101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6714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0000" y="-180000"/>
            <a:ext cx="10800000" cy="1325563"/>
          </a:xfrm>
        </p:spPr>
        <p:txBody>
          <a:bodyPr>
            <a:normAutofit/>
          </a:bodyPr>
          <a:lstStyle/>
          <a:p>
            <a:pPr algn="ctr"/>
            <a:r>
              <a:rPr lang="en-AU" sz="400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AU" sz="40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AU" sz="4000" b="1" dirty="0">
                <a:solidFill>
                  <a:schemeClr val="accent6">
                    <a:lumMod val="50000"/>
                  </a:schemeClr>
                </a:solidFill>
              </a:rPr>
              <a:t>Data collection</a:t>
            </a:r>
          </a:p>
        </p:txBody>
      </p:sp>
      <p:cxnSp>
        <p:nvCxnSpPr>
          <p:cNvPr id="12" name="Connettore 1 11"/>
          <p:cNvCxnSpPr/>
          <p:nvPr/>
        </p:nvCxnSpPr>
        <p:spPr>
          <a:xfrm>
            <a:off x="720000" y="1080000"/>
            <a:ext cx="108000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>
            <a:off x="720000" y="6300000"/>
            <a:ext cx="108000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asellaDiTesto 2"/>
          <p:cNvSpPr txBox="1"/>
          <p:nvPr/>
        </p:nvSpPr>
        <p:spPr>
          <a:xfrm>
            <a:off x="720000" y="1145564"/>
            <a:ext cx="10800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8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it-IT" sz="28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it-IT" sz="28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GB" sz="2000" dirty="0">
              <a:solidFill>
                <a:schemeClr val="accent6">
                  <a:lumMod val="50000"/>
                </a:schemeClr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endParaRPr lang="en-GB" sz="24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  <a:p>
            <a:pPr lvl="1"/>
            <a:endParaRPr lang="it-IT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0000" y="1415666"/>
            <a:ext cx="10800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The data was collected with on-line questionnaires proposed by the facilitators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during the first and last meeting</a:t>
            </a:r>
          </a:p>
          <a:p>
            <a:pPr lvl="1"/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Questions have been asked about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The family background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Programming (self-perception + tests)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Knowledge of gender differences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Future plans (University)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Around 300 girls and 200 boys from scientific high schools and technical institutes</a:t>
            </a:r>
          </a:p>
          <a:p>
            <a:pPr lvl="1"/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  <a:p>
            <a:pPr lvl="1"/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  <a:p>
            <a:pPr lvl="1"/>
            <a:endParaRPr lang="en-A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0314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1245</Words>
  <Application>Microsoft Office PowerPoint</Application>
  <PresentationFormat>Widescreen</PresentationFormat>
  <Paragraphs>406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Palatino Linotype</vt:lpstr>
      <vt:lpstr>Times New Roman</vt:lpstr>
      <vt:lpstr>Wingdings</vt:lpstr>
      <vt:lpstr>Tema di Office</vt:lpstr>
      <vt:lpstr>PowerPoint Presentation</vt:lpstr>
      <vt:lpstr> Coding Girls</vt:lpstr>
      <vt:lpstr> Motivation – the Italian context</vt:lpstr>
      <vt:lpstr> Previous work</vt:lpstr>
      <vt:lpstr> Coding Girls</vt:lpstr>
      <vt:lpstr> The timing of the program and its evaluation</vt:lpstr>
      <vt:lpstr> The timing of the program and its evaluation</vt:lpstr>
      <vt:lpstr> The timing of the program and its evaluation</vt:lpstr>
      <vt:lpstr> Data collection</vt:lpstr>
      <vt:lpstr> Descriptive statistics – girls &amp; boys</vt:lpstr>
      <vt:lpstr> Balance tests</vt:lpstr>
      <vt:lpstr> Results -programming</vt:lpstr>
      <vt:lpstr> Results – gender differences</vt:lpstr>
      <vt:lpstr> Results – University</vt:lpstr>
      <vt:lpstr> Summary and 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TimeExtraSchool</dc:title>
  <dc:creator>Pronzato</dc:creator>
  <cp:lastModifiedBy>CHIARA</cp:lastModifiedBy>
  <cp:revision>865</cp:revision>
  <cp:lastPrinted>2019-01-15T15:43:45Z</cp:lastPrinted>
  <dcterms:created xsi:type="dcterms:W3CDTF">2015-06-16T11:27:54Z</dcterms:created>
  <dcterms:modified xsi:type="dcterms:W3CDTF">2023-06-06T21:22:57Z</dcterms:modified>
</cp:coreProperties>
</file>