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72" r:id="rId2"/>
    <p:sldId id="410" r:id="rId3"/>
    <p:sldId id="423" r:id="rId4"/>
    <p:sldId id="422" r:id="rId5"/>
    <p:sldId id="432" r:id="rId6"/>
    <p:sldId id="424" r:id="rId7"/>
    <p:sldId id="425" r:id="rId8"/>
    <p:sldId id="426" r:id="rId9"/>
    <p:sldId id="411" r:id="rId10"/>
    <p:sldId id="427" r:id="rId11"/>
    <p:sldId id="412" r:id="rId12"/>
    <p:sldId id="429" r:id="rId13"/>
    <p:sldId id="430" r:id="rId14"/>
    <p:sldId id="413" r:id="rId15"/>
    <p:sldId id="428" r:id="rId16"/>
    <p:sldId id="414" r:id="rId17"/>
    <p:sldId id="416" r:id="rId18"/>
    <p:sldId id="417" r:id="rId19"/>
    <p:sldId id="433" r:id="rId20"/>
    <p:sldId id="418" r:id="rId21"/>
    <p:sldId id="419" r:id="rId22"/>
    <p:sldId id="420" r:id="rId23"/>
    <p:sldId id="421" r:id="rId24"/>
    <p:sldId id="431" r:id="rId25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7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4" autoAdjust="0"/>
    <p:restoredTop sz="94618" autoAdjust="0"/>
  </p:normalViewPr>
  <p:slideViewPr>
    <p:cSldViewPr snapToGrid="0">
      <p:cViewPr varScale="1">
        <p:scale>
          <a:sx n="95" d="100"/>
          <a:sy n="95" d="100"/>
        </p:scale>
        <p:origin x="100" y="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4EAA3560-CA92-4450-A112-BC4AEF17C24B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805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805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6A8A1FC0-B539-4424-A479-3EBDA02F008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3089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B54BE8D7-703E-4385-9EA9-987E13A2FD8F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805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805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F2150CFD-2356-4A07-BD8C-1CEE49CBF84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302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85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3587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07411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8498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4658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81726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32044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1565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97110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8874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623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34214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0063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15089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661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2057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5602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3775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8041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6410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9832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9500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7138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633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13F-2AC3-4326-A9AA-7CCCAF013F8B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B109-87F6-440D-99AB-A6E4EBD63F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67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13F-2AC3-4326-A9AA-7CCCAF013F8B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B109-87F6-440D-99AB-A6E4EBD63F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905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13F-2AC3-4326-A9AA-7CCCAF013F8B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B109-87F6-440D-99AB-A6E4EBD63F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590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13F-2AC3-4326-A9AA-7CCCAF013F8B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B109-87F6-440D-99AB-A6E4EBD63F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63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13F-2AC3-4326-A9AA-7CCCAF013F8B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B109-87F6-440D-99AB-A6E4EBD63F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7155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13F-2AC3-4326-A9AA-7CCCAF013F8B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B109-87F6-440D-99AB-A6E4EBD63F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527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13F-2AC3-4326-A9AA-7CCCAF013F8B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B109-87F6-440D-99AB-A6E4EBD63F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003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13F-2AC3-4326-A9AA-7CCCAF013F8B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B109-87F6-440D-99AB-A6E4EBD63F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99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13F-2AC3-4326-A9AA-7CCCAF013F8B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B109-87F6-440D-99AB-A6E4EBD63F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77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13F-2AC3-4326-A9AA-7CCCAF013F8B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B109-87F6-440D-99AB-A6E4EBD63F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213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13F-2AC3-4326-A9AA-7CCCAF013F8B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B109-87F6-440D-99AB-A6E4EBD63F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015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4313F-2AC3-4326-A9AA-7CCCAF013F8B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1B109-87F6-440D-99AB-A6E4EBD63F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962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l="-35000" r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ttore 1 10"/>
          <p:cNvCxnSpPr/>
          <p:nvPr/>
        </p:nvCxnSpPr>
        <p:spPr>
          <a:xfrm flipV="1">
            <a:off x="720000" y="1080000"/>
            <a:ext cx="10800000" cy="2248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2887337" y="1226848"/>
            <a:ext cx="8987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400"/>
              </a:spcBef>
            </a:pPr>
            <a:endParaRPr lang="en-GB" sz="40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20001" y="6372043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Chiara D.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Pronzato</a:t>
            </a: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					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         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dirty="0">
                <a:latin typeface="+mj-lt"/>
              </a:rPr>
              <a:t>		    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20000" y="1410015"/>
            <a:ext cx="1080000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400" b="1" dirty="0">
                <a:solidFill>
                  <a:schemeClr val="accent6">
                    <a:lumMod val="50000"/>
                  </a:schemeClr>
                </a:solidFill>
              </a:rPr>
              <a:t>The impact of a Multifaceted Program on Fragile Adults</a:t>
            </a:r>
          </a:p>
          <a:p>
            <a:pPr algn="ctr"/>
            <a:r>
              <a:rPr lang="en-AU" sz="3400" b="1" dirty="0">
                <a:solidFill>
                  <a:schemeClr val="accent6">
                    <a:lumMod val="50000"/>
                  </a:schemeClr>
                </a:solidFill>
              </a:rPr>
              <a:t>Evidence from  a RCT in Italy</a:t>
            </a:r>
          </a:p>
          <a:p>
            <a:pPr algn="ctr"/>
            <a:endParaRPr lang="en-AU" sz="3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en-AU" sz="3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SIE</a:t>
            </a:r>
            <a:endParaRPr lang="en-AU" sz="3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en-AU" sz="3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October 22nd </a:t>
            </a:r>
            <a:r>
              <a:rPr lang="en-AU" sz="3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2022</a:t>
            </a:r>
          </a:p>
          <a:p>
            <a:pPr algn="ctr"/>
            <a:endParaRPr lang="en-AU" sz="3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en-AU" sz="3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Chiara Pronzato (with D. Del Boca)</a:t>
            </a:r>
          </a:p>
          <a:p>
            <a:pPr algn="ctr"/>
            <a:r>
              <a:rPr lang="en-AU" sz="3000" b="1" dirty="0" err="1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Università</a:t>
            </a:r>
            <a:r>
              <a:rPr lang="en-AU" sz="3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di Torino, Collegio Carlo Alberto, IZA</a:t>
            </a:r>
          </a:p>
          <a:p>
            <a:pPr algn="ctr"/>
            <a:endParaRPr lang="it-IT" sz="2500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Connettore 1 11"/>
          <p:cNvCxnSpPr/>
          <p:nvPr/>
        </p:nvCxnSpPr>
        <p:spPr>
          <a:xfrm flipV="1">
            <a:off x="720000" y="6120000"/>
            <a:ext cx="10800000" cy="2248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olo 4">
            <a:extLst>
              <a:ext uri="{FF2B5EF4-FFF2-40B4-BE49-F238E27FC236}">
                <a16:creationId xmlns:a16="http://schemas.microsoft.com/office/drawing/2014/main" id="{ED93564C-FD26-4438-8BBE-EEDA97A0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44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PH" sz="4000" b="1" dirty="0">
                <a:solidFill>
                  <a:schemeClr val="accent6">
                    <a:lumMod val="50000"/>
                  </a:schemeClr>
                </a:solidFill>
              </a:rPr>
              <a:t>The survey</a:t>
            </a:r>
            <a:endParaRPr lang="en-PH" sz="40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20001" y="6372043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Chiara D.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Pronzato</a:t>
            </a: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					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         10/23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dirty="0">
                <a:latin typeface="+mj-lt"/>
              </a:rPr>
              <a:t>		    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20000" y="1170619"/>
            <a:ext cx="10800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(Non) participants were interviewed in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2020,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after 13-16 months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Response rates appear very close (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82.4%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for the treatment group and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82.1%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for the control group)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it-IT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95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sz="4000" b="1" dirty="0">
                <a:solidFill>
                  <a:schemeClr val="accent6">
                    <a:lumMod val="50000"/>
                  </a:schemeClr>
                </a:solidFill>
              </a:rPr>
              <a:t>Balance after the interview</a:t>
            </a:r>
            <a:endParaRPr lang="en-GB" sz="40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20001" y="6372043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Chiara D.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Pronzato</a:t>
            </a: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					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         11/23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dirty="0">
                <a:latin typeface="+mj-lt"/>
              </a:rPr>
              <a:t>		    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F09B4B7-CA61-4EA9-9674-3F1096C77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00" y="1217605"/>
            <a:ext cx="8761877" cy="470247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808B6DE7-FCCD-4478-A71E-AA3D16687094}"/>
              </a:ext>
            </a:extLst>
          </p:cNvPr>
          <p:cNvSpPr txBox="1"/>
          <p:nvPr/>
        </p:nvSpPr>
        <p:spPr>
          <a:xfrm>
            <a:off x="9690539" y="2165131"/>
            <a:ext cx="20705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310 individuals</a:t>
            </a:r>
          </a:p>
          <a:p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620 observations</a:t>
            </a:r>
          </a:p>
        </p:txBody>
      </p:sp>
    </p:spTree>
    <p:extLst>
      <p:ext uri="{BB962C8B-B14F-4D97-AF65-F5344CB8AC3E}">
        <p14:creationId xmlns:p14="http://schemas.microsoft.com/office/powerpoint/2010/main" val="136096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PH" sz="4000" b="1" dirty="0">
                <a:solidFill>
                  <a:schemeClr val="accent6">
                    <a:lumMod val="50000"/>
                  </a:schemeClr>
                </a:solidFill>
              </a:rPr>
              <a:t>Outcomes</a:t>
            </a:r>
            <a:endParaRPr lang="en-PH" sz="40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20001" y="6372043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Chiara D.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Pronzato</a:t>
            </a: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					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         12/23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dirty="0">
                <a:latin typeface="+mj-lt"/>
              </a:rPr>
              <a:t>		    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19999" y="1217605"/>
            <a:ext cx="10799999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Work: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if they have any training certificate, how much they are satisfied with their work, whether they have regular work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Financial conditions: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their ability to make ends meet, and to manage to meet expenses for utilities and travelling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Housing conditions: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whether they have a regular house situation (property or rent), their ability to meet expenses for household appliances, their satisfaction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Caring responsibilities: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whether they have co-resident children, whether they have children they care economically for, whether they went to a pediatrician for a check visit in the last 12 months </a:t>
            </a:r>
            <a:endParaRPr lang="en-PH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13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PH" sz="4000" b="1" dirty="0">
                <a:solidFill>
                  <a:schemeClr val="accent6">
                    <a:lumMod val="50000"/>
                  </a:schemeClr>
                </a:solidFill>
              </a:rPr>
              <a:t>Methods</a:t>
            </a:r>
            <a:endParaRPr lang="en-PH" sz="40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20001" y="6372043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Chiara D.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Pronzato</a:t>
            </a: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					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         14/23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dirty="0">
                <a:latin typeface="+mj-lt"/>
              </a:rPr>
              <a:t>		    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D02B1D7-DC0C-4FEA-8524-17BAEFB8A6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122" y="1343284"/>
            <a:ext cx="10913813" cy="824221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FFB3E8E8-9FCF-43FD-9745-AE9663F24554}"/>
              </a:ext>
            </a:extLst>
          </p:cNvPr>
          <p:cNvSpPr/>
          <p:nvPr/>
        </p:nvSpPr>
        <p:spPr>
          <a:xfrm>
            <a:off x="559122" y="2049268"/>
            <a:ext cx="1049172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L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inear regressions, with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probability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weights, robust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standard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errors, and randomization inference</a:t>
            </a:r>
          </a:p>
          <a:p>
            <a:pPr algn="just">
              <a:spcAft>
                <a:spcPts val="0"/>
              </a:spcAft>
            </a:pPr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Around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80%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of the participants received support aimed at improving their employment opportunities,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55%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of the participants received support for housing, and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50%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of the participants received support for the care of their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children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283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hours of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activities, received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about €100 in rental support, €50 to pay off debts,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€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300 for household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expenses</a:t>
            </a: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01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sz="4000" b="1" dirty="0">
                <a:solidFill>
                  <a:schemeClr val="accent6">
                    <a:lumMod val="50000"/>
                  </a:schemeClr>
                </a:solidFill>
              </a:rPr>
              <a:t>Main results</a:t>
            </a:r>
            <a:endParaRPr lang="en-GB" sz="40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20001" y="6372043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Chiara D.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Pronzato</a:t>
            </a: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					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         15/23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dirty="0">
                <a:latin typeface="+mj-lt"/>
              </a:rPr>
              <a:t>		    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1BB423-371F-45B7-A6C0-1E7B8BF761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2180" y="1133846"/>
            <a:ext cx="5071200" cy="509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8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PH" sz="4000" b="1" dirty="0">
                <a:solidFill>
                  <a:schemeClr val="accent6">
                    <a:lumMod val="50000"/>
                  </a:schemeClr>
                </a:solidFill>
              </a:rPr>
              <a:t>Is the program suitable for everyone?</a:t>
            </a:r>
            <a:endParaRPr lang="en-PH" sz="40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20001" y="6372043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Chiara D.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Pronzato</a:t>
            </a: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							                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15/23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dirty="0">
                <a:latin typeface="+mj-lt"/>
              </a:rPr>
              <a:t>		    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19999" y="1440000"/>
            <a:ext cx="10800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PH" sz="2800" dirty="0">
                <a:solidFill>
                  <a:schemeClr val="accent6">
                    <a:lumMod val="50000"/>
                  </a:schemeClr>
                </a:solidFill>
              </a:rPr>
              <a:t>Human capital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PH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PH" sz="2800" dirty="0">
                <a:solidFill>
                  <a:schemeClr val="accent6">
                    <a:lumMod val="50000"/>
                  </a:schemeClr>
                </a:solidFill>
              </a:rPr>
              <a:t>Standard of living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PH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PH" sz="2800" dirty="0">
                <a:solidFill>
                  <a:schemeClr val="accent6">
                    <a:lumMod val="50000"/>
                  </a:schemeClr>
                </a:solidFill>
              </a:rPr>
              <a:t>Socio-emotional stability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PH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64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sz="4000" b="1" dirty="0">
                <a:solidFill>
                  <a:schemeClr val="accent6">
                    <a:lumMod val="50000"/>
                  </a:schemeClr>
                </a:solidFill>
              </a:rPr>
              <a:t>Human capital</a:t>
            </a:r>
            <a:endParaRPr lang="en-GB" sz="40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20001" y="6372043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Chiara D.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Pronzato</a:t>
            </a: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					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         16/23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dirty="0">
                <a:latin typeface="+mj-lt"/>
              </a:rPr>
              <a:t>		    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38C0C8EC-AD1D-45A6-A5C1-BE2049ABD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0844" y="3104444"/>
            <a:ext cx="90311" cy="649111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D686B4A8-6CDD-405F-BDBA-D36DA1C823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01" y="1394448"/>
            <a:ext cx="5330844" cy="1981056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E8CD143-27F3-40E4-A7CC-7860F7B0E0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9527" y="3482498"/>
            <a:ext cx="5717296" cy="266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42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sz="4000" b="1" dirty="0">
                <a:solidFill>
                  <a:schemeClr val="accent6">
                    <a:lumMod val="50000"/>
                  </a:schemeClr>
                </a:solidFill>
              </a:rPr>
              <a:t>Standard of living</a:t>
            </a:r>
            <a:endParaRPr lang="en-GB" sz="40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20001" y="6372043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Chiara D.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Pronzato</a:t>
            </a: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					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         17/23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dirty="0">
                <a:latin typeface="+mj-lt"/>
              </a:rPr>
              <a:t>		    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3EDBBAF-93FE-4DA0-83BA-4AEED16534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999" y="1217604"/>
            <a:ext cx="6762653" cy="2051109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C99C349C-EFCD-40B7-B98A-F94C9F326C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2414" y="3328310"/>
            <a:ext cx="6762653" cy="286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96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sz="4000" b="1" dirty="0">
                <a:solidFill>
                  <a:schemeClr val="accent6">
                    <a:lumMod val="50000"/>
                  </a:schemeClr>
                </a:solidFill>
              </a:rPr>
              <a:t>Socio-emotional stability</a:t>
            </a:r>
            <a:endParaRPr lang="en-GB" sz="40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20001" y="6372043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Chiara D.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Pronzato</a:t>
            </a: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					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         18/23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dirty="0">
                <a:latin typeface="+mj-lt"/>
              </a:rPr>
              <a:t>		    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6C8E1BB-CDDC-4C37-BC1D-EFB4D2ECA1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00" y="1152043"/>
            <a:ext cx="9071350" cy="198004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7313FF95-2C95-4374-929B-CAB0AC9ACD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6089" y="3189891"/>
            <a:ext cx="7339470" cy="249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22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AU" sz="4000" b="1" dirty="0">
                <a:solidFill>
                  <a:schemeClr val="accent6">
                    <a:lumMod val="50000"/>
                  </a:schemeClr>
                </a:solidFill>
              </a:rPr>
              <a:t>Heterogenous effects on </a:t>
            </a:r>
            <a:r>
              <a:rPr lang="en-GB" sz="4000" b="1" dirty="0">
                <a:solidFill>
                  <a:schemeClr val="accent6">
                    <a:lumMod val="50000"/>
                  </a:schemeClr>
                </a:solidFill>
              </a:rPr>
              <a:t>work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20001" y="6372043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Chiara D.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Pronzato</a:t>
            </a: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					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         19/23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dirty="0">
                <a:latin typeface="+mj-lt"/>
              </a:rPr>
              <a:t>		    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056A9202-AD24-4BFB-BB30-C7D51BF964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372" y="1198680"/>
            <a:ext cx="7667255" cy="4976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6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PH" sz="4000" b="1" dirty="0">
                <a:solidFill>
                  <a:schemeClr val="accent6">
                    <a:lumMod val="50000"/>
                  </a:schemeClr>
                </a:solidFill>
              </a:rPr>
              <a:t>Research questions</a:t>
            </a:r>
            <a:endParaRPr lang="en-PH" sz="40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20001" y="6372043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Chiara D.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Pronzato</a:t>
            </a: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					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          2/23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dirty="0">
                <a:latin typeface="+mj-lt"/>
              </a:rPr>
              <a:t>		    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19999" y="1440000"/>
            <a:ext cx="10800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What is the impact of a multifaceted program on different life dimensions of fragile individuals?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Is the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program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suitable for everyone?</a:t>
            </a:r>
          </a:p>
        </p:txBody>
      </p:sp>
    </p:spTree>
    <p:extLst>
      <p:ext uri="{BB962C8B-B14F-4D97-AF65-F5344CB8AC3E}">
        <p14:creationId xmlns:p14="http://schemas.microsoft.com/office/powerpoint/2010/main" val="288363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AU" sz="4000" b="1" dirty="0">
                <a:solidFill>
                  <a:schemeClr val="accent6">
                    <a:lumMod val="50000"/>
                  </a:schemeClr>
                </a:solidFill>
              </a:rPr>
              <a:t>Heterogenous effects on </a:t>
            </a:r>
            <a:r>
              <a:rPr lang="en-GB" sz="4000" b="1" dirty="0">
                <a:solidFill>
                  <a:schemeClr val="accent6">
                    <a:lumMod val="50000"/>
                  </a:schemeClr>
                </a:solidFill>
              </a:rPr>
              <a:t>work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20001" y="6372043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Chiara D.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Pronzato</a:t>
            </a: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					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         19/23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dirty="0">
                <a:latin typeface="+mj-lt"/>
              </a:rPr>
              <a:t>		    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056A9202-AD24-4BFB-BB30-C7D51BF964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372" y="1198680"/>
            <a:ext cx="7667255" cy="4976161"/>
          </a:xfrm>
          <a:prstGeom prst="rect">
            <a:avLst/>
          </a:prstGeom>
        </p:spPr>
      </p:pic>
      <p:sp>
        <p:nvSpPr>
          <p:cNvPr id="13" name="Ovale 12">
            <a:extLst>
              <a:ext uri="{FF2B5EF4-FFF2-40B4-BE49-F238E27FC236}">
                <a16:creationId xmlns:a16="http://schemas.microsoft.com/office/drawing/2014/main" id="{63EFCE46-04A5-46F3-9337-9B6F5FE45FFA}"/>
              </a:ext>
            </a:extLst>
          </p:cNvPr>
          <p:cNvSpPr/>
          <p:nvPr/>
        </p:nvSpPr>
        <p:spPr>
          <a:xfrm>
            <a:off x="4845269" y="1198680"/>
            <a:ext cx="1797269" cy="819306"/>
          </a:xfrm>
          <a:prstGeom prst="ellipse">
            <a:avLst/>
          </a:prstGeom>
          <a:noFill/>
          <a:ln w="254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id="{A704AD2C-96C0-4828-B699-468E30C1F805}"/>
              </a:ext>
            </a:extLst>
          </p:cNvPr>
          <p:cNvSpPr/>
          <p:nvPr/>
        </p:nvSpPr>
        <p:spPr>
          <a:xfrm>
            <a:off x="7308388" y="1227510"/>
            <a:ext cx="1797269" cy="819306"/>
          </a:xfrm>
          <a:prstGeom prst="ellipse">
            <a:avLst/>
          </a:prstGeom>
          <a:noFill/>
          <a:ln w="254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5FFD0C8E-6634-4281-825B-0332635720AA}"/>
              </a:ext>
            </a:extLst>
          </p:cNvPr>
          <p:cNvSpPr/>
          <p:nvPr/>
        </p:nvSpPr>
        <p:spPr>
          <a:xfrm>
            <a:off x="7460788" y="2665013"/>
            <a:ext cx="1797269" cy="819306"/>
          </a:xfrm>
          <a:prstGeom prst="ellipse">
            <a:avLst/>
          </a:prstGeom>
          <a:noFill/>
          <a:ln w="254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FA55708D-EDC2-4F69-A11D-42B5689855FF}"/>
              </a:ext>
            </a:extLst>
          </p:cNvPr>
          <p:cNvSpPr/>
          <p:nvPr/>
        </p:nvSpPr>
        <p:spPr>
          <a:xfrm>
            <a:off x="4894692" y="2780342"/>
            <a:ext cx="1797269" cy="819306"/>
          </a:xfrm>
          <a:prstGeom prst="ellipse">
            <a:avLst/>
          </a:prstGeom>
          <a:noFill/>
          <a:ln w="254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D3AD94D8-8318-4A2E-A1C8-6270A045D674}"/>
              </a:ext>
            </a:extLst>
          </p:cNvPr>
          <p:cNvSpPr/>
          <p:nvPr/>
        </p:nvSpPr>
        <p:spPr>
          <a:xfrm>
            <a:off x="4886452" y="4415560"/>
            <a:ext cx="1797269" cy="819306"/>
          </a:xfrm>
          <a:prstGeom prst="ellipse">
            <a:avLst/>
          </a:prstGeom>
          <a:noFill/>
          <a:ln w="254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D0B5C06F-5E2A-408A-99F9-FB2299209940}"/>
              </a:ext>
            </a:extLst>
          </p:cNvPr>
          <p:cNvSpPr/>
          <p:nvPr/>
        </p:nvSpPr>
        <p:spPr>
          <a:xfrm>
            <a:off x="7337214" y="4357894"/>
            <a:ext cx="1797269" cy="819306"/>
          </a:xfrm>
          <a:prstGeom prst="ellipse">
            <a:avLst/>
          </a:prstGeom>
          <a:noFill/>
          <a:ln w="254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7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AU" sz="4000" b="1" dirty="0">
                <a:solidFill>
                  <a:schemeClr val="accent6">
                    <a:lumMod val="50000"/>
                  </a:schemeClr>
                </a:solidFill>
              </a:rPr>
              <a:t>Heterogenous effects on </a:t>
            </a:r>
            <a:r>
              <a:rPr lang="en-GB" sz="4000" b="1" dirty="0">
                <a:solidFill>
                  <a:schemeClr val="accent6">
                    <a:lumMod val="50000"/>
                  </a:schemeClr>
                </a:solidFill>
              </a:rPr>
              <a:t>financial conditions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20001" y="6372043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Chiara D.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Pronzato</a:t>
            </a: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					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         20/23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dirty="0">
                <a:latin typeface="+mj-lt"/>
              </a:rPr>
              <a:t>		    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2CD8342-28BE-43D8-ACCC-C1B0703DF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090" y="1112955"/>
            <a:ext cx="6122234" cy="508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59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AU" sz="4000" b="1" dirty="0">
                <a:solidFill>
                  <a:schemeClr val="accent6">
                    <a:lumMod val="50000"/>
                  </a:schemeClr>
                </a:solidFill>
              </a:rPr>
              <a:t>Heterogenous effects on </a:t>
            </a:r>
            <a:r>
              <a:rPr lang="en-GB" sz="4000" b="1" dirty="0">
                <a:solidFill>
                  <a:schemeClr val="accent6">
                    <a:lumMod val="50000"/>
                  </a:schemeClr>
                </a:solidFill>
              </a:rPr>
              <a:t>housing conditions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20001" y="6372043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Chiara D.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Pronzato</a:t>
            </a: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					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         21/23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dirty="0">
                <a:latin typeface="+mj-lt"/>
              </a:rPr>
              <a:t>		    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09417C4-EF8E-4BB3-98BF-423AE95EA0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79" y="1217605"/>
            <a:ext cx="6742345" cy="488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AU" sz="4000" b="1" dirty="0">
                <a:solidFill>
                  <a:schemeClr val="accent6">
                    <a:lumMod val="50000"/>
                  </a:schemeClr>
                </a:solidFill>
              </a:rPr>
              <a:t>Heterogenous effects on </a:t>
            </a:r>
            <a:r>
              <a:rPr lang="en-GB" sz="4000" b="1" dirty="0">
                <a:solidFill>
                  <a:schemeClr val="accent6">
                    <a:lumMod val="50000"/>
                  </a:schemeClr>
                </a:solidFill>
              </a:rPr>
              <a:t>caring responsibilities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20001" y="6372043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Chiara D.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Pronzato</a:t>
            </a: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					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         22/23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dirty="0">
                <a:latin typeface="+mj-lt"/>
              </a:rPr>
              <a:t>		    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6D5D533-41A4-4CBD-8DFF-54C364A0A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1407" y="1185597"/>
            <a:ext cx="7137186" cy="5078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03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PH" sz="4000" b="1" dirty="0">
                <a:solidFill>
                  <a:schemeClr val="accent6">
                    <a:lumMod val="50000"/>
                  </a:schemeClr>
                </a:solidFill>
              </a:rPr>
              <a:t>Conclusions</a:t>
            </a:r>
            <a:endParaRPr lang="en-PH" sz="40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20001" y="6372043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Chiara D.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Pronzato</a:t>
            </a: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					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         23/23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dirty="0">
                <a:latin typeface="+mj-lt"/>
              </a:rPr>
              <a:t>		    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96000" y="1152127"/>
            <a:ext cx="10800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chemeClr val="accent6">
                    <a:lumMod val="50000"/>
                  </a:schemeClr>
                </a:solidFill>
              </a:rPr>
              <a:t>Beneficial effects on work, income, caring responsibilities, but not on household conditions</a:t>
            </a:r>
          </a:p>
          <a:p>
            <a:endParaRPr lang="en-IN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IN" sz="2800" dirty="0" err="1">
                <a:solidFill>
                  <a:schemeClr val="accent6">
                    <a:lumMod val="50000"/>
                  </a:schemeClr>
                </a:solidFill>
              </a:rPr>
              <a:t>Integro</a:t>
            </a:r>
            <a:r>
              <a:rPr lang="en-IN" sz="2800" dirty="0">
                <a:solidFill>
                  <a:schemeClr val="accent6">
                    <a:lumMod val="50000"/>
                  </a:schemeClr>
                </a:solidFill>
              </a:rPr>
              <a:t> worked better for participants with relatively higher socio-emotional stability, lower human capital, and lower standard of living (work, financial wellbeing)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chemeClr val="accent6">
                    <a:lumMod val="50000"/>
                  </a:schemeClr>
                </a:solidFill>
              </a:rPr>
              <a:t>For the same categories, it did have a negative impact on household satisfaction</a:t>
            </a:r>
          </a:p>
          <a:p>
            <a:endParaRPr lang="en-IN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800" dirty="0" err="1">
                <a:solidFill>
                  <a:schemeClr val="accent6">
                    <a:lumMod val="50000"/>
                  </a:schemeClr>
                </a:solidFill>
              </a:rPr>
              <a:t>Integro</a:t>
            </a:r>
            <a:r>
              <a:rPr lang="en-IN" sz="2800" dirty="0">
                <a:solidFill>
                  <a:schemeClr val="accent6">
                    <a:lumMod val="50000"/>
                  </a:schemeClr>
                </a:solidFill>
              </a:rPr>
              <a:t> improved the caring responsibilities of participants with relatively lower socio-emotional </a:t>
            </a: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stability and lower financial conditions</a:t>
            </a:r>
            <a:endParaRPr lang="en-IN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IN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IN" sz="2800" dirty="0" err="1">
                <a:solidFill>
                  <a:schemeClr val="accent6">
                    <a:lumMod val="50000"/>
                  </a:schemeClr>
                </a:solidFill>
              </a:rPr>
              <a:t>Integro</a:t>
            </a:r>
            <a:r>
              <a:rPr lang="en-IN" sz="2800" dirty="0">
                <a:solidFill>
                  <a:schemeClr val="accent6">
                    <a:lumMod val="50000"/>
                  </a:schemeClr>
                </a:solidFill>
              </a:rPr>
              <a:t> had stronger effects for men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42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PH" sz="4000" b="1" dirty="0">
                <a:solidFill>
                  <a:schemeClr val="accent6">
                    <a:lumMod val="50000"/>
                  </a:schemeClr>
                </a:solidFill>
              </a:rPr>
              <a:t>Motivation</a:t>
            </a:r>
            <a:endParaRPr lang="en-PH" sz="40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20001" y="6372043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Chiara D.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Pronzato</a:t>
            </a: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					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          3/23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dirty="0">
                <a:latin typeface="+mj-lt"/>
              </a:rPr>
              <a:t>		    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20000" y="1306735"/>
            <a:ext cx="10800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The growth of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poverty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rates among families and individuals during the last two decades has stimulated growing attention for policies aimed at supporting household welfare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The premise of the program is based on the observation that a growing number of individuals with low qualifications are facing lower and lower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employability prospects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and have difficulty maintaining a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housing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situation with minimum standards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In a situation of scarcity and/or limitations of public interventions,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new programs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have been designed by philanthropic foundations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08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PH" sz="4000" b="1" dirty="0">
                <a:solidFill>
                  <a:schemeClr val="accent6">
                    <a:lumMod val="50000"/>
                  </a:schemeClr>
                </a:solidFill>
              </a:rPr>
              <a:t>The program</a:t>
            </a:r>
            <a:endParaRPr lang="en-PH" sz="40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20001" y="6372043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Chiara D.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Pronzato</a:t>
            </a: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					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          4/23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dirty="0">
                <a:latin typeface="+mj-lt"/>
              </a:rPr>
              <a:t>		    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20000" y="1145563"/>
            <a:ext cx="10800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Integro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offered a series of opportunities from which the participant, assisted by the institution, chose the most suitable activities for him/her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With respect to the working dimension, there was the possibility of attending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educational courses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(around 100 hours) to improve knowledge of the labor market and jobs opportunities, of having job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training periods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to improve labor market skills, and of having access to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paid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internships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(for about 600 euros per month)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21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PH" sz="4000" b="1" dirty="0">
                <a:solidFill>
                  <a:schemeClr val="accent6">
                    <a:lumMod val="50000"/>
                  </a:schemeClr>
                </a:solidFill>
              </a:rPr>
              <a:t>The program (2)</a:t>
            </a:r>
            <a:endParaRPr lang="en-PH" sz="40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20001" y="6372043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Chiara D.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Pronzato</a:t>
            </a: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					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          5/23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dirty="0">
                <a:latin typeface="+mj-lt"/>
              </a:rPr>
              <a:t>		    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19999" y="1145563"/>
            <a:ext cx="1079999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For what concerns the housing conditions, support was given for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rental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expenses and for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furniture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, in some cases housing was directly provided from the institutions themselves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PH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Institutions provide assistance in order to reduce difficulties reconciling work and family obligations: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vouchers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to individuals with young children for formal childcare, baby-sitting, and summer-schools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These courses, activities, and services were aimed at increasing individual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skills in every domain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where people are more at risk, and to incentivize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more independent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paths towards economic autonomy, more social integration, and gradual exit from assistance dependency</a:t>
            </a: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PH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67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PH" sz="4000" b="1" dirty="0">
                <a:solidFill>
                  <a:schemeClr val="accent6">
                    <a:lumMod val="50000"/>
                  </a:schemeClr>
                </a:solidFill>
              </a:rPr>
              <a:t>Past work</a:t>
            </a:r>
            <a:endParaRPr lang="en-PH" sz="40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20001" y="6372043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Chiara D.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Pronzato</a:t>
            </a: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					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          6/23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dirty="0">
                <a:latin typeface="+mj-lt"/>
              </a:rPr>
              <a:t>		    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19999" y="1440000"/>
            <a:ext cx="10800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Recent empirical evidence has reported a significant correlation between employment insecurity and housing insecurity, which represent a double risk factor for individuals in a precarious situation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Desmond and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</a:rPr>
              <a:t>Gershenson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(2016) - Milwaukee (US)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Parkes et al. (2021)- Chicago (US)</a:t>
            </a:r>
          </a:p>
          <a:p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Rice (2016),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</a:rPr>
              <a:t>Ranci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et al. (2014), and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</a:rPr>
              <a:t>Baldini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and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</a:rPr>
              <a:t>Poggio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(2014) - Europe</a:t>
            </a: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57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PH" sz="4000" b="1" dirty="0">
                <a:solidFill>
                  <a:schemeClr val="accent6">
                    <a:lumMod val="50000"/>
                  </a:schemeClr>
                </a:solidFill>
              </a:rPr>
              <a:t>Contribution</a:t>
            </a:r>
            <a:endParaRPr lang="en-PH" sz="40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20001" y="6372043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Chiara D.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Pronzato</a:t>
            </a: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					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          7/23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dirty="0">
                <a:latin typeface="+mj-lt"/>
              </a:rPr>
              <a:t>		    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19999" y="1440000"/>
            <a:ext cx="10800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We use a randomized control trial in order to estimate the impact of the multifaceted program on several outcomes: work, financial conditions, housing conditions, and caring responsibilities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Is this program suitable for everyone?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Or is there a minimum standard of living, education, socio-emotional stability necessary for the participant to obtain the benefits? </a:t>
            </a:r>
            <a:endParaRPr lang="en-PH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88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PH" sz="4000" b="1" dirty="0">
                <a:solidFill>
                  <a:schemeClr val="accent6">
                    <a:lumMod val="50000"/>
                  </a:schemeClr>
                </a:solidFill>
              </a:rPr>
              <a:t>Potential participants</a:t>
            </a:r>
            <a:endParaRPr lang="en-PH" sz="40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20001" y="6372043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Chiara D.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Pronzato</a:t>
            </a: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					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          8/23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dirty="0">
                <a:latin typeface="+mj-lt"/>
              </a:rPr>
              <a:t>		    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19999" y="1440000"/>
            <a:ext cx="10800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</a:rPr>
              <a:t>Integro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was advertised at a number of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associations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The associations collected applications from people who wanted to participate in the program between January and May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2019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379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potential beneficiaries)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first interview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was carried out in the associations themselves at the time of application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PH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We randomized them into two groups: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217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treated people and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162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control people</a:t>
            </a:r>
          </a:p>
        </p:txBody>
      </p:sp>
    </p:spTree>
    <p:extLst>
      <p:ext uri="{BB962C8B-B14F-4D97-AF65-F5344CB8AC3E}">
        <p14:creationId xmlns:p14="http://schemas.microsoft.com/office/powerpoint/2010/main" val="389827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sz="4000" b="1" dirty="0">
                <a:solidFill>
                  <a:schemeClr val="accent6">
                    <a:lumMod val="50000"/>
                  </a:schemeClr>
                </a:solidFill>
              </a:rPr>
              <a:t>Randomization</a:t>
            </a:r>
            <a:endParaRPr lang="en-GB" sz="40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20001" y="6372043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Chiara D.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Pronzato</a:t>
            </a:r>
            <a:r>
              <a:rPr lang="en-A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					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          9/23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dirty="0">
                <a:latin typeface="+mj-lt"/>
              </a:rPr>
              <a:t>		    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8D92D1F-9EA8-40F1-BCD6-AE2452A2F9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779" y="1217605"/>
            <a:ext cx="9790345" cy="4759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95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930</Words>
  <Application>Microsoft Office PowerPoint</Application>
  <PresentationFormat>Widescreen</PresentationFormat>
  <Paragraphs>146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Tema di Office</vt:lpstr>
      <vt:lpstr> </vt:lpstr>
      <vt:lpstr> Research questions</vt:lpstr>
      <vt:lpstr> Motivation</vt:lpstr>
      <vt:lpstr> The program</vt:lpstr>
      <vt:lpstr> The program (2)</vt:lpstr>
      <vt:lpstr> Past work</vt:lpstr>
      <vt:lpstr> Contribution</vt:lpstr>
      <vt:lpstr> Potential participants</vt:lpstr>
      <vt:lpstr> Randomization</vt:lpstr>
      <vt:lpstr> The survey</vt:lpstr>
      <vt:lpstr> Balance after the interview</vt:lpstr>
      <vt:lpstr> Outcomes</vt:lpstr>
      <vt:lpstr> Methods</vt:lpstr>
      <vt:lpstr> Main results</vt:lpstr>
      <vt:lpstr> Is the program suitable for everyone?</vt:lpstr>
      <vt:lpstr> Human capital</vt:lpstr>
      <vt:lpstr> Standard of living</vt:lpstr>
      <vt:lpstr> Socio-emotional stability</vt:lpstr>
      <vt:lpstr> Heterogenous effects on work</vt:lpstr>
      <vt:lpstr> Heterogenous effects on work</vt:lpstr>
      <vt:lpstr> Heterogenous effects on financial conditions</vt:lpstr>
      <vt:lpstr> Heterogenous effects on housing conditions</vt:lpstr>
      <vt:lpstr> Heterogenous effects on caring responsibilities</vt:lpstr>
      <vt:lpstr> 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TimeExtraSchool</dc:title>
  <dc:creator>Pronzato</dc:creator>
  <cp:lastModifiedBy>CHIARA</cp:lastModifiedBy>
  <cp:revision>799</cp:revision>
  <cp:lastPrinted>2020-01-22T12:35:27Z</cp:lastPrinted>
  <dcterms:created xsi:type="dcterms:W3CDTF">2015-06-16T11:27:54Z</dcterms:created>
  <dcterms:modified xsi:type="dcterms:W3CDTF">2022-10-21T14:23:59Z</dcterms:modified>
</cp:coreProperties>
</file>