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79" r:id="rId2"/>
    <p:sldId id="259" r:id="rId3"/>
    <p:sldId id="325" r:id="rId4"/>
    <p:sldId id="332" r:id="rId5"/>
    <p:sldId id="334" r:id="rId6"/>
    <p:sldId id="326" r:id="rId7"/>
    <p:sldId id="327" r:id="rId8"/>
    <p:sldId id="339" r:id="rId9"/>
    <p:sldId id="340" r:id="rId10"/>
    <p:sldId id="342" r:id="rId11"/>
    <p:sldId id="330" r:id="rId12"/>
    <p:sldId id="343" r:id="rId13"/>
    <p:sldId id="331" r:id="rId14"/>
    <p:sldId id="345" r:id="rId15"/>
    <p:sldId id="346" r:id="rId16"/>
    <p:sldId id="347" r:id="rId17"/>
    <p:sldId id="348" r:id="rId18"/>
    <p:sldId id="349" r:id="rId19"/>
    <p:sldId id="350" r:id="rId20"/>
    <p:sldId id="352" r:id="rId21"/>
    <p:sldId id="353" r:id="rId22"/>
    <p:sldId id="354" r:id="rId23"/>
    <p:sldId id="357" r:id="rId24"/>
    <p:sldId id="355" r:id="rId25"/>
    <p:sldId id="362" r:id="rId26"/>
    <p:sldId id="363" r:id="rId27"/>
    <p:sldId id="359" r:id="rId28"/>
    <p:sldId id="361" r:id="rId2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7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94618" autoAdjust="0"/>
  </p:normalViewPr>
  <p:slideViewPr>
    <p:cSldViewPr snapToGrid="0">
      <p:cViewPr varScale="1">
        <p:scale>
          <a:sx n="86" d="100"/>
          <a:sy n="86" d="100"/>
        </p:scale>
        <p:origin x="90" y="33"/>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0992" tIns="45496" rIns="90992" bIns="45496"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0992" tIns="45496" rIns="90992" bIns="45496" rtlCol="0"/>
          <a:lstStyle>
            <a:lvl1pPr algn="r">
              <a:defRPr sz="1200"/>
            </a:lvl1pPr>
          </a:lstStyle>
          <a:p>
            <a:fld id="{4EAA3560-CA92-4450-A112-BC4AEF17C24B}" type="datetimeFigureOut">
              <a:rPr lang="it-IT" smtClean="0"/>
              <a:t>27/01/2020</a:t>
            </a:fld>
            <a:endParaRPr lang="it-IT"/>
          </a:p>
        </p:txBody>
      </p:sp>
      <p:sp>
        <p:nvSpPr>
          <p:cNvPr id="4" name="Segnaposto piè di pagina 3"/>
          <p:cNvSpPr>
            <a:spLocks noGrp="1"/>
          </p:cNvSpPr>
          <p:nvPr>
            <p:ph type="ftr" sz="quarter" idx="2"/>
          </p:nvPr>
        </p:nvSpPr>
        <p:spPr>
          <a:xfrm>
            <a:off x="0" y="9428583"/>
            <a:ext cx="2945659" cy="498055"/>
          </a:xfrm>
          <a:prstGeom prst="rect">
            <a:avLst/>
          </a:prstGeom>
        </p:spPr>
        <p:txBody>
          <a:bodyPr vert="horz" lIns="90992" tIns="45496" rIns="90992" bIns="45496"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8055"/>
          </a:xfrm>
          <a:prstGeom prst="rect">
            <a:avLst/>
          </a:prstGeom>
        </p:spPr>
        <p:txBody>
          <a:bodyPr vert="horz" lIns="90992" tIns="45496" rIns="90992" bIns="45496" rtlCol="0" anchor="b"/>
          <a:lstStyle>
            <a:lvl1pPr algn="r">
              <a:defRPr sz="1200"/>
            </a:lvl1pPr>
          </a:lstStyle>
          <a:p>
            <a:fld id="{6A8A1FC0-B539-4424-A479-3EBDA02F0086}" type="slidenum">
              <a:rPr lang="it-IT" smtClean="0"/>
              <a:t>‹N›</a:t>
            </a:fld>
            <a:endParaRPr lang="it-IT"/>
          </a:p>
        </p:txBody>
      </p:sp>
    </p:spTree>
    <p:extLst>
      <p:ext uri="{BB962C8B-B14F-4D97-AF65-F5344CB8AC3E}">
        <p14:creationId xmlns:p14="http://schemas.microsoft.com/office/powerpoint/2010/main" val="753089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0992" tIns="45496" rIns="90992" bIns="45496"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0992" tIns="45496" rIns="90992" bIns="45496" rtlCol="0"/>
          <a:lstStyle>
            <a:lvl1pPr algn="r">
              <a:defRPr sz="1200"/>
            </a:lvl1pPr>
          </a:lstStyle>
          <a:p>
            <a:fld id="{B54BE8D7-703E-4385-9EA9-987E13A2FD8F}" type="datetimeFigureOut">
              <a:rPr lang="it-IT" smtClean="0"/>
              <a:t>27/01/2020</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0992" tIns="45496" rIns="90992" bIns="45496" rtlCol="0" anchor="ctr"/>
          <a:lstStyle/>
          <a:p>
            <a:endParaRPr lang="it-IT"/>
          </a:p>
        </p:txBody>
      </p:sp>
      <p:sp>
        <p:nvSpPr>
          <p:cNvPr id="5" name="Segnaposto note 4"/>
          <p:cNvSpPr>
            <a:spLocks noGrp="1"/>
          </p:cNvSpPr>
          <p:nvPr>
            <p:ph type="body" sz="quarter" idx="3"/>
          </p:nvPr>
        </p:nvSpPr>
        <p:spPr>
          <a:xfrm>
            <a:off x="679768" y="4777195"/>
            <a:ext cx="5438140" cy="3908614"/>
          </a:xfrm>
          <a:prstGeom prst="rect">
            <a:avLst/>
          </a:prstGeom>
        </p:spPr>
        <p:txBody>
          <a:bodyPr vert="horz" lIns="90992" tIns="45496" rIns="90992" bIns="45496"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8055"/>
          </a:xfrm>
          <a:prstGeom prst="rect">
            <a:avLst/>
          </a:prstGeom>
        </p:spPr>
        <p:txBody>
          <a:bodyPr vert="horz" lIns="90992" tIns="45496" rIns="90992" bIns="45496"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8055"/>
          </a:xfrm>
          <a:prstGeom prst="rect">
            <a:avLst/>
          </a:prstGeom>
        </p:spPr>
        <p:txBody>
          <a:bodyPr vert="horz" lIns="90992" tIns="45496" rIns="90992" bIns="45496" rtlCol="0" anchor="b"/>
          <a:lstStyle>
            <a:lvl1pPr algn="r">
              <a:defRPr sz="1200"/>
            </a:lvl1pPr>
          </a:lstStyle>
          <a:p>
            <a:fld id="{F2150CFD-2356-4A07-BD8C-1CEE49CBF841}" type="slidenum">
              <a:rPr lang="it-IT" smtClean="0"/>
              <a:t>‹N›</a:t>
            </a:fld>
            <a:endParaRPr lang="it-IT"/>
          </a:p>
        </p:txBody>
      </p:sp>
    </p:spTree>
    <p:extLst>
      <p:ext uri="{BB962C8B-B14F-4D97-AF65-F5344CB8AC3E}">
        <p14:creationId xmlns:p14="http://schemas.microsoft.com/office/powerpoint/2010/main" val="1495302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a:t>
            </a:fld>
            <a:endParaRPr lang="it-IT"/>
          </a:p>
        </p:txBody>
      </p:sp>
    </p:spTree>
    <p:extLst>
      <p:ext uri="{BB962C8B-B14F-4D97-AF65-F5344CB8AC3E}">
        <p14:creationId xmlns:p14="http://schemas.microsoft.com/office/powerpoint/2010/main" val="198394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10</a:t>
            </a:fld>
            <a:endParaRPr lang="it-IT"/>
          </a:p>
        </p:txBody>
      </p:sp>
    </p:spTree>
    <p:extLst>
      <p:ext uri="{BB962C8B-B14F-4D97-AF65-F5344CB8AC3E}">
        <p14:creationId xmlns:p14="http://schemas.microsoft.com/office/powerpoint/2010/main" val="147564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11</a:t>
            </a:fld>
            <a:endParaRPr lang="it-IT"/>
          </a:p>
        </p:txBody>
      </p:sp>
    </p:spTree>
    <p:extLst>
      <p:ext uri="{BB962C8B-B14F-4D97-AF65-F5344CB8AC3E}">
        <p14:creationId xmlns:p14="http://schemas.microsoft.com/office/powerpoint/2010/main" val="17496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12</a:t>
            </a:fld>
            <a:endParaRPr lang="it-IT"/>
          </a:p>
        </p:txBody>
      </p:sp>
    </p:spTree>
    <p:extLst>
      <p:ext uri="{BB962C8B-B14F-4D97-AF65-F5344CB8AC3E}">
        <p14:creationId xmlns:p14="http://schemas.microsoft.com/office/powerpoint/2010/main" val="57992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13</a:t>
            </a:fld>
            <a:endParaRPr lang="it-IT"/>
          </a:p>
        </p:txBody>
      </p:sp>
    </p:spTree>
    <p:extLst>
      <p:ext uri="{BB962C8B-B14F-4D97-AF65-F5344CB8AC3E}">
        <p14:creationId xmlns:p14="http://schemas.microsoft.com/office/powerpoint/2010/main" val="69192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14</a:t>
            </a:fld>
            <a:endParaRPr lang="it-IT"/>
          </a:p>
        </p:txBody>
      </p:sp>
    </p:spTree>
    <p:extLst>
      <p:ext uri="{BB962C8B-B14F-4D97-AF65-F5344CB8AC3E}">
        <p14:creationId xmlns:p14="http://schemas.microsoft.com/office/powerpoint/2010/main" val="210625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15</a:t>
            </a:fld>
            <a:endParaRPr lang="it-IT"/>
          </a:p>
        </p:txBody>
      </p:sp>
    </p:spTree>
    <p:extLst>
      <p:ext uri="{BB962C8B-B14F-4D97-AF65-F5344CB8AC3E}">
        <p14:creationId xmlns:p14="http://schemas.microsoft.com/office/powerpoint/2010/main" val="1217964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16</a:t>
            </a:fld>
            <a:endParaRPr lang="it-IT"/>
          </a:p>
        </p:txBody>
      </p:sp>
    </p:spTree>
    <p:extLst>
      <p:ext uri="{BB962C8B-B14F-4D97-AF65-F5344CB8AC3E}">
        <p14:creationId xmlns:p14="http://schemas.microsoft.com/office/powerpoint/2010/main" val="392111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17</a:t>
            </a:fld>
            <a:endParaRPr lang="it-IT"/>
          </a:p>
        </p:txBody>
      </p:sp>
    </p:spTree>
    <p:extLst>
      <p:ext uri="{BB962C8B-B14F-4D97-AF65-F5344CB8AC3E}">
        <p14:creationId xmlns:p14="http://schemas.microsoft.com/office/powerpoint/2010/main" val="2135560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18</a:t>
            </a:fld>
            <a:endParaRPr lang="it-IT"/>
          </a:p>
        </p:txBody>
      </p:sp>
    </p:spTree>
    <p:extLst>
      <p:ext uri="{BB962C8B-B14F-4D97-AF65-F5344CB8AC3E}">
        <p14:creationId xmlns:p14="http://schemas.microsoft.com/office/powerpoint/2010/main" val="340672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19</a:t>
            </a:fld>
            <a:endParaRPr lang="it-IT"/>
          </a:p>
        </p:txBody>
      </p:sp>
    </p:spTree>
    <p:extLst>
      <p:ext uri="{BB962C8B-B14F-4D97-AF65-F5344CB8AC3E}">
        <p14:creationId xmlns:p14="http://schemas.microsoft.com/office/powerpoint/2010/main" val="408939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a:t>
            </a:fld>
            <a:endParaRPr lang="it-IT"/>
          </a:p>
        </p:txBody>
      </p:sp>
    </p:spTree>
    <p:extLst>
      <p:ext uri="{BB962C8B-B14F-4D97-AF65-F5344CB8AC3E}">
        <p14:creationId xmlns:p14="http://schemas.microsoft.com/office/powerpoint/2010/main" val="831293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20</a:t>
            </a:fld>
            <a:endParaRPr lang="it-IT"/>
          </a:p>
        </p:txBody>
      </p:sp>
    </p:spTree>
    <p:extLst>
      <p:ext uri="{BB962C8B-B14F-4D97-AF65-F5344CB8AC3E}">
        <p14:creationId xmlns:p14="http://schemas.microsoft.com/office/powerpoint/2010/main" val="1922037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21</a:t>
            </a:fld>
            <a:endParaRPr lang="it-IT"/>
          </a:p>
        </p:txBody>
      </p:sp>
    </p:spTree>
    <p:extLst>
      <p:ext uri="{BB962C8B-B14F-4D97-AF65-F5344CB8AC3E}">
        <p14:creationId xmlns:p14="http://schemas.microsoft.com/office/powerpoint/2010/main" val="710541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22</a:t>
            </a:fld>
            <a:endParaRPr lang="it-IT"/>
          </a:p>
        </p:txBody>
      </p:sp>
    </p:spTree>
    <p:extLst>
      <p:ext uri="{BB962C8B-B14F-4D97-AF65-F5344CB8AC3E}">
        <p14:creationId xmlns:p14="http://schemas.microsoft.com/office/powerpoint/2010/main" val="442643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23</a:t>
            </a:fld>
            <a:endParaRPr lang="it-IT"/>
          </a:p>
        </p:txBody>
      </p:sp>
    </p:spTree>
    <p:extLst>
      <p:ext uri="{BB962C8B-B14F-4D97-AF65-F5344CB8AC3E}">
        <p14:creationId xmlns:p14="http://schemas.microsoft.com/office/powerpoint/2010/main" val="2502549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24</a:t>
            </a:fld>
            <a:endParaRPr lang="it-IT"/>
          </a:p>
        </p:txBody>
      </p:sp>
    </p:spTree>
    <p:extLst>
      <p:ext uri="{BB962C8B-B14F-4D97-AF65-F5344CB8AC3E}">
        <p14:creationId xmlns:p14="http://schemas.microsoft.com/office/powerpoint/2010/main" val="39312701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25</a:t>
            </a:fld>
            <a:endParaRPr lang="it-IT"/>
          </a:p>
        </p:txBody>
      </p:sp>
    </p:spTree>
    <p:extLst>
      <p:ext uri="{BB962C8B-B14F-4D97-AF65-F5344CB8AC3E}">
        <p14:creationId xmlns:p14="http://schemas.microsoft.com/office/powerpoint/2010/main" val="89444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26</a:t>
            </a:fld>
            <a:endParaRPr lang="it-IT"/>
          </a:p>
        </p:txBody>
      </p:sp>
    </p:spTree>
    <p:extLst>
      <p:ext uri="{BB962C8B-B14F-4D97-AF65-F5344CB8AC3E}">
        <p14:creationId xmlns:p14="http://schemas.microsoft.com/office/powerpoint/2010/main" val="858095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27</a:t>
            </a:fld>
            <a:endParaRPr lang="it-IT"/>
          </a:p>
        </p:txBody>
      </p:sp>
    </p:spTree>
    <p:extLst>
      <p:ext uri="{BB962C8B-B14F-4D97-AF65-F5344CB8AC3E}">
        <p14:creationId xmlns:p14="http://schemas.microsoft.com/office/powerpoint/2010/main" val="3138121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28</a:t>
            </a:fld>
            <a:endParaRPr lang="it-IT"/>
          </a:p>
        </p:txBody>
      </p:sp>
    </p:spTree>
    <p:extLst>
      <p:ext uri="{BB962C8B-B14F-4D97-AF65-F5344CB8AC3E}">
        <p14:creationId xmlns:p14="http://schemas.microsoft.com/office/powerpoint/2010/main" val="2283868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3</a:t>
            </a:fld>
            <a:endParaRPr lang="it-IT"/>
          </a:p>
        </p:txBody>
      </p:sp>
    </p:spTree>
    <p:extLst>
      <p:ext uri="{BB962C8B-B14F-4D97-AF65-F5344CB8AC3E}">
        <p14:creationId xmlns:p14="http://schemas.microsoft.com/office/powerpoint/2010/main" val="776891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4</a:t>
            </a:fld>
            <a:endParaRPr lang="it-IT"/>
          </a:p>
        </p:txBody>
      </p:sp>
    </p:spTree>
    <p:extLst>
      <p:ext uri="{BB962C8B-B14F-4D97-AF65-F5344CB8AC3E}">
        <p14:creationId xmlns:p14="http://schemas.microsoft.com/office/powerpoint/2010/main" val="1094029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5</a:t>
            </a:fld>
            <a:endParaRPr lang="it-IT"/>
          </a:p>
        </p:txBody>
      </p:sp>
    </p:spTree>
    <p:extLst>
      <p:ext uri="{BB962C8B-B14F-4D97-AF65-F5344CB8AC3E}">
        <p14:creationId xmlns:p14="http://schemas.microsoft.com/office/powerpoint/2010/main" val="4150448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6</a:t>
            </a:fld>
            <a:endParaRPr lang="it-IT"/>
          </a:p>
        </p:txBody>
      </p:sp>
    </p:spTree>
    <p:extLst>
      <p:ext uri="{BB962C8B-B14F-4D97-AF65-F5344CB8AC3E}">
        <p14:creationId xmlns:p14="http://schemas.microsoft.com/office/powerpoint/2010/main" val="417243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7</a:t>
            </a:fld>
            <a:endParaRPr lang="it-IT"/>
          </a:p>
        </p:txBody>
      </p:sp>
    </p:spTree>
    <p:extLst>
      <p:ext uri="{BB962C8B-B14F-4D97-AF65-F5344CB8AC3E}">
        <p14:creationId xmlns:p14="http://schemas.microsoft.com/office/powerpoint/2010/main" val="823853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8</a:t>
            </a:fld>
            <a:endParaRPr lang="it-IT"/>
          </a:p>
        </p:txBody>
      </p:sp>
    </p:spTree>
    <p:extLst>
      <p:ext uri="{BB962C8B-B14F-4D97-AF65-F5344CB8AC3E}">
        <p14:creationId xmlns:p14="http://schemas.microsoft.com/office/powerpoint/2010/main" val="2874123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150CFD-2356-4A07-BD8C-1CEE49CBF841}" type="slidenum">
              <a:rPr lang="it-IT" smtClean="0"/>
              <a:t>9</a:t>
            </a:fld>
            <a:endParaRPr lang="it-IT"/>
          </a:p>
        </p:txBody>
      </p:sp>
    </p:spTree>
    <p:extLst>
      <p:ext uri="{BB962C8B-B14F-4D97-AF65-F5344CB8AC3E}">
        <p14:creationId xmlns:p14="http://schemas.microsoft.com/office/powerpoint/2010/main" val="154927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5A4313F-2AC3-4326-A9AA-7CCCAF013F8B}" type="datetimeFigureOut">
              <a:rPr lang="it-IT" smtClean="0"/>
              <a:t>27/01/2020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208167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5A4313F-2AC3-4326-A9AA-7CCCAF013F8B}" type="datetimeFigureOut">
              <a:rPr lang="it-IT" smtClean="0"/>
              <a:t>27/01/2020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3399057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5A4313F-2AC3-4326-A9AA-7CCCAF013F8B}" type="datetimeFigureOut">
              <a:rPr lang="it-IT" smtClean="0"/>
              <a:t>27/01/2020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174590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5A4313F-2AC3-4326-A9AA-7CCCAF013F8B}" type="datetimeFigureOut">
              <a:rPr lang="it-IT" smtClean="0"/>
              <a:t>27/01/2020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3638638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5A4313F-2AC3-4326-A9AA-7CCCAF013F8B}" type="datetimeFigureOut">
              <a:rPr lang="it-IT" smtClean="0"/>
              <a:t>27/01/2020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308715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5A4313F-2AC3-4326-A9AA-7CCCAF013F8B}" type="datetimeFigureOut">
              <a:rPr lang="it-IT" smtClean="0"/>
              <a:t>27/01/2020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338527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5A4313F-2AC3-4326-A9AA-7CCCAF013F8B}" type="datetimeFigureOut">
              <a:rPr lang="it-IT" smtClean="0"/>
              <a:t>27/01/2020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274003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5A4313F-2AC3-4326-A9AA-7CCCAF013F8B}" type="datetimeFigureOut">
              <a:rPr lang="it-IT" smtClean="0"/>
              <a:t>27/01/2020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141099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5A4313F-2AC3-4326-A9AA-7CCCAF013F8B}" type="datetimeFigureOut">
              <a:rPr lang="it-IT" smtClean="0"/>
              <a:t>27/01/2020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343077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5A4313F-2AC3-4326-A9AA-7CCCAF013F8B}" type="datetimeFigureOut">
              <a:rPr lang="it-IT" smtClean="0"/>
              <a:t>27/01/2020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80213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5A4313F-2AC3-4326-A9AA-7CCCAF013F8B}" type="datetimeFigureOut">
              <a:rPr lang="it-IT" smtClean="0"/>
              <a:t>27/01/2020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21B109-87F6-440D-99AB-A6E4EBD63F74}" type="slidenum">
              <a:rPr lang="it-IT" smtClean="0"/>
              <a:t>‹N›</a:t>
            </a:fld>
            <a:endParaRPr lang="it-IT"/>
          </a:p>
        </p:txBody>
      </p:sp>
    </p:spTree>
    <p:extLst>
      <p:ext uri="{BB962C8B-B14F-4D97-AF65-F5344CB8AC3E}">
        <p14:creationId xmlns:p14="http://schemas.microsoft.com/office/powerpoint/2010/main" val="253015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313F-2AC3-4326-A9AA-7CCCAF013F8B}" type="datetimeFigureOut">
              <a:rPr lang="it-IT" smtClean="0"/>
              <a:t>27/01/2020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1B109-87F6-440D-99AB-A6E4EBD63F74}" type="slidenum">
              <a:rPr lang="it-IT" smtClean="0"/>
              <a:t>‹N›</a:t>
            </a:fld>
            <a:endParaRPr lang="it-IT"/>
          </a:p>
        </p:txBody>
      </p:sp>
    </p:spTree>
    <p:extLst>
      <p:ext uri="{BB962C8B-B14F-4D97-AF65-F5344CB8AC3E}">
        <p14:creationId xmlns:p14="http://schemas.microsoft.com/office/powerpoint/2010/main" val="1499621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nettore 1 10"/>
          <p:cNvCxnSpPr/>
          <p:nvPr/>
        </p:nvCxnSpPr>
        <p:spPr>
          <a:xfrm flipV="1">
            <a:off x="720000" y="1080000"/>
            <a:ext cx="10800000" cy="2248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821635" y="-151497"/>
            <a:ext cx="10622518" cy="1325563"/>
          </a:xfrm>
        </p:spPr>
        <p:txBody>
          <a:bodyPr>
            <a:normAutofit/>
          </a:bodyPr>
          <a:lstStyle/>
          <a:p>
            <a:r>
              <a:rPr lang="en-AU" sz="4000" dirty="0" err="1">
                <a:solidFill>
                  <a:schemeClr val="accent6">
                    <a:lumMod val="50000"/>
                  </a:schemeClr>
                </a:solidFill>
              </a:rPr>
              <a:t>Opportunità</a:t>
            </a:r>
            <a:r>
              <a:rPr lang="en-AU" sz="4000" dirty="0">
                <a:solidFill>
                  <a:schemeClr val="accent6">
                    <a:lumMod val="50000"/>
                  </a:schemeClr>
                </a:solidFill>
              </a:rPr>
              <a:t> </a:t>
            </a:r>
            <a:r>
              <a:rPr lang="en-AU" sz="4000" dirty="0" err="1">
                <a:solidFill>
                  <a:schemeClr val="accent6">
                    <a:lumMod val="50000"/>
                  </a:schemeClr>
                </a:solidFill>
              </a:rPr>
              <a:t>Zerosei</a:t>
            </a:r>
            <a:endParaRPr lang="en-AU" sz="4000" dirty="0">
              <a:solidFill>
                <a:schemeClr val="accent6">
                  <a:lumMod val="50000"/>
                </a:schemeClr>
              </a:solidFill>
            </a:endParaRPr>
          </a:p>
        </p:txBody>
      </p:sp>
      <p:sp>
        <p:nvSpPr>
          <p:cNvPr id="7" name="CasellaDiTesto 6"/>
          <p:cNvSpPr txBox="1"/>
          <p:nvPr/>
        </p:nvSpPr>
        <p:spPr>
          <a:xfrm>
            <a:off x="2887337" y="1226848"/>
            <a:ext cx="8987987" cy="707886"/>
          </a:xfrm>
          <a:prstGeom prst="rect">
            <a:avLst/>
          </a:prstGeom>
          <a:noFill/>
        </p:spPr>
        <p:txBody>
          <a:bodyPr wrap="square" rtlCol="0">
            <a:spAutoFit/>
          </a:bodyPr>
          <a:lstStyle/>
          <a:p>
            <a:pPr algn="ctr">
              <a:spcBef>
                <a:spcPts val="400"/>
              </a:spcBef>
            </a:pPr>
            <a:endParaRPr lang="en-GB" sz="4000" dirty="0">
              <a:solidFill>
                <a:srgbClr val="0070C0"/>
              </a:solidFill>
              <a:latin typeface="+mj-lt"/>
              <a:ea typeface="+mj-ea"/>
              <a:cs typeface="+mj-cs"/>
            </a:endParaRPr>
          </a:p>
        </p:txBody>
      </p:sp>
      <p:sp>
        <p:nvSpPr>
          <p:cNvPr id="10" name="CasellaDiTesto 9"/>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896" y="156128"/>
            <a:ext cx="4452169" cy="85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720000" y="1410015"/>
            <a:ext cx="10800000" cy="5001369"/>
          </a:xfrm>
          <a:prstGeom prst="rect">
            <a:avLst/>
          </a:prstGeom>
          <a:noFill/>
        </p:spPr>
        <p:txBody>
          <a:bodyPr wrap="square" rtlCol="0">
            <a:spAutoFit/>
          </a:bodyPr>
          <a:lstStyle/>
          <a:p>
            <a:pPr algn="ctr"/>
            <a:r>
              <a:rPr lang="en-US" sz="4000" b="1" dirty="0" err="1">
                <a:solidFill>
                  <a:schemeClr val="accent6">
                    <a:lumMod val="50000"/>
                  </a:schemeClr>
                </a:solidFill>
              </a:rPr>
              <a:t>Opportunità</a:t>
            </a:r>
            <a:r>
              <a:rPr lang="en-US" sz="4000" b="1" dirty="0">
                <a:solidFill>
                  <a:schemeClr val="accent6">
                    <a:lumMod val="50000"/>
                  </a:schemeClr>
                </a:solidFill>
              </a:rPr>
              <a:t> 0-6</a:t>
            </a:r>
          </a:p>
          <a:p>
            <a:pPr algn="ctr"/>
            <a:r>
              <a:rPr lang="en-US" sz="4000" b="1" dirty="0">
                <a:solidFill>
                  <a:schemeClr val="accent6">
                    <a:lumMod val="50000"/>
                  </a:schemeClr>
                </a:solidFill>
              </a:rPr>
              <a:t>The impact of Alternative Cash </a:t>
            </a:r>
            <a:r>
              <a:rPr lang="en-US" sz="4000" b="1" dirty="0" err="1">
                <a:solidFill>
                  <a:schemeClr val="accent6">
                    <a:lumMod val="50000"/>
                  </a:schemeClr>
                </a:solidFill>
              </a:rPr>
              <a:t>Tranfers</a:t>
            </a:r>
            <a:endParaRPr lang="en-US" sz="4000" b="1" dirty="0">
              <a:solidFill>
                <a:schemeClr val="accent6">
                  <a:lumMod val="50000"/>
                </a:schemeClr>
              </a:solidFill>
            </a:endParaRPr>
          </a:p>
          <a:p>
            <a:pPr algn="ctr"/>
            <a:r>
              <a:rPr lang="en-US" sz="4000" b="1" dirty="0">
                <a:solidFill>
                  <a:schemeClr val="accent6">
                    <a:lumMod val="50000"/>
                  </a:schemeClr>
                </a:solidFill>
              </a:rPr>
              <a:t>on Labor Supply of Mothers and Fathers</a:t>
            </a:r>
          </a:p>
          <a:p>
            <a:pPr algn="ctr"/>
            <a:endParaRPr lang="en-US" sz="4000" b="1" dirty="0">
              <a:solidFill>
                <a:schemeClr val="accent6">
                  <a:lumMod val="50000"/>
                </a:schemeClr>
              </a:solidFill>
              <a:latin typeface="+mj-lt"/>
              <a:ea typeface="+mj-ea"/>
              <a:cs typeface="+mj-cs"/>
            </a:endParaRPr>
          </a:p>
          <a:p>
            <a:pPr algn="ctr"/>
            <a:r>
              <a:rPr lang="en-US" sz="3000" b="1" dirty="0">
                <a:solidFill>
                  <a:schemeClr val="accent6">
                    <a:lumMod val="50000"/>
                  </a:schemeClr>
                </a:solidFill>
                <a:latin typeface="+mj-lt"/>
                <a:ea typeface="+mj-ea"/>
                <a:cs typeface="+mj-cs"/>
              </a:rPr>
              <a:t>Daniela Del Boca</a:t>
            </a:r>
            <a:r>
              <a:rPr lang="en-US" sz="3000" b="1" baseline="30000" dirty="0">
                <a:solidFill>
                  <a:schemeClr val="accent6">
                    <a:lumMod val="50000"/>
                  </a:schemeClr>
                </a:solidFill>
                <a:latin typeface="+mj-lt"/>
                <a:ea typeface="+mj-ea"/>
                <a:cs typeface="+mj-cs"/>
              </a:rPr>
              <a:t>1</a:t>
            </a:r>
            <a:r>
              <a:rPr lang="en-US" sz="3000" b="1" dirty="0">
                <a:solidFill>
                  <a:schemeClr val="accent6">
                    <a:lumMod val="50000"/>
                  </a:schemeClr>
                </a:solidFill>
                <a:latin typeface="+mj-lt"/>
                <a:ea typeface="+mj-ea"/>
                <a:cs typeface="+mj-cs"/>
              </a:rPr>
              <a:t>, Chiara Pronzato</a:t>
            </a:r>
            <a:r>
              <a:rPr lang="en-US" sz="3000" b="1" baseline="30000" dirty="0">
                <a:solidFill>
                  <a:schemeClr val="accent6">
                    <a:lumMod val="50000"/>
                  </a:schemeClr>
                </a:solidFill>
              </a:rPr>
              <a:t>2</a:t>
            </a:r>
            <a:r>
              <a:rPr lang="en-US" sz="3000" b="1" dirty="0">
                <a:solidFill>
                  <a:schemeClr val="accent6">
                    <a:lumMod val="50000"/>
                  </a:schemeClr>
                </a:solidFill>
                <a:latin typeface="+mj-lt"/>
                <a:ea typeface="+mj-ea"/>
                <a:cs typeface="+mj-cs"/>
              </a:rPr>
              <a:t>, Giuseppe Sorrenti</a:t>
            </a:r>
            <a:r>
              <a:rPr lang="en-US" sz="3000" b="1" baseline="30000" dirty="0">
                <a:solidFill>
                  <a:schemeClr val="accent6">
                    <a:lumMod val="50000"/>
                  </a:schemeClr>
                </a:solidFill>
              </a:rPr>
              <a:t>3</a:t>
            </a:r>
            <a:endParaRPr lang="en-US" sz="3000" b="1" dirty="0">
              <a:solidFill>
                <a:schemeClr val="accent6">
                  <a:lumMod val="50000"/>
                </a:schemeClr>
              </a:solidFill>
              <a:latin typeface="+mj-lt"/>
              <a:ea typeface="+mj-ea"/>
              <a:cs typeface="+mj-cs"/>
            </a:endParaRPr>
          </a:p>
          <a:p>
            <a:pPr algn="ctr"/>
            <a:r>
              <a:rPr lang="en-US" sz="2000" b="1" dirty="0">
                <a:solidFill>
                  <a:schemeClr val="accent6">
                    <a:lumMod val="50000"/>
                  </a:schemeClr>
                </a:solidFill>
                <a:latin typeface="+mj-lt"/>
                <a:ea typeface="+mj-ea"/>
                <a:cs typeface="+mj-cs"/>
              </a:rPr>
              <a:t>CHILD </a:t>
            </a:r>
            <a:r>
              <a:rPr lang="en-US" sz="2000" b="1" dirty="0" err="1">
                <a:solidFill>
                  <a:schemeClr val="accent6">
                    <a:lumMod val="50000"/>
                  </a:schemeClr>
                </a:solidFill>
                <a:latin typeface="+mj-lt"/>
                <a:ea typeface="+mj-ea"/>
                <a:cs typeface="+mj-cs"/>
              </a:rPr>
              <a:t>Collegio</a:t>
            </a:r>
            <a:r>
              <a:rPr lang="en-US" sz="2000" b="1" dirty="0">
                <a:solidFill>
                  <a:schemeClr val="accent6">
                    <a:lumMod val="50000"/>
                  </a:schemeClr>
                </a:solidFill>
                <a:latin typeface="+mj-lt"/>
                <a:ea typeface="+mj-ea"/>
                <a:cs typeface="+mj-cs"/>
              </a:rPr>
              <a:t> Carlo Alberto</a:t>
            </a:r>
            <a:r>
              <a:rPr lang="en-US" sz="2000" baseline="30000" dirty="0">
                <a:solidFill>
                  <a:schemeClr val="accent6">
                    <a:lumMod val="50000"/>
                  </a:schemeClr>
                </a:solidFill>
              </a:rPr>
              <a:t>1,2,3</a:t>
            </a:r>
            <a:r>
              <a:rPr lang="en-US" sz="2000" b="1" dirty="0">
                <a:solidFill>
                  <a:schemeClr val="accent6">
                    <a:lumMod val="50000"/>
                  </a:schemeClr>
                </a:solidFill>
                <a:latin typeface="+mj-lt"/>
                <a:ea typeface="+mj-ea"/>
                <a:cs typeface="+mj-cs"/>
              </a:rPr>
              <a:t>, EST </a:t>
            </a:r>
            <a:r>
              <a:rPr lang="en-US" sz="2000" b="1" dirty="0" err="1">
                <a:solidFill>
                  <a:schemeClr val="accent6">
                    <a:lumMod val="50000"/>
                  </a:schemeClr>
                </a:solidFill>
                <a:latin typeface="+mj-lt"/>
                <a:ea typeface="+mj-ea"/>
                <a:cs typeface="+mj-cs"/>
              </a:rPr>
              <a:t>Università</a:t>
            </a:r>
            <a:r>
              <a:rPr lang="en-US" sz="2000" b="1" dirty="0">
                <a:solidFill>
                  <a:schemeClr val="accent6">
                    <a:lumMod val="50000"/>
                  </a:schemeClr>
                </a:solidFill>
                <a:latin typeface="+mj-lt"/>
                <a:ea typeface="+mj-ea"/>
                <a:cs typeface="+mj-cs"/>
              </a:rPr>
              <a:t> di Torino</a:t>
            </a:r>
            <a:r>
              <a:rPr lang="en-US" sz="2000" baseline="30000" dirty="0">
                <a:solidFill>
                  <a:schemeClr val="accent6">
                    <a:lumMod val="50000"/>
                  </a:schemeClr>
                </a:solidFill>
              </a:rPr>
              <a:t>2</a:t>
            </a:r>
            <a:r>
              <a:rPr lang="en-US" sz="2000" b="1" dirty="0">
                <a:solidFill>
                  <a:schemeClr val="accent6">
                    <a:lumMod val="50000"/>
                  </a:schemeClr>
                </a:solidFill>
                <a:latin typeface="+mj-lt"/>
                <a:ea typeface="+mj-ea"/>
                <a:cs typeface="+mj-cs"/>
              </a:rPr>
              <a:t>, University of Amsterdam</a:t>
            </a:r>
            <a:r>
              <a:rPr lang="en-US" sz="2000" baseline="30000" dirty="0">
                <a:solidFill>
                  <a:schemeClr val="accent6">
                    <a:lumMod val="50000"/>
                  </a:schemeClr>
                </a:solidFill>
              </a:rPr>
              <a:t>3</a:t>
            </a:r>
          </a:p>
          <a:p>
            <a:pPr algn="ctr"/>
            <a:endParaRPr lang="en-US" sz="2800" b="1" dirty="0">
              <a:solidFill>
                <a:schemeClr val="accent6">
                  <a:lumMod val="50000"/>
                </a:schemeClr>
              </a:solidFill>
            </a:endParaRPr>
          </a:p>
          <a:p>
            <a:pPr algn="ctr"/>
            <a:r>
              <a:rPr lang="en-US" sz="2800" b="1" dirty="0">
                <a:solidFill>
                  <a:schemeClr val="accent6">
                    <a:lumMod val="50000"/>
                  </a:schemeClr>
                </a:solidFill>
              </a:rPr>
              <a:t>LABOUR ECONOMICS seminar (UHH and HBS)</a:t>
            </a:r>
          </a:p>
          <a:p>
            <a:pPr algn="ctr"/>
            <a:r>
              <a:rPr lang="en-US" sz="2800" b="1" dirty="0">
                <a:solidFill>
                  <a:schemeClr val="accent6">
                    <a:lumMod val="50000"/>
                  </a:schemeClr>
                </a:solidFill>
              </a:rPr>
              <a:t>January 27</a:t>
            </a:r>
            <a:r>
              <a:rPr lang="en-US" sz="2800" b="1" baseline="30000" dirty="0">
                <a:solidFill>
                  <a:schemeClr val="accent6">
                    <a:lumMod val="50000"/>
                  </a:schemeClr>
                </a:solidFill>
              </a:rPr>
              <a:t>th</a:t>
            </a:r>
            <a:r>
              <a:rPr lang="en-US" sz="2800" b="1" dirty="0">
                <a:solidFill>
                  <a:schemeClr val="accent6">
                    <a:lumMod val="50000"/>
                  </a:schemeClr>
                </a:solidFill>
              </a:rPr>
              <a:t> 2020</a:t>
            </a:r>
          </a:p>
          <a:p>
            <a:pPr algn="ctr"/>
            <a:endParaRPr lang="it-IT" sz="2500" dirty="0">
              <a:solidFill>
                <a:schemeClr val="accent6">
                  <a:lumMod val="50000"/>
                </a:schemeClr>
              </a:solidFill>
              <a:latin typeface="+mj-lt"/>
              <a:ea typeface="+mj-ea"/>
              <a:cs typeface="+mj-cs"/>
            </a:endParaRPr>
          </a:p>
        </p:txBody>
      </p:sp>
      <p:cxnSp>
        <p:nvCxnSpPr>
          <p:cNvPr id="12" name="Connettore 1 11"/>
          <p:cNvCxnSpPr/>
          <p:nvPr/>
        </p:nvCxnSpPr>
        <p:spPr>
          <a:xfrm flipV="1">
            <a:off x="720000" y="6120000"/>
            <a:ext cx="10800000" cy="2248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4" name="Rettangolo 13">
            <a:extLst>
              <a:ext uri="{FF2B5EF4-FFF2-40B4-BE49-F238E27FC236}">
                <a16:creationId xmlns:a16="http://schemas.microsoft.com/office/drawing/2014/main" xmlns="" id="{F0FD452A-F5DD-4E7B-A0A6-6F076E49FD1D}"/>
              </a:ext>
            </a:extLst>
          </p:cNvPr>
          <p:cNvSpPr/>
          <p:nvPr/>
        </p:nvSpPr>
        <p:spPr>
          <a:xfrm>
            <a:off x="179999" y="180000"/>
            <a:ext cx="11880000" cy="6480000"/>
          </a:xfrm>
          <a:prstGeom prst="rect">
            <a:avLst/>
          </a:prstGeom>
          <a:blipFill>
            <a:blip r:embed="rId4">
              <a:alphaModFix amt="2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7064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program (3)</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10/28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7856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yearly cash transfer amounts to €2,500</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ZA" sz="2400" dirty="0">
                <a:solidFill>
                  <a:schemeClr val="accent6">
                    <a:lumMod val="50000"/>
                  </a:schemeClr>
                </a:solidFill>
              </a:rPr>
              <a:t>There are four available mentoring courses, pairs of courses are assigned:</a:t>
            </a:r>
          </a:p>
          <a:p>
            <a:pPr marL="342900" indent="-342900">
              <a:buFont typeface="Wingdings" panose="05000000000000000000" pitchFamily="2" charset="2"/>
              <a:buChar char="Ø"/>
            </a:pPr>
            <a:endParaRPr lang="en-ZA" sz="1200" dirty="0">
              <a:solidFill>
                <a:schemeClr val="accent6">
                  <a:lumMod val="50000"/>
                </a:schemeClr>
              </a:solidFill>
            </a:endParaRPr>
          </a:p>
          <a:p>
            <a:pPr marL="800100" lvl="1" indent="-342900">
              <a:buFont typeface="Wingdings" panose="05000000000000000000" pitchFamily="2" charset="2"/>
              <a:buChar char="Ø"/>
            </a:pPr>
            <a:r>
              <a:rPr lang="en-ZA" sz="2400" dirty="0">
                <a:solidFill>
                  <a:schemeClr val="accent6">
                    <a:lumMod val="50000"/>
                  </a:schemeClr>
                </a:solidFill>
              </a:rPr>
              <a:t>Reconciliation of work and family + use of money</a:t>
            </a:r>
          </a:p>
          <a:p>
            <a:pPr marL="1257300" lvl="2" indent="-342900">
              <a:buFont typeface="Wingdings" panose="05000000000000000000" pitchFamily="2" charset="2"/>
              <a:buChar char="Ø"/>
            </a:pPr>
            <a:r>
              <a:rPr lang="en-ZA" sz="2400" dirty="0">
                <a:solidFill>
                  <a:schemeClr val="accent6">
                    <a:lumMod val="50000"/>
                  </a:schemeClr>
                </a:solidFill>
              </a:rPr>
              <a:t>At least one unemployed adult, difficulties in reconciling </a:t>
            </a:r>
          </a:p>
          <a:p>
            <a:pPr marL="1257300" lvl="2" indent="-342900">
              <a:buFont typeface="Wingdings" panose="05000000000000000000" pitchFamily="2" charset="2"/>
              <a:buChar char="Ø"/>
            </a:pPr>
            <a:endParaRPr lang="en-ZA" sz="1200" dirty="0">
              <a:solidFill>
                <a:schemeClr val="accent6">
                  <a:lumMod val="50000"/>
                </a:schemeClr>
              </a:solidFill>
            </a:endParaRPr>
          </a:p>
          <a:p>
            <a:pPr marL="800100" lvl="1" indent="-342900">
              <a:buFont typeface="Wingdings" panose="05000000000000000000" pitchFamily="2" charset="2"/>
              <a:buChar char="Ø"/>
            </a:pPr>
            <a:r>
              <a:rPr lang="en-ZA" sz="2400" dirty="0">
                <a:solidFill>
                  <a:schemeClr val="accent6">
                    <a:lumMod val="50000"/>
                  </a:schemeClr>
                </a:solidFill>
              </a:rPr>
              <a:t>Job-seeking + parenting</a:t>
            </a:r>
          </a:p>
          <a:p>
            <a:pPr marL="1257300" lvl="2" indent="-342900">
              <a:buFont typeface="Wingdings" panose="05000000000000000000" pitchFamily="2" charset="2"/>
              <a:buChar char="Ø"/>
            </a:pPr>
            <a:r>
              <a:rPr lang="en-ZA" sz="2400" dirty="0">
                <a:solidFill>
                  <a:schemeClr val="accent6">
                    <a:lumMod val="50000"/>
                  </a:schemeClr>
                </a:solidFill>
              </a:rPr>
              <a:t>At least one unemployed, no difficulties in reconciling cited </a:t>
            </a:r>
          </a:p>
          <a:p>
            <a:pPr marL="1257300" lvl="2" indent="-342900">
              <a:buFont typeface="Wingdings" panose="05000000000000000000" pitchFamily="2" charset="2"/>
              <a:buChar char="Ø"/>
            </a:pPr>
            <a:endParaRPr lang="en-ZA" sz="1200" dirty="0">
              <a:solidFill>
                <a:schemeClr val="accent6">
                  <a:lumMod val="50000"/>
                </a:schemeClr>
              </a:solidFill>
            </a:endParaRPr>
          </a:p>
          <a:p>
            <a:pPr marL="800100" lvl="1" indent="-342900">
              <a:buFont typeface="Wingdings" panose="05000000000000000000" pitchFamily="2" charset="2"/>
              <a:buChar char="Ø"/>
            </a:pPr>
            <a:r>
              <a:rPr lang="en-ZA" sz="2400" dirty="0">
                <a:solidFill>
                  <a:schemeClr val="accent6">
                    <a:lumMod val="50000"/>
                  </a:schemeClr>
                </a:solidFill>
              </a:rPr>
              <a:t>Parenting + use of money</a:t>
            </a:r>
          </a:p>
          <a:p>
            <a:pPr marL="1257300" lvl="2" indent="-342900">
              <a:buFont typeface="Wingdings" panose="05000000000000000000" pitchFamily="2" charset="2"/>
              <a:buChar char="Ø"/>
            </a:pPr>
            <a:r>
              <a:rPr lang="en-ZA" sz="2400" dirty="0">
                <a:solidFill>
                  <a:schemeClr val="accent6">
                    <a:lumMod val="50000"/>
                  </a:schemeClr>
                </a:solidFill>
              </a:rPr>
              <a:t>No unemployment </a:t>
            </a:r>
          </a:p>
        </p:txBody>
      </p:sp>
    </p:spTree>
    <p:extLst>
      <p:ext uri="{BB962C8B-B14F-4D97-AF65-F5344CB8AC3E}">
        <p14:creationId xmlns:p14="http://schemas.microsoft.com/office/powerpoint/2010/main" val="208694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evaluation design</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11/28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23165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In 2016, </a:t>
            </a:r>
            <a:r>
              <a:rPr lang="en-US" sz="2400" dirty="0" err="1">
                <a:solidFill>
                  <a:schemeClr val="accent6">
                    <a:lumMod val="50000"/>
                  </a:schemeClr>
                </a:solidFill>
              </a:rPr>
              <a:t>Ufficio</a:t>
            </a:r>
            <a:r>
              <a:rPr lang="en-US" sz="2400" dirty="0">
                <a:solidFill>
                  <a:schemeClr val="accent6">
                    <a:lumMod val="50000"/>
                  </a:schemeClr>
                </a:solidFill>
              </a:rPr>
              <a:t> </a:t>
            </a:r>
            <a:r>
              <a:rPr lang="en-US" sz="2400" dirty="0" err="1">
                <a:solidFill>
                  <a:schemeClr val="accent6">
                    <a:lumMod val="50000"/>
                  </a:schemeClr>
                </a:solidFill>
              </a:rPr>
              <a:t>Pio</a:t>
            </a:r>
            <a:r>
              <a:rPr lang="en-US" sz="2400" dirty="0">
                <a:solidFill>
                  <a:schemeClr val="accent6">
                    <a:lumMod val="50000"/>
                  </a:schemeClr>
                </a:solidFill>
              </a:rPr>
              <a:t> selected around 1,500 families (90 families for 16 times) and, through a randomization process, we assigned around 1,500 families to one of the three groups </a:t>
            </a:r>
          </a:p>
          <a:p>
            <a:pPr marL="342900" indent="-342900">
              <a:buFont typeface="Wingdings" panose="05000000000000000000" pitchFamily="2" charset="2"/>
              <a:buChar char="Ø"/>
            </a:pPr>
            <a:endParaRPr lang="en-US" sz="12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The CCT group: cash transfers conditional to the participation in the two courses – around 500 families</a:t>
            </a:r>
          </a:p>
          <a:p>
            <a:pPr marL="800100" lvl="1" indent="-342900">
              <a:buFont typeface="Wingdings" panose="05000000000000000000" pitchFamily="2" charset="2"/>
              <a:buChar char="Ø"/>
            </a:pPr>
            <a:r>
              <a:rPr lang="en-US" sz="2400" dirty="0">
                <a:solidFill>
                  <a:schemeClr val="accent6">
                    <a:lumMod val="50000"/>
                  </a:schemeClr>
                </a:solidFill>
              </a:rPr>
              <a:t>The UCT group: unconditional cash transfers – around 500 families</a:t>
            </a:r>
          </a:p>
          <a:p>
            <a:pPr marL="800100" lvl="1" indent="-342900">
              <a:buFont typeface="Wingdings" panose="05000000000000000000" pitchFamily="2" charset="2"/>
              <a:buChar char="Ø"/>
            </a:pPr>
            <a:r>
              <a:rPr lang="en-US" sz="2400" dirty="0">
                <a:solidFill>
                  <a:schemeClr val="accent6">
                    <a:lumMod val="50000"/>
                  </a:schemeClr>
                </a:solidFill>
              </a:rPr>
              <a:t>The control group: no transfers no courses (also for the 2017) – around 500 families</a:t>
            </a:r>
          </a:p>
        </p:txBody>
      </p:sp>
    </p:spTree>
    <p:extLst>
      <p:ext uri="{BB962C8B-B14F-4D97-AF65-F5344CB8AC3E}">
        <p14:creationId xmlns:p14="http://schemas.microsoft.com/office/powerpoint/2010/main" val="212186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timeline of the experiment</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12/28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pic>
        <p:nvPicPr>
          <p:cNvPr id="4" name="Immagine 3"/>
          <p:cNvPicPr>
            <a:picLocks noChangeAspect="1"/>
          </p:cNvPicPr>
          <p:nvPr/>
        </p:nvPicPr>
        <p:blipFill>
          <a:blip r:embed="rId3"/>
          <a:stretch>
            <a:fillRect/>
          </a:stretch>
        </p:blipFill>
        <p:spPr>
          <a:xfrm>
            <a:off x="1260046" y="1876319"/>
            <a:ext cx="9754805" cy="1975245"/>
          </a:xfrm>
          <a:prstGeom prst="rect">
            <a:avLst/>
          </a:prstGeom>
        </p:spPr>
      </p:pic>
    </p:spTree>
    <p:extLst>
      <p:ext uri="{BB962C8B-B14F-4D97-AF65-F5344CB8AC3E}">
        <p14:creationId xmlns:p14="http://schemas.microsoft.com/office/powerpoint/2010/main" val="416617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courses</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13/28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970318"/>
          </a:xfrm>
          <a:prstGeom prst="rect">
            <a:avLst/>
          </a:prstGeom>
          <a:noFill/>
        </p:spPr>
        <p:txBody>
          <a:bodyPr wrap="square" rtlCol="0">
            <a:spAutoFit/>
          </a:bodyPr>
          <a:lstStyle/>
          <a:p>
            <a:pPr marL="342900" indent="-342900">
              <a:buFont typeface="Wingdings" panose="05000000000000000000" pitchFamily="2" charset="2"/>
              <a:buChar char="Ø"/>
            </a:pPr>
            <a:r>
              <a:rPr lang="en-IE" sz="2400" dirty="0">
                <a:solidFill>
                  <a:schemeClr val="accent6">
                    <a:lumMod val="50000"/>
                  </a:schemeClr>
                </a:solidFill>
              </a:rPr>
              <a:t>93% of the families takes either the course in job-seeking or the course in work-family reconciliation</a:t>
            </a:r>
          </a:p>
          <a:p>
            <a:pPr marL="342900" indent="-342900">
              <a:buFont typeface="Wingdings" panose="05000000000000000000" pitchFamily="2" charset="2"/>
              <a:buChar char="Ø"/>
            </a:pPr>
            <a:r>
              <a:rPr lang="en-IE" sz="2400" dirty="0">
                <a:solidFill>
                  <a:schemeClr val="accent6">
                    <a:lumMod val="50000"/>
                  </a:schemeClr>
                </a:solidFill>
              </a:rPr>
              <a:t>We focus on these families and on their labour outcomes</a:t>
            </a:r>
          </a:p>
          <a:p>
            <a:pPr marL="342900" indent="-342900">
              <a:buFont typeface="Wingdings" panose="05000000000000000000" pitchFamily="2" charset="2"/>
              <a:buChar char="Ø"/>
            </a:pPr>
            <a:endParaRPr lang="en-IE"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Each course was made by five two-hour meetings, or by four three-hour meetings</a:t>
            </a:r>
          </a:p>
          <a:p>
            <a:pPr marL="800100" lvl="1" indent="-342900">
              <a:buFont typeface="Wingdings" panose="05000000000000000000" pitchFamily="2" charset="2"/>
              <a:buChar char="Ø"/>
            </a:pPr>
            <a:r>
              <a:rPr lang="en-US" sz="2400" dirty="0">
                <a:solidFill>
                  <a:schemeClr val="accent6">
                    <a:lumMod val="50000"/>
                  </a:schemeClr>
                </a:solidFill>
              </a:rPr>
              <a:t>Only one family member was required to participate in the meetings</a:t>
            </a:r>
          </a:p>
          <a:p>
            <a:pPr marL="800100" lvl="1" indent="-342900">
              <a:buFont typeface="Wingdings" panose="05000000000000000000" pitchFamily="2" charset="2"/>
              <a:buChar char="Ø"/>
            </a:pPr>
            <a:r>
              <a:rPr lang="en-US" sz="2400" dirty="0">
                <a:solidFill>
                  <a:schemeClr val="accent6">
                    <a:lumMod val="50000"/>
                  </a:schemeClr>
                </a:solidFill>
              </a:rPr>
              <a:t>S/he can skip at most one meeting </a:t>
            </a:r>
          </a:p>
          <a:p>
            <a:pPr marL="800100" lvl="1" indent="-342900">
              <a:buFont typeface="Wingdings" panose="05000000000000000000" pitchFamily="2" charset="2"/>
              <a:buChar char="Ø"/>
            </a:pPr>
            <a:r>
              <a:rPr lang="en-US" sz="2400" dirty="0">
                <a:solidFill>
                  <a:schemeClr val="accent6">
                    <a:lumMod val="50000"/>
                  </a:schemeClr>
                </a:solidFill>
              </a:rPr>
              <a:t>The course instructors was helped by translators assisting individuals with imperfect knowledge of the Italian language</a:t>
            </a:r>
          </a:p>
          <a:p>
            <a:pPr marL="800100" lvl="1" indent="-342900">
              <a:buFont typeface="Wingdings" panose="05000000000000000000" pitchFamily="2" charset="2"/>
              <a:buChar char="Ø"/>
            </a:pPr>
            <a:endParaRPr lang="en-US" sz="2400" dirty="0">
              <a:solidFill>
                <a:schemeClr val="accent6">
                  <a:lumMod val="50000"/>
                </a:schemeClr>
              </a:solidFill>
            </a:endParaRPr>
          </a:p>
          <a:p>
            <a:pPr marL="342900" indent="-342900">
              <a:buFont typeface="Wingdings" panose="05000000000000000000" pitchFamily="2" charset="2"/>
              <a:buChar char="Ø"/>
            </a:pPr>
            <a:endParaRPr lang="en-IE" sz="2400" dirty="0">
              <a:solidFill>
                <a:schemeClr val="accent6">
                  <a:lumMod val="50000"/>
                </a:schemeClr>
              </a:solidFill>
            </a:endParaRPr>
          </a:p>
        </p:txBody>
      </p:sp>
    </p:spTree>
    <p:extLst>
      <p:ext uri="{BB962C8B-B14F-4D97-AF65-F5344CB8AC3E}">
        <p14:creationId xmlns:p14="http://schemas.microsoft.com/office/powerpoint/2010/main" val="464432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courses (2)</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14/28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04698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course on job-seeking aims to enhance participants' labor market opportunities in two main ways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First, the course has the objective to provide participants with information on how to find suitable job opportunities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Second, the course aims to improve participants' labor market opportunities by fostering their ability to recognize and evaluate own individual skills and competencies</a:t>
            </a:r>
          </a:p>
        </p:txBody>
      </p:sp>
    </p:spTree>
    <p:extLst>
      <p:ext uri="{BB962C8B-B14F-4D97-AF65-F5344CB8AC3E}">
        <p14:creationId xmlns:p14="http://schemas.microsoft.com/office/powerpoint/2010/main" val="2144899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courses (3)</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15/28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433965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course on work-family reconciliation aims to provide families with useful information on how to reconcile work and family tasks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The idea is to provide participants with basic information on services offered by the city, e.g. formal childcare, potentially reducing time devoted to family tasks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And to make them think how to construct a network of parents and friends in case of (reciprocal) need</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At the same time, participants are given information on how to find suitable job opportunities, how </a:t>
            </a:r>
            <a:r>
              <a:rPr lang="en-US" sz="2400">
                <a:solidFill>
                  <a:schemeClr val="accent6">
                    <a:lumMod val="50000"/>
                  </a:schemeClr>
                </a:solidFill>
              </a:rPr>
              <a:t>to write their CV,…</a:t>
            </a:r>
            <a:endParaRPr lang="en-US" sz="2400" dirty="0">
              <a:solidFill>
                <a:schemeClr val="accent6">
                  <a:lumMod val="50000"/>
                </a:schemeClr>
              </a:solidFill>
            </a:endParaRPr>
          </a:p>
          <a:p>
            <a:endParaRPr lang="it-IT" sz="2400" dirty="0">
              <a:solidFill>
                <a:schemeClr val="accent6">
                  <a:lumMod val="50000"/>
                </a:schemeClr>
              </a:solidFill>
            </a:endParaRPr>
          </a:p>
          <a:p>
            <a:endParaRPr lang="en-US" sz="2400" dirty="0">
              <a:solidFill>
                <a:schemeClr val="accent6">
                  <a:lumMod val="50000"/>
                </a:schemeClr>
              </a:solidFill>
            </a:endParaRPr>
          </a:p>
        </p:txBody>
      </p:sp>
    </p:spTree>
    <p:extLst>
      <p:ext uri="{BB962C8B-B14F-4D97-AF65-F5344CB8AC3E}">
        <p14:creationId xmlns:p14="http://schemas.microsoft.com/office/powerpoint/2010/main" val="1645566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interview</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16/28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249299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survey was administered twelve months after the family was admitted to the program or was assigned to the CG</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Families were interviewed at home or at a public place of their choice</a:t>
            </a:r>
          </a:p>
          <a:p>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The mother of the youngest child was chosen as the respondent </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Families in the control group were offered a €100 voucher as an incentive </a:t>
            </a:r>
          </a:p>
        </p:txBody>
      </p:sp>
    </p:spTree>
    <p:extLst>
      <p:ext uri="{BB962C8B-B14F-4D97-AF65-F5344CB8AC3E}">
        <p14:creationId xmlns:p14="http://schemas.microsoft.com/office/powerpoint/2010/main" val="12232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data</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17/28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2677656"/>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survey covers several areas potentially affected by the cash transfer and by the information included in the courses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The main area covered by the survey is about family members' labor supply, and job seeking activities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Others areas covered by the survey are related with social inclusion, financial problems, nutrition, children's schooling</a:t>
            </a:r>
          </a:p>
        </p:txBody>
      </p:sp>
    </p:spTree>
    <p:extLst>
      <p:ext uri="{BB962C8B-B14F-4D97-AF65-F5344CB8AC3E}">
        <p14:creationId xmlns:p14="http://schemas.microsoft.com/office/powerpoint/2010/main" val="380904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randomization process</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18/28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7" name="Tabella 6"/>
          <p:cNvGraphicFramePr>
            <a:graphicFrameLocks noGrp="1"/>
          </p:cNvGraphicFramePr>
          <p:nvPr>
            <p:extLst>
              <p:ext uri="{D42A27DB-BD31-4B8C-83A1-F6EECF244321}">
                <p14:modId xmlns:p14="http://schemas.microsoft.com/office/powerpoint/2010/main" val="3969841243"/>
              </p:ext>
            </p:extLst>
          </p:nvPr>
        </p:nvGraphicFramePr>
        <p:xfrm>
          <a:off x="3197625" y="1145563"/>
          <a:ext cx="6722228" cy="5181600"/>
        </p:xfrm>
        <a:graphic>
          <a:graphicData uri="http://schemas.openxmlformats.org/drawingml/2006/table">
            <a:tbl>
              <a:tblPr firstRow="1" bandRow="1">
                <a:tableStyleId>{5C22544A-7EE6-4342-B048-85BDC9FD1C3A}</a:tableStyleId>
              </a:tblPr>
              <a:tblGrid>
                <a:gridCol w="1680557">
                  <a:extLst>
                    <a:ext uri="{9D8B030D-6E8A-4147-A177-3AD203B41FA5}">
                      <a16:colId xmlns:a16="http://schemas.microsoft.com/office/drawing/2014/main" xmlns="" val="20000"/>
                    </a:ext>
                  </a:extLst>
                </a:gridCol>
                <a:gridCol w="1680557">
                  <a:extLst>
                    <a:ext uri="{9D8B030D-6E8A-4147-A177-3AD203B41FA5}">
                      <a16:colId xmlns:a16="http://schemas.microsoft.com/office/drawing/2014/main" xmlns="" val="20001"/>
                    </a:ext>
                  </a:extLst>
                </a:gridCol>
                <a:gridCol w="1680557">
                  <a:extLst>
                    <a:ext uri="{9D8B030D-6E8A-4147-A177-3AD203B41FA5}">
                      <a16:colId xmlns:a16="http://schemas.microsoft.com/office/drawing/2014/main" xmlns="" val="20002"/>
                    </a:ext>
                  </a:extLst>
                </a:gridCol>
                <a:gridCol w="1680557">
                  <a:extLst>
                    <a:ext uri="{9D8B030D-6E8A-4147-A177-3AD203B41FA5}">
                      <a16:colId xmlns:a16="http://schemas.microsoft.com/office/drawing/2014/main" xmlns="" val="20003"/>
                    </a:ext>
                  </a:extLst>
                </a:gridCol>
              </a:tblGrid>
              <a:tr h="302475">
                <a:tc>
                  <a:txBody>
                    <a:bodyPr/>
                    <a:lstStyle/>
                    <a:p>
                      <a:endParaRPr lang="it-IT" sz="1400" dirty="0"/>
                    </a:p>
                  </a:txBody>
                  <a:tcPr/>
                </a:tc>
                <a:tc>
                  <a:txBody>
                    <a:bodyPr/>
                    <a:lstStyle/>
                    <a:p>
                      <a:pPr algn="ctr"/>
                      <a:r>
                        <a:rPr lang="it-IT" sz="1400" dirty="0"/>
                        <a:t>CCT</a:t>
                      </a:r>
                    </a:p>
                  </a:txBody>
                  <a:tcPr/>
                </a:tc>
                <a:tc>
                  <a:txBody>
                    <a:bodyPr/>
                    <a:lstStyle/>
                    <a:p>
                      <a:pPr algn="ctr"/>
                      <a:r>
                        <a:rPr lang="it-IT" sz="1400" dirty="0"/>
                        <a:t>UCT</a:t>
                      </a:r>
                    </a:p>
                  </a:txBody>
                  <a:tcPr/>
                </a:tc>
                <a:tc>
                  <a:txBody>
                    <a:bodyPr/>
                    <a:lstStyle/>
                    <a:p>
                      <a:pPr algn="ctr"/>
                      <a:r>
                        <a:rPr lang="it-IT" sz="1400" dirty="0"/>
                        <a:t>CG</a:t>
                      </a:r>
                    </a:p>
                  </a:txBody>
                  <a:tcPr/>
                </a:tc>
                <a:extLst>
                  <a:ext uri="{0D108BD9-81ED-4DB2-BD59-A6C34878D82A}">
                    <a16:rowId xmlns:a16="http://schemas.microsoft.com/office/drawing/2014/main" xmlns="" val="10000"/>
                  </a:ext>
                </a:extLst>
              </a:tr>
              <a:tr h="302475">
                <a:tc>
                  <a:txBody>
                    <a:bodyPr/>
                    <a:lstStyle/>
                    <a:p>
                      <a:r>
                        <a:rPr lang="en-NZ" sz="1400" baseline="0" noProof="0" dirty="0"/>
                        <a:t>In a couple</a:t>
                      </a:r>
                      <a:endParaRPr lang="en-NZ" sz="1400" noProof="0" dirty="0"/>
                    </a:p>
                  </a:txBody>
                  <a:tcPr/>
                </a:tc>
                <a:tc>
                  <a:txBody>
                    <a:bodyPr/>
                    <a:lstStyle/>
                    <a:p>
                      <a:pPr algn="ctr"/>
                      <a:r>
                        <a:rPr lang="it-IT" sz="1400" dirty="0"/>
                        <a:t>0.71</a:t>
                      </a:r>
                    </a:p>
                  </a:txBody>
                  <a:tcPr/>
                </a:tc>
                <a:tc>
                  <a:txBody>
                    <a:bodyPr/>
                    <a:lstStyle/>
                    <a:p>
                      <a:pPr algn="ctr"/>
                      <a:r>
                        <a:rPr lang="it-IT" sz="1400" dirty="0"/>
                        <a:t>0.67</a:t>
                      </a:r>
                    </a:p>
                  </a:txBody>
                  <a:tcPr/>
                </a:tc>
                <a:tc>
                  <a:txBody>
                    <a:bodyPr/>
                    <a:lstStyle/>
                    <a:p>
                      <a:pPr algn="ctr"/>
                      <a:r>
                        <a:rPr lang="it-IT" sz="1400" dirty="0"/>
                        <a:t>0.70</a:t>
                      </a:r>
                    </a:p>
                  </a:txBody>
                  <a:tcPr/>
                </a:tc>
                <a:extLst>
                  <a:ext uri="{0D108BD9-81ED-4DB2-BD59-A6C34878D82A}">
                    <a16:rowId xmlns:a16="http://schemas.microsoft.com/office/drawing/2014/main" xmlns="" val="10001"/>
                  </a:ext>
                </a:extLst>
              </a:tr>
              <a:tr h="302475">
                <a:tc>
                  <a:txBody>
                    <a:bodyPr/>
                    <a:lstStyle/>
                    <a:p>
                      <a:r>
                        <a:rPr lang="en-NZ" sz="1400" noProof="0" dirty="0"/>
                        <a:t>Mother’s age</a:t>
                      </a:r>
                    </a:p>
                  </a:txBody>
                  <a:tcPr/>
                </a:tc>
                <a:tc>
                  <a:txBody>
                    <a:bodyPr/>
                    <a:lstStyle/>
                    <a:p>
                      <a:pPr algn="ctr"/>
                      <a:r>
                        <a:rPr lang="it-IT" sz="1400" dirty="0"/>
                        <a:t>35</a:t>
                      </a:r>
                    </a:p>
                  </a:txBody>
                  <a:tcPr/>
                </a:tc>
                <a:tc>
                  <a:txBody>
                    <a:bodyPr/>
                    <a:lstStyle/>
                    <a:p>
                      <a:pPr algn="ctr"/>
                      <a:r>
                        <a:rPr lang="it-IT" sz="1400" dirty="0"/>
                        <a:t>35</a:t>
                      </a:r>
                    </a:p>
                  </a:txBody>
                  <a:tcPr/>
                </a:tc>
                <a:tc>
                  <a:txBody>
                    <a:bodyPr/>
                    <a:lstStyle/>
                    <a:p>
                      <a:pPr algn="ctr"/>
                      <a:r>
                        <a:rPr lang="it-IT" sz="1400" dirty="0"/>
                        <a:t>35</a:t>
                      </a:r>
                    </a:p>
                  </a:txBody>
                  <a:tcPr/>
                </a:tc>
                <a:extLst>
                  <a:ext uri="{0D108BD9-81ED-4DB2-BD59-A6C34878D82A}">
                    <a16:rowId xmlns:a16="http://schemas.microsoft.com/office/drawing/2014/main" xmlns="" val="10002"/>
                  </a:ext>
                </a:extLst>
              </a:tr>
              <a:tr h="302475">
                <a:tc>
                  <a:txBody>
                    <a:bodyPr/>
                    <a:lstStyle/>
                    <a:p>
                      <a:r>
                        <a:rPr lang="en-NZ" sz="1400" noProof="0" dirty="0"/>
                        <a:t>Father’s age</a:t>
                      </a:r>
                    </a:p>
                  </a:txBody>
                  <a:tcPr/>
                </a:tc>
                <a:tc>
                  <a:txBody>
                    <a:bodyPr/>
                    <a:lstStyle/>
                    <a:p>
                      <a:pPr algn="ctr"/>
                      <a:r>
                        <a:rPr lang="it-IT" sz="1400" dirty="0"/>
                        <a:t>42</a:t>
                      </a:r>
                    </a:p>
                  </a:txBody>
                  <a:tcPr/>
                </a:tc>
                <a:tc>
                  <a:txBody>
                    <a:bodyPr/>
                    <a:lstStyle/>
                    <a:p>
                      <a:pPr algn="ctr"/>
                      <a:r>
                        <a:rPr lang="it-IT" sz="1400" dirty="0"/>
                        <a:t>42</a:t>
                      </a:r>
                    </a:p>
                  </a:txBody>
                  <a:tcPr/>
                </a:tc>
                <a:tc>
                  <a:txBody>
                    <a:bodyPr/>
                    <a:lstStyle/>
                    <a:p>
                      <a:pPr algn="ctr"/>
                      <a:r>
                        <a:rPr lang="it-IT" sz="1400" dirty="0"/>
                        <a:t>41</a:t>
                      </a:r>
                    </a:p>
                  </a:txBody>
                  <a:tcPr/>
                </a:tc>
                <a:extLst>
                  <a:ext uri="{0D108BD9-81ED-4DB2-BD59-A6C34878D82A}">
                    <a16:rowId xmlns:a16="http://schemas.microsoft.com/office/drawing/2014/main" xmlns="" val="10003"/>
                  </a:ext>
                </a:extLst>
              </a:tr>
              <a:tr h="302475">
                <a:tc>
                  <a:txBody>
                    <a:bodyPr/>
                    <a:lstStyle/>
                    <a:p>
                      <a:r>
                        <a:rPr lang="en-NZ" sz="1400" noProof="0" dirty="0"/>
                        <a:t>No citizenship</a:t>
                      </a:r>
                    </a:p>
                  </a:txBody>
                  <a:tcPr/>
                </a:tc>
                <a:tc>
                  <a:txBody>
                    <a:bodyPr/>
                    <a:lstStyle/>
                    <a:p>
                      <a:pPr algn="ctr"/>
                      <a:r>
                        <a:rPr lang="it-IT" sz="1400" dirty="0"/>
                        <a:t>0.71</a:t>
                      </a:r>
                    </a:p>
                  </a:txBody>
                  <a:tcPr/>
                </a:tc>
                <a:tc>
                  <a:txBody>
                    <a:bodyPr/>
                    <a:lstStyle/>
                    <a:p>
                      <a:pPr algn="ctr"/>
                      <a:r>
                        <a:rPr lang="it-IT" sz="1400" dirty="0"/>
                        <a:t>0.73</a:t>
                      </a:r>
                    </a:p>
                  </a:txBody>
                  <a:tcPr/>
                </a:tc>
                <a:tc>
                  <a:txBody>
                    <a:bodyPr/>
                    <a:lstStyle/>
                    <a:p>
                      <a:pPr algn="ctr"/>
                      <a:r>
                        <a:rPr lang="it-IT" sz="1400" dirty="0"/>
                        <a:t>0.70</a:t>
                      </a:r>
                    </a:p>
                  </a:txBody>
                  <a:tcPr/>
                </a:tc>
                <a:extLst>
                  <a:ext uri="{0D108BD9-81ED-4DB2-BD59-A6C34878D82A}">
                    <a16:rowId xmlns:a16="http://schemas.microsoft.com/office/drawing/2014/main" xmlns="" val="10004"/>
                  </a:ext>
                </a:extLst>
              </a:tr>
              <a:tr h="302475">
                <a:tc>
                  <a:txBody>
                    <a:bodyPr/>
                    <a:lstStyle/>
                    <a:p>
                      <a:r>
                        <a:rPr lang="en-NZ" sz="1400" noProof="0" dirty="0"/>
                        <a:t>Number of children</a:t>
                      </a:r>
                    </a:p>
                  </a:txBody>
                  <a:tcPr/>
                </a:tc>
                <a:tc>
                  <a:txBody>
                    <a:bodyPr/>
                    <a:lstStyle/>
                    <a:p>
                      <a:pPr algn="ctr"/>
                      <a:r>
                        <a:rPr lang="it-IT" sz="1400" dirty="0"/>
                        <a:t>2.1</a:t>
                      </a:r>
                    </a:p>
                  </a:txBody>
                  <a:tcPr/>
                </a:tc>
                <a:tc>
                  <a:txBody>
                    <a:bodyPr/>
                    <a:lstStyle/>
                    <a:p>
                      <a:pPr algn="ctr"/>
                      <a:r>
                        <a:rPr lang="it-IT" sz="1400" dirty="0"/>
                        <a:t>2.2</a:t>
                      </a:r>
                    </a:p>
                  </a:txBody>
                  <a:tcPr/>
                </a:tc>
                <a:tc>
                  <a:txBody>
                    <a:bodyPr/>
                    <a:lstStyle/>
                    <a:p>
                      <a:pPr algn="ctr"/>
                      <a:r>
                        <a:rPr lang="it-IT" sz="1400" dirty="0"/>
                        <a:t>2.1</a:t>
                      </a:r>
                    </a:p>
                  </a:txBody>
                  <a:tcPr/>
                </a:tc>
                <a:extLst>
                  <a:ext uri="{0D108BD9-81ED-4DB2-BD59-A6C34878D82A}">
                    <a16:rowId xmlns:a16="http://schemas.microsoft.com/office/drawing/2014/main" xmlns="" val="10005"/>
                  </a:ext>
                </a:extLst>
              </a:tr>
              <a:tr h="302475">
                <a:tc>
                  <a:txBody>
                    <a:bodyPr/>
                    <a:lstStyle/>
                    <a:p>
                      <a:r>
                        <a:rPr lang="en-NZ" sz="1400" noProof="0" dirty="0"/>
                        <a:t>Age of the youngest</a:t>
                      </a:r>
                    </a:p>
                  </a:txBody>
                  <a:tcPr/>
                </a:tc>
                <a:tc>
                  <a:txBody>
                    <a:bodyPr/>
                    <a:lstStyle/>
                    <a:p>
                      <a:pPr algn="ctr"/>
                      <a:r>
                        <a:rPr lang="it-IT" sz="1400" dirty="0"/>
                        <a:t>2.9</a:t>
                      </a:r>
                    </a:p>
                  </a:txBody>
                  <a:tcPr/>
                </a:tc>
                <a:tc>
                  <a:txBody>
                    <a:bodyPr/>
                    <a:lstStyle/>
                    <a:p>
                      <a:pPr algn="ctr"/>
                      <a:r>
                        <a:rPr lang="it-IT" sz="1400" dirty="0"/>
                        <a:t>3.0</a:t>
                      </a:r>
                    </a:p>
                  </a:txBody>
                  <a:tcPr/>
                </a:tc>
                <a:tc>
                  <a:txBody>
                    <a:bodyPr/>
                    <a:lstStyle/>
                    <a:p>
                      <a:pPr algn="ctr"/>
                      <a:r>
                        <a:rPr lang="it-IT" sz="1400" dirty="0"/>
                        <a:t>2.9</a:t>
                      </a:r>
                    </a:p>
                  </a:txBody>
                  <a:tcPr/>
                </a:tc>
                <a:extLst>
                  <a:ext uri="{0D108BD9-81ED-4DB2-BD59-A6C34878D82A}">
                    <a16:rowId xmlns:a16="http://schemas.microsoft.com/office/drawing/2014/main" xmlns="" val="10006"/>
                  </a:ext>
                </a:extLst>
              </a:tr>
              <a:tr h="302475">
                <a:tc>
                  <a:txBody>
                    <a:bodyPr/>
                    <a:lstStyle/>
                    <a:p>
                      <a:r>
                        <a:rPr lang="en-NZ" sz="1400" noProof="0" dirty="0"/>
                        <a:t>Mother</a:t>
                      </a:r>
                      <a:r>
                        <a:rPr lang="en-NZ" sz="1400" baseline="0" noProof="0" dirty="0"/>
                        <a:t> secondary</a:t>
                      </a:r>
                      <a:endParaRPr lang="en-NZ" sz="1400" noProof="0" dirty="0"/>
                    </a:p>
                  </a:txBody>
                  <a:tcPr/>
                </a:tc>
                <a:tc>
                  <a:txBody>
                    <a:bodyPr/>
                    <a:lstStyle/>
                    <a:p>
                      <a:pPr algn="ctr"/>
                      <a:r>
                        <a:rPr lang="it-IT" sz="1400" dirty="0"/>
                        <a:t>0.40</a:t>
                      </a:r>
                    </a:p>
                  </a:txBody>
                  <a:tcPr/>
                </a:tc>
                <a:tc>
                  <a:txBody>
                    <a:bodyPr/>
                    <a:lstStyle/>
                    <a:p>
                      <a:pPr algn="ctr"/>
                      <a:r>
                        <a:rPr lang="it-IT" sz="1400" dirty="0"/>
                        <a:t>0.39</a:t>
                      </a:r>
                    </a:p>
                  </a:txBody>
                  <a:tcPr/>
                </a:tc>
                <a:tc>
                  <a:txBody>
                    <a:bodyPr/>
                    <a:lstStyle/>
                    <a:p>
                      <a:pPr algn="ctr"/>
                      <a:r>
                        <a:rPr lang="it-IT" sz="1400" dirty="0"/>
                        <a:t>0.39</a:t>
                      </a:r>
                    </a:p>
                  </a:txBody>
                  <a:tcPr/>
                </a:tc>
                <a:extLst>
                  <a:ext uri="{0D108BD9-81ED-4DB2-BD59-A6C34878D82A}">
                    <a16:rowId xmlns:a16="http://schemas.microsoft.com/office/drawing/2014/main" xmlns="" val="10007"/>
                  </a:ext>
                </a:extLst>
              </a:tr>
              <a:tr h="302475">
                <a:tc>
                  <a:txBody>
                    <a:bodyPr/>
                    <a:lstStyle/>
                    <a:p>
                      <a:r>
                        <a:rPr lang="en-NZ" sz="1400" noProof="0" dirty="0"/>
                        <a:t>Mother Italian </a:t>
                      </a:r>
                      <a:r>
                        <a:rPr lang="en-NZ" sz="1400" noProof="0" dirty="0" err="1"/>
                        <a:t>edu</a:t>
                      </a:r>
                      <a:endParaRPr lang="en-NZ" sz="1400" noProof="0" dirty="0"/>
                    </a:p>
                  </a:txBody>
                  <a:tcPr/>
                </a:tc>
                <a:tc>
                  <a:txBody>
                    <a:bodyPr/>
                    <a:lstStyle/>
                    <a:p>
                      <a:pPr algn="ctr"/>
                      <a:r>
                        <a:rPr lang="it-IT" sz="1400" dirty="0"/>
                        <a:t>0.35</a:t>
                      </a:r>
                    </a:p>
                  </a:txBody>
                  <a:tcPr/>
                </a:tc>
                <a:tc>
                  <a:txBody>
                    <a:bodyPr/>
                    <a:lstStyle/>
                    <a:p>
                      <a:pPr algn="ctr"/>
                      <a:r>
                        <a:rPr lang="it-IT" sz="1400" dirty="0"/>
                        <a:t>0.38</a:t>
                      </a:r>
                    </a:p>
                  </a:txBody>
                  <a:tcPr/>
                </a:tc>
                <a:tc>
                  <a:txBody>
                    <a:bodyPr/>
                    <a:lstStyle/>
                    <a:p>
                      <a:pPr algn="ctr"/>
                      <a:r>
                        <a:rPr lang="it-IT" sz="1400" dirty="0"/>
                        <a:t>0.33</a:t>
                      </a:r>
                    </a:p>
                  </a:txBody>
                  <a:tcPr/>
                </a:tc>
                <a:extLst>
                  <a:ext uri="{0D108BD9-81ED-4DB2-BD59-A6C34878D82A}">
                    <a16:rowId xmlns:a16="http://schemas.microsoft.com/office/drawing/2014/main" xmlns="" val="10008"/>
                  </a:ext>
                </a:extLst>
              </a:tr>
              <a:tr h="302475">
                <a:tc>
                  <a:txBody>
                    <a:bodyPr/>
                    <a:lstStyle/>
                    <a:p>
                      <a:r>
                        <a:rPr lang="en-NZ" sz="1400" noProof="0" dirty="0"/>
                        <a:t>Father secondary</a:t>
                      </a:r>
                    </a:p>
                  </a:txBody>
                  <a:tcPr/>
                </a:tc>
                <a:tc>
                  <a:txBody>
                    <a:bodyPr/>
                    <a:lstStyle/>
                    <a:p>
                      <a:pPr algn="ctr"/>
                      <a:r>
                        <a:rPr lang="it-IT" sz="1400" dirty="0"/>
                        <a:t>0.42</a:t>
                      </a:r>
                    </a:p>
                  </a:txBody>
                  <a:tcPr/>
                </a:tc>
                <a:tc>
                  <a:txBody>
                    <a:bodyPr/>
                    <a:lstStyle/>
                    <a:p>
                      <a:pPr algn="ctr"/>
                      <a:r>
                        <a:rPr lang="it-IT" sz="1400" dirty="0"/>
                        <a:t>0.42</a:t>
                      </a:r>
                    </a:p>
                  </a:txBody>
                  <a:tcPr/>
                </a:tc>
                <a:tc>
                  <a:txBody>
                    <a:bodyPr/>
                    <a:lstStyle/>
                    <a:p>
                      <a:pPr algn="ctr"/>
                      <a:r>
                        <a:rPr lang="it-IT" sz="1400" dirty="0"/>
                        <a:t>0.39</a:t>
                      </a:r>
                    </a:p>
                  </a:txBody>
                  <a:tcPr/>
                </a:tc>
                <a:extLst>
                  <a:ext uri="{0D108BD9-81ED-4DB2-BD59-A6C34878D82A}">
                    <a16:rowId xmlns:a16="http://schemas.microsoft.com/office/drawing/2014/main" xmlns="" val="10009"/>
                  </a:ext>
                </a:extLst>
              </a:tr>
              <a:tr h="302475">
                <a:tc>
                  <a:txBody>
                    <a:bodyPr/>
                    <a:lstStyle/>
                    <a:p>
                      <a:r>
                        <a:rPr lang="en-NZ" sz="1400" noProof="0" dirty="0"/>
                        <a:t>Father Italian </a:t>
                      </a:r>
                      <a:r>
                        <a:rPr lang="en-NZ" sz="1400" noProof="0" dirty="0" err="1"/>
                        <a:t>edu</a:t>
                      </a:r>
                      <a:endParaRPr lang="en-NZ" sz="1400" noProof="0" dirty="0"/>
                    </a:p>
                  </a:txBody>
                  <a:tcPr/>
                </a:tc>
                <a:tc>
                  <a:txBody>
                    <a:bodyPr/>
                    <a:lstStyle/>
                    <a:p>
                      <a:pPr algn="ctr"/>
                      <a:r>
                        <a:rPr lang="it-IT" sz="1400" dirty="0"/>
                        <a:t>0.25</a:t>
                      </a:r>
                    </a:p>
                  </a:txBody>
                  <a:tcPr/>
                </a:tc>
                <a:tc>
                  <a:txBody>
                    <a:bodyPr/>
                    <a:lstStyle/>
                    <a:p>
                      <a:pPr algn="ctr"/>
                      <a:r>
                        <a:rPr lang="it-IT" sz="1400" dirty="0"/>
                        <a:t>0.30</a:t>
                      </a:r>
                    </a:p>
                  </a:txBody>
                  <a:tcPr/>
                </a:tc>
                <a:tc>
                  <a:txBody>
                    <a:bodyPr/>
                    <a:lstStyle/>
                    <a:p>
                      <a:pPr algn="ctr"/>
                      <a:r>
                        <a:rPr lang="it-IT" sz="1400" dirty="0"/>
                        <a:t>0.30</a:t>
                      </a:r>
                    </a:p>
                  </a:txBody>
                  <a:tcPr/>
                </a:tc>
                <a:extLst>
                  <a:ext uri="{0D108BD9-81ED-4DB2-BD59-A6C34878D82A}">
                    <a16:rowId xmlns:a16="http://schemas.microsoft.com/office/drawing/2014/main" xmlns="" val="10010"/>
                  </a:ext>
                </a:extLst>
              </a:tr>
              <a:tr h="302475">
                <a:tc>
                  <a:txBody>
                    <a:bodyPr/>
                    <a:lstStyle/>
                    <a:p>
                      <a:r>
                        <a:rPr lang="en-NZ" sz="1400" noProof="0" dirty="0"/>
                        <a:t>Couple,</a:t>
                      </a:r>
                      <a:r>
                        <a:rPr lang="en-NZ" sz="1400" baseline="0" noProof="0" dirty="0"/>
                        <a:t> b</a:t>
                      </a:r>
                      <a:r>
                        <a:rPr lang="en-NZ" sz="1400" noProof="0" dirty="0"/>
                        <a:t>oth</a:t>
                      </a:r>
                      <a:r>
                        <a:rPr lang="en-NZ" sz="1400" baseline="0" noProof="0" dirty="0"/>
                        <a:t> work</a:t>
                      </a:r>
                      <a:endParaRPr lang="en-NZ" sz="1400" noProof="0" dirty="0"/>
                    </a:p>
                  </a:txBody>
                  <a:tcPr/>
                </a:tc>
                <a:tc>
                  <a:txBody>
                    <a:bodyPr/>
                    <a:lstStyle/>
                    <a:p>
                      <a:pPr algn="ctr"/>
                      <a:r>
                        <a:rPr lang="it-IT" sz="1400" dirty="0"/>
                        <a:t>0.01</a:t>
                      </a:r>
                    </a:p>
                  </a:txBody>
                  <a:tcPr/>
                </a:tc>
                <a:tc>
                  <a:txBody>
                    <a:bodyPr/>
                    <a:lstStyle/>
                    <a:p>
                      <a:pPr algn="ctr"/>
                      <a:r>
                        <a:rPr lang="it-IT" sz="1400" dirty="0"/>
                        <a:t>0.01</a:t>
                      </a:r>
                    </a:p>
                  </a:txBody>
                  <a:tcPr/>
                </a:tc>
                <a:tc>
                  <a:txBody>
                    <a:bodyPr/>
                    <a:lstStyle/>
                    <a:p>
                      <a:pPr algn="ctr"/>
                      <a:r>
                        <a:rPr lang="it-IT" sz="1400" dirty="0"/>
                        <a:t>0.00</a:t>
                      </a:r>
                    </a:p>
                  </a:txBody>
                  <a:tcPr/>
                </a:tc>
                <a:extLst>
                  <a:ext uri="{0D108BD9-81ED-4DB2-BD59-A6C34878D82A}">
                    <a16:rowId xmlns:a16="http://schemas.microsoft.com/office/drawing/2014/main" xmlns="" val="10011"/>
                  </a:ext>
                </a:extLst>
              </a:tr>
              <a:tr h="302475">
                <a:tc>
                  <a:txBody>
                    <a:bodyPr/>
                    <a:lstStyle/>
                    <a:p>
                      <a:r>
                        <a:rPr lang="en-NZ" sz="1400" noProof="0" dirty="0"/>
                        <a:t>Couple,</a:t>
                      </a:r>
                      <a:r>
                        <a:rPr lang="en-NZ" sz="1400" baseline="0" noProof="0" dirty="0"/>
                        <a:t> one works</a:t>
                      </a:r>
                      <a:endParaRPr lang="en-NZ" sz="1400" noProof="0" dirty="0"/>
                    </a:p>
                  </a:txBody>
                  <a:tcPr/>
                </a:tc>
                <a:tc>
                  <a:txBody>
                    <a:bodyPr/>
                    <a:lstStyle/>
                    <a:p>
                      <a:pPr algn="ctr"/>
                      <a:r>
                        <a:rPr lang="it-IT" sz="1400" dirty="0"/>
                        <a:t>0.48</a:t>
                      </a:r>
                    </a:p>
                  </a:txBody>
                  <a:tcPr/>
                </a:tc>
                <a:tc>
                  <a:txBody>
                    <a:bodyPr/>
                    <a:lstStyle/>
                    <a:p>
                      <a:pPr algn="ctr"/>
                      <a:r>
                        <a:rPr lang="it-IT" sz="1400" dirty="0"/>
                        <a:t>0.45</a:t>
                      </a:r>
                    </a:p>
                  </a:txBody>
                  <a:tcPr/>
                </a:tc>
                <a:tc>
                  <a:txBody>
                    <a:bodyPr/>
                    <a:lstStyle/>
                    <a:p>
                      <a:pPr algn="ctr"/>
                      <a:r>
                        <a:rPr lang="it-IT" sz="1400" dirty="0"/>
                        <a:t>0.46</a:t>
                      </a:r>
                    </a:p>
                  </a:txBody>
                  <a:tcPr/>
                </a:tc>
                <a:extLst>
                  <a:ext uri="{0D108BD9-81ED-4DB2-BD59-A6C34878D82A}">
                    <a16:rowId xmlns:a16="http://schemas.microsoft.com/office/drawing/2014/main" xmlns="" val="10012"/>
                  </a:ext>
                </a:extLst>
              </a:tr>
              <a:tr h="302475">
                <a:tc>
                  <a:txBody>
                    <a:bodyPr/>
                    <a:lstStyle/>
                    <a:p>
                      <a:r>
                        <a:rPr lang="en-NZ" sz="1400" noProof="0" dirty="0"/>
                        <a:t>Couple,</a:t>
                      </a:r>
                      <a:r>
                        <a:rPr lang="en-NZ" sz="1400" baseline="0" noProof="0" dirty="0"/>
                        <a:t> no work</a:t>
                      </a:r>
                      <a:endParaRPr lang="en-NZ" sz="1400" noProof="0" dirty="0"/>
                    </a:p>
                  </a:txBody>
                  <a:tcPr/>
                </a:tc>
                <a:tc>
                  <a:txBody>
                    <a:bodyPr/>
                    <a:lstStyle/>
                    <a:p>
                      <a:pPr algn="ctr"/>
                      <a:r>
                        <a:rPr lang="it-IT" sz="1400" dirty="0"/>
                        <a:t>0.51</a:t>
                      </a:r>
                    </a:p>
                  </a:txBody>
                  <a:tcPr/>
                </a:tc>
                <a:tc>
                  <a:txBody>
                    <a:bodyPr/>
                    <a:lstStyle/>
                    <a:p>
                      <a:pPr algn="ctr"/>
                      <a:r>
                        <a:rPr lang="it-IT" sz="1400" dirty="0"/>
                        <a:t>0.54</a:t>
                      </a:r>
                    </a:p>
                  </a:txBody>
                  <a:tcPr/>
                </a:tc>
                <a:tc>
                  <a:txBody>
                    <a:bodyPr/>
                    <a:lstStyle/>
                    <a:p>
                      <a:pPr algn="ctr"/>
                      <a:r>
                        <a:rPr lang="it-IT" sz="1400" dirty="0"/>
                        <a:t>0.53</a:t>
                      </a:r>
                    </a:p>
                  </a:txBody>
                  <a:tcPr/>
                </a:tc>
                <a:extLst>
                  <a:ext uri="{0D108BD9-81ED-4DB2-BD59-A6C34878D82A}">
                    <a16:rowId xmlns:a16="http://schemas.microsoft.com/office/drawing/2014/main" xmlns="" val="10013"/>
                  </a:ext>
                </a:extLst>
              </a:tr>
              <a:tr h="302475">
                <a:tc>
                  <a:txBody>
                    <a:bodyPr/>
                    <a:lstStyle/>
                    <a:p>
                      <a:r>
                        <a:rPr lang="en-NZ" sz="1400" noProof="0" dirty="0"/>
                        <a:t>Single, work</a:t>
                      </a:r>
                    </a:p>
                  </a:txBody>
                  <a:tcPr/>
                </a:tc>
                <a:tc>
                  <a:txBody>
                    <a:bodyPr/>
                    <a:lstStyle/>
                    <a:p>
                      <a:pPr algn="ctr"/>
                      <a:r>
                        <a:rPr lang="it-IT" sz="1400" dirty="0"/>
                        <a:t>0.14</a:t>
                      </a:r>
                    </a:p>
                  </a:txBody>
                  <a:tcPr/>
                </a:tc>
                <a:tc>
                  <a:txBody>
                    <a:bodyPr/>
                    <a:lstStyle/>
                    <a:p>
                      <a:pPr algn="ctr"/>
                      <a:r>
                        <a:rPr lang="it-IT" sz="1400" dirty="0"/>
                        <a:t>0.14</a:t>
                      </a:r>
                    </a:p>
                  </a:txBody>
                  <a:tcPr/>
                </a:tc>
                <a:tc>
                  <a:txBody>
                    <a:bodyPr/>
                    <a:lstStyle/>
                    <a:p>
                      <a:pPr algn="ctr"/>
                      <a:r>
                        <a:rPr lang="it-IT" sz="1400" dirty="0"/>
                        <a:t>0.16</a:t>
                      </a:r>
                    </a:p>
                  </a:txBody>
                  <a:tcPr/>
                </a:tc>
                <a:extLst>
                  <a:ext uri="{0D108BD9-81ED-4DB2-BD59-A6C34878D82A}">
                    <a16:rowId xmlns:a16="http://schemas.microsoft.com/office/drawing/2014/main" xmlns="" val="10014"/>
                  </a:ext>
                </a:extLst>
              </a:tr>
              <a:tr h="302475">
                <a:tc>
                  <a:txBody>
                    <a:bodyPr/>
                    <a:lstStyle/>
                    <a:p>
                      <a:r>
                        <a:rPr lang="en-NZ" sz="1400" noProof="0" dirty="0"/>
                        <a:t>ISEE</a:t>
                      </a:r>
                    </a:p>
                  </a:txBody>
                  <a:tcPr/>
                </a:tc>
                <a:tc>
                  <a:txBody>
                    <a:bodyPr/>
                    <a:lstStyle/>
                    <a:p>
                      <a:pPr algn="ctr"/>
                      <a:r>
                        <a:rPr lang="it-IT" sz="1400" dirty="0"/>
                        <a:t>883</a:t>
                      </a:r>
                    </a:p>
                  </a:txBody>
                  <a:tcPr/>
                </a:tc>
                <a:tc>
                  <a:txBody>
                    <a:bodyPr/>
                    <a:lstStyle/>
                    <a:p>
                      <a:pPr algn="ctr"/>
                      <a:r>
                        <a:rPr lang="it-IT" sz="1400" dirty="0"/>
                        <a:t>894</a:t>
                      </a:r>
                    </a:p>
                  </a:txBody>
                  <a:tcPr/>
                </a:tc>
                <a:tc>
                  <a:txBody>
                    <a:bodyPr/>
                    <a:lstStyle/>
                    <a:p>
                      <a:pPr algn="ctr"/>
                      <a:r>
                        <a:rPr lang="it-IT" sz="1400" dirty="0"/>
                        <a:t>935</a:t>
                      </a:r>
                    </a:p>
                  </a:txBody>
                  <a:tcPr/>
                </a:tc>
                <a:extLst>
                  <a:ext uri="{0D108BD9-81ED-4DB2-BD59-A6C34878D82A}">
                    <a16:rowId xmlns:a16="http://schemas.microsoft.com/office/drawing/2014/main" xmlns="" val="10015"/>
                  </a:ext>
                </a:extLst>
              </a:tr>
              <a:tr h="302475">
                <a:tc>
                  <a:txBody>
                    <a:bodyPr/>
                    <a:lstStyle/>
                    <a:p>
                      <a:r>
                        <a:rPr lang="en-NZ" sz="1400" noProof="0" dirty="0" err="1"/>
                        <a:t>Obs</a:t>
                      </a:r>
                      <a:endParaRPr lang="en-NZ" sz="1400" noProof="0" dirty="0"/>
                    </a:p>
                  </a:txBody>
                  <a:tcPr/>
                </a:tc>
                <a:tc>
                  <a:txBody>
                    <a:bodyPr/>
                    <a:lstStyle/>
                    <a:p>
                      <a:pPr algn="ctr"/>
                      <a:r>
                        <a:rPr lang="it-IT" sz="1400" dirty="0"/>
                        <a:t>503</a:t>
                      </a:r>
                    </a:p>
                  </a:txBody>
                  <a:tcPr/>
                </a:tc>
                <a:tc>
                  <a:txBody>
                    <a:bodyPr/>
                    <a:lstStyle/>
                    <a:p>
                      <a:pPr algn="ctr"/>
                      <a:r>
                        <a:rPr lang="it-IT" sz="1400" dirty="0"/>
                        <a:t>500</a:t>
                      </a:r>
                    </a:p>
                  </a:txBody>
                  <a:tcPr/>
                </a:tc>
                <a:tc>
                  <a:txBody>
                    <a:bodyPr/>
                    <a:lstStyle/>
                    <a:p>
                      <a:pPr algn="ctr"/>
                      <a:r>
                        <a:rPr lang="it-IT" sz="1400" dirty="0"/>
                        <a:t>478</a:t>
                      </a:r>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2490756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final sample</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19/28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8" name="Tabella 7"/>
          <p:cNvGraphicFramePr>
            <a:graphicFrameLocks noGrp="1"/>
          </p:cNvGraphicFramePr>
          <p:nvPr>
            <p:extLst>
              <p:ext uri="{D42A27DB-BD31-4B8C-83A1-F6EECF244321}">
                <p14:modId xmlns:p14="http://schemas.microsoft.com/office/powerpoint/2010/main" val="37762810"/>
              </p:ext>
            </p:extLst>
          </p:nvPr>
        </p:nvGraphicFramePr>
        <p:xfrm>
          <a:off x="3208709" y="1217606"/>
          <a:ext cx="6722228" cy="5181600"/>
        </p:xfrm>
        <a:graphic>
          <a:graphicData uri="http://schemas.openxmlformats.org/drawingml/2006/table">
            <a:tbl>
              <a:tblPr firstRow="1" bandRow="1">
                <a:tableStyleId>{5C22544A-7EE6-4342-B048-85BDC9FD1C3A}</a:tableStyleId>
              </a:tblPr>
              <a:tblGrid>
                <a:gridCol w="1680557">
                  <a:extLst>
                    <a:ext uri="{9D8B030D-6E8A-4147-A177-3AD203B41FA5}">
                      <a16:colId xmlns:a16="http://schemas.microsoft.com/office/drawing/2014/main" xmlns="" val="20000"/>
                    </a:ext>
                  </a:extLst>
                </a:gridCol>
                <a:gridCol w="1680557">
                  <a:extLst>
                    <a:ext uri="{9D8B030D-6E8A-4147-A177-3AD203B41FA5}">
                      <a16:colId xmlns:a16="http://schemas.microsoft.com/office/drawing/2014/main" xmlns="" val="20001"/>
                    </a:ext>
                  </a:extLst>
                </a:gridCol>
                <a:gridCol w="1680557">
                  <a:extLst>
                    <a:ext uri="{9D8B030D-6E8A-4147-A177-3AD203B41FA5}">
                      <a16:colId xmlns:a16="http://schemas.microsoft.com/office/drawing/2014/main" xmlns="" val="20002"/>
                    </a:ext>
                  </a:extLst>
                </a:gridCol>
                <a:gridCol w="1680557">
                  <a:extLst>
                    <a:ext uri="{9D8B030D-6E8A-4147-A177-3AD203B41FA5}">
                      <a16:colId xmlns:a16="http://schemas.microsoft.com/office/drawing/2014/main" xmlns="" val="20003"/>
                    </a:ext>
                  </a:extLst>
                </a:gridCol>
              </a:tblGrid>
              <a:tr h="302475">
                <a:tc>
                  <a:txBody>
                    <a:bodyPr/>
                    <a:lstStyle/>
                    <a:p>
                      <a:endParaRPr lang="it-IT" sz="1400" dirty="0"/>
                    </a:p>
                  </a:txBody>
                  <a:tcPr/>
                </a:tc>
                <a:tc>
                  <a:txBody>
                    <a:bodyPr/>
                    <a:lstStyle/>
                    <a:p>
                      <a:pPr algn="ctr"/>
                      <a:r>
                        <a:rPr lang="it-IT" sz="1400" dirty="0"/>
                        <a:t>CCT</a:t>
                      </a:r>
                    </a:p>
                  </a:txBody>
                  <a:tcPr/>
                </a:tc>
                <a:tc>
                  <a:txBody>
                    <a:bodyPr/>
                    <a:lstStyle/>
                    <a:p>
                      <a:pPr algn="ctr"/>
                      <a:r>
                        <a:rPr lang="it-IT" sz="1400" dirty="0"/>
                        <a:t>UCT</a:t>
                      </a:r>
                    </a:p>
                  </a:txBody>
                  <a:tcPr/>
                </a:tc>
                <a:tc>
                  <a:txBody>
                    <a:bodyPr/>
                    <a:lstStyle/>
                    <a:p>
                      <a:pPr algn="ctr"/>
                      <a:r>
                        <a:rPr lang="it-IT" sz="1400" dirty="0"/>
                        <a:t>CG</a:t>
                      </a:r>
                    </a:p>
                  </a:txBody>
                  <a:tcPr/>
                </a:tc>
                <a:extLst>
                  <a:ext uri="{0D108BD9-81ED-4DB2-BD59-A6C34878D82A}">
                    <a16:rowId xmlns:a16="http://schemas.microsoft.com/office/drawing/2014/main" xmlns="" val="10000"/>
                  </a:ext>
                </a:extLst>
              </a:tr>
              <a:tr h="302475">
                <a:tc>
                  <a:txBody>
                    <a:bodyPr/>
                    <a:lstStyle/>
                    <a:p>
                      <a:r>
                        <a:rPr lang="en-NZ" sz="1400" baseline="0" noProof="0" dirty="0"/>
                        <a:t>In a couple</a:t>
                      </a:r>
                      <a:endParaRPr lang="en-NZ" sz="1400" noProof="0" dirty="0"/>
                    </a:p>
                  </a:txBody>
                  <a:tcPr/>
                </a:tc>
                <a:tc>
                  <a:txBody>
                    <a:bodyPr/>
                    <a:lstStyle/>
                    <a:p>
                      <a:pPr algn="ctr"/>
                      <a:r>
                        <a:rPr lang="it-IT" sz="1400" dirty="0"/>
                        <a:t>0.70</a:t>
                      </a:r>
                    </a:p>
                  </a:txBody>
                  <a:tcPr/>
                </a:tc>
                <a:tc>
                  <a:txBody>
                    <a:bodyPr/>
                    <a:lstStyle/>
                    <a:p>
                      <a:pPr algn="ctr"/>
                      <a:r>
                        <a:rPr lang="it-IT" sz="1400" dirty="0"/>
                        <a:t>0.68</a:t>
                      </a:r>
                    </a:p>
                  </a:txBody>
                  <a:tcPr/>
                </a:tc>
                <a:tc>
                  <a:txBody>
                    <a:bodyPr/>
                    <a:lstStyle/>
                    <a:p>
                      <a:pPr algn="ctr"/>
                      <a:r>
                        <a:rPr lang="it-IT" sz="1400" dirty="0"/>
                        <a:t>0.68</a:t>
                      </a:r>
                    </a:p>
                  </a:txBody>
                  <a:tcPr/>
                </a:tc>
                <a:extLst>
                  <a:ext uri="{0D108BD9-81ED-4DB2-BD59-A6C34878D82A}">
                    <a16:rowId xmlns:a16="http://schemas.microsoft.com/office/drawing/2014/main" xmlns="" val="10001"/>
                  </a:ext>
                </a:extLst>
              </a:tr>
              <a:tr h="302475">
                <a:tc>
                  <a:txBody>
                    <a:bodyPr/>
                    <a:lstStyle/>
                    <a:p>
                      <a:r>
                        <a:rPr lang="en-NZ" sz="1400" noProof="0" dirty="0"/>
                        <a:t>Mother’s age</a:t>
                      </a:r>
                    </a:p>
                  </a:txBody>
                  <a:tcPr/>
                </a:tc>
                <a:tc>
                  <a:txBody>
                    <a:bodyPr/>
                    <a:lstStyle/>
                    <a:p>
                      <a:pPr algn="ctr"/>
                      <a:r>
                        <a:rPr lang="it-IT" sz="1400" dirty="0"/>
                        <a:t>35</a:t>
                      </a:r>
                    </a:p>
                  </a:txBody>
                  <a:tcPr/>
                </a:tc>
                <a:tc>
                  <a:txBody>
                    <a:bodyPr/>
                    <a:lstStyle/>
                    <a:p>
                      <a:pPr algn="ctr"/>
                      <a:r>
                        <a:rPr lang="it-IT" sz="1400" dirty="0"/>
                        <a:t>35</a:t>
                      </a:r>
                    </a:p>
                  </a:txBody>
                  <a:tcPr/>
                </a:tc>
                <a:tc>
                  <a:txBody>
                    <a:bodyPr/>
                    <a:lstStyle/>
                    <a:p>
                      <a:pPr algn="ctr"/>
                      <a:r>
                        <a:rPr lang="it-IT" sz="1400" dirty="0"/>
                        <a:t>35</a:t>
                      </a:r>
                    </a:p>
                  </a:txBody>
                  <a:tcPr/>
                </a:tc>
                <a:extLst>
                  <a:ext uri="{0D108BD9-81ED-4DB2-BD59-A6C34878D82A}">
                    <a16:rowId xmlns:a16="http://schemas.microsoft.com/office/drawing/2014/main" xmlns="" val="10002"/>
                  </a:ext>
                </a:extLst>
              </a:tr>
              <a:tr h="302475">
                <a:tc>
                  <a:txBody>
                    <a:bodyPr/>
                    <a:lstStyle/>
                    <a:p>
                      <a:r>
                        <a:rPr lang="en-NZ" sz="1400" noProof="0" dirty="0"/>
                        <a:t>Father’s age</a:t>
                      </a:r>
                    </a:p>
                  </a:txBody>
                  <a:tcPr/>
                </a:tc>
                <a:tc>
                  <a:txBody>
                    <a:bodyPr/>
                    <a:lstStyle/>
                    <a:p>
                      <a:pPr algn="ctr"/>
                      <a:r>
                        <a:rPr lang="it-IT" sz="1400" dirty="0"/>
                        <a:t>42</a:t>
                      </a:r>
                    </a:p>
                  </a:txBody>
                  <a:tcPr/>
                </a:tc>
                <a:tc>
                  <a:txBody>
                    <a:bodyPr/>
                    <a:lstStyle/>
                    <a:p>
                      <a:pPr algn="ctr"/>
                      <a:r>
                        <a:rPr lang="it-IT" sz="1400" dirty="0"/>
                        <a:t>41</a:t>
                      </a:r>
                    </a:p>
                  </a:txBody>
                  <a:tcPr/>
                </a:tc>
                <a:tc>
                  <a:txBody>
                    <a:bodyPr/>
                    <a:lstStyle/>
                    <a:p>
                      <a:pPr algn="ctr"/>
                      <a:r>
                        <a:rPr lang="it-IT" sz="1400" dirty="0"/>
                        <a:t>41</a:t>
                      </a:r>
                    </a:p>
                  </a:txBody>
                  <a:tcPr/>
                </a:tc>
                <a:extLst>
                  <a:ext uri="{0D108BD9-81ED-4DB2-BD59-A6C34878D82A}">
                    <a16:rowId xmlns:a16="http://schemas.microsoft.com/office/drawing/2014/main" xmlns="" val="10003"/>
                  </a:ext>
                </a:extLst>
              </a:tr>
              <a:tr h="302475">
                <a:tc>
                  <a:txBody>
                    <a:bodyPr/>
                    <a:lstStyle/>
                    <a:p>
                      <a:r>
                        <a:rPr lang="en-NZ" sz="1400" noProof="0" dirty="0"/>
                        <a:t>No citizenship</a:t>
                      </a:r>
                    </a:p>
                  </a:txBody>
                  <a:tcPr/>
                </a:tc>
                <a:tc>
                  <a:txBody>
                    <a:bodyPr/>
                    <a:lstStyle/>
                    <a:p>
                      <a:pPr algn="ctr"/>
                      <a:r>
                        <a:rPr lang="it-IT" sz="1400" dirty="0"/>
                        <a:t>0.75</a:t>
                      </a:r>
                    </a:p>
                  </a:txBody>
                  <a:tcPr/>
                </a:tc>
                <a:tc>
                  <a:txBody>
                    <a:bodyPr/>
                    <a:lstStyle/>
                    <a:p>
                      <a:pPr algn="ctr"/>
                      <a:r>
                        <a:rPr lang="it-IT" sz="1400" dirty="0"/>
                        <a:t>0.74</a:t>
                      </a:r>
                    </a:p>
                  </a:txBody>
                  <a:tcPr/>
                </a:tc>
                <a:tc>
                  <a:txBody>
                    <a:bodyPr/>
                    <a:lstStyle/>
                    <a:p>
                      <a:pPr algn="ctr"/>
                      <a:r>
                        <a:rPr lang="it-IT" sz="1400" dirty="0"/>
                        <a:t>0.71</a:t>
                      </a:r>
                    </a:p>
                  </a:txBody>
                  <a:tcPr/>
                </a:tc>
                <a:extLst>
                  <a:ext uri="{0D108BD9-81ED-4DB2-BD59-A6C34878D82A}">
                    <a16:rowId xmlns:a16="http://schemas.microsoft.com/office/drawing/2014/main" xmlns="" val="10004"/>
                  </a:ext>
                </a:extLst>
              </a:tr>
              <a:tr h="302475">
                <a:tc>
                  <a:txBody>
                    <a:bodyPr/>
                    <a:lstStyle/>
                    <a:p>
                      <a:r>
                        <a:rPr lang="en-NZ" sz="1400" noProof="0" dirty="0"/>
                        <a:t>Number of children</a:t>
                      </a:r>
                    </a:p>
                  </a:txBody>
                  <a:tcPr/>
                </a:tc>
                <a:tc>
                  <a:txBody>
                    <a:bodyPr/>
                    <a:lstStyle/>
                    <a:p>
                      <a:pPr algn="ctr"/>
                      <a:r>
                        <a:rPr lang="it-IT" sz="1400" dirty="0"/>
                        <a:t>2.0</a:t>
                      </a:r>
                    </a:p>
                  </a:txBody>
                  <a:tcPr/>
                </a:tc>
                <a:tc>
                  <a:txBody>
                    <a:bodyPr/>
                    <a:lstStyle/>
                    <a:p>
                      <a:pPr algn="ctr"/>
                      <a:r>
                        <a:rPr lang="it-IT" sz="1400" dirty="0"/>
                        <a:t>2.1</a:t>
                      </a:r>
                    </a:p>
                  </a:txBody>
                  <a:tcPr/>
                </a:tc>
                <a:tc>
                  <a:txBody>
                    <a:bodyPr/>
                    <a:lstStyle/>
                    <a:p>
                      <a:pPr algn="ctr"/>
                      <a:r>
                        <a:rPr lang="it-IT" sz="1400" dirty="0"/>
                        <a:t>2.1</a:t>
                      </a:r>
                    </a:p>
                  </a:txBody>
                  <a:tcPr/>
                </a:tc>
                <a:extLst>
                  <a:ext uri="{0D108BD9-81ED-4DB2-BD59-A6C34878D82A}">
                    <a16:rowId xmlns:a16="http://schemas.microsoft.com/office/drawing/2014/main" xmlns="" val="10005"/>
                  </a:ext>
                </a:extLst>
              </a:tr>
              <a:tr h="302475">
                <a:tc>
                  <a:txBody>
                    <a:bodyPr/>
                    <a:lstStyle/>
                    <a:p>
                      <a:r>
                        <a:rPr lang="en-NZ" sz="1400" noProof="0" dirty="0"/>
                        <a:t>Age of the youngest</a:t>
                      </a:r>
                    </a:p>
                  </a:txBody>
                  <a:tcPr/>
                </a:tc>
                <a:tc>
                  <a:txBody>
                    <a:bodyPr/>
                    <a:lstStyle/>
                    <a:p>
                      <a:pPr algn="ctr"/>
                      <a:r>
                        <a:rPr lang="it-IT" sz="1400" dirty="0"/>
                        <a:t>2.9</a:t>
                      </a:r>
                    </a:p>
                  </a:txBody>
                  <a:tcPr/>
                </a:tc>
                <a:tc>
                  <a:txBody>
                    <a:bodyPr/>
                    <a:lstStyle/>
                    <a:p>
                      <a:pPr algn="ctr"/>
                      <a:r>
                        <a:rPr lang="it-IT" sz="1400" dirty="0"/>
                        <a:t>3.2</a:t>
                      </a:r>
                    </a:p>
                  </a:txBody>
                  <a:tcPr/>
                </a:tc>
                <a:tc>
                  <a:txBody>
                    <a:bodyPr/>
                    <a:lstStyle/>
                    <a:p>
                      <a:pPr algn="ctr"/>
                      <a:r>
                        <a:rPr lang="it-IT" sz="1400" dirty="0"/>
                        <a:t>2.9</a:t>
                      </a:r>
                    </a:p>
                  </a:txBody>
                  <a:tcPr/>
                </a:tc>
                <a:extLst>
                  <a:ext uri="{0D108BD9-81ED-4DB2-BD59-A6C34878D82A}">
                    <a16:rowId xmlns:a16="http://schemas.microsoft.com/office/drawing/2014/main" xmlns="" val="10006"/>
                  </a:ext>
                </a:extLst>
              </a:tr>
              <a:tr h="302475">
                <a:tc>
                  <a:txBody>
                    <a:bodyPr/>
                    <a:lstStyle/>
                    <a:p>
                      <a:r>
                        <a:rPr lang="en-NZ" sz="1400" noProof="0" dirty="0"/>
                        <a:t>Mother</a:t>
                      </a:r>
                      <a:r>
                        <a:rPr lang="en-NZ" sz="1400" baseline="0" noProof="0" dirty="0"/>
                        <a:t> secondary</a:t>
                      </a:r>
                      <a:endParaRPr lang="en-NZ" sz="1400" noProof="0" dirty="0"/>
                    </a:p>
                  </a:txBody>
                  <a:tcPr/>
                </a:tc>
                <a:tc>
                  <a:txBody>
                    <a:bodyPr/>
                    <a:lstStyle/>
                    <a:p>
                      <a:pPr algn="ctr"/>
                      <a:r>
                        <a:rPr lang="it-IT" sz="1400" dirty="0"/>
                        <a:t>0.41</a:t>
                      </a:r>
                    </a:p>
                  </a:txBody>
                  <a:tcPr/>
                </a:tc>
                <a:tc>
                  <a:txBody>
                    <a:bodyPr/>
                    <a:lstStyle/>
                    <a:p>
                      <a:pPr algn="ctr"/>
                      <a:r>
                        <a:rPr lang="it-IT" sz="1400" dirty="0"/>
                        <a:t>0.39</a:t>
                      </a:r>
                    </a:p>
                  </a:txBody>
                  <a:tcPr/>
                </a:tc>
                <a:tc>
                  <a:txBody>
                    <a:bodyPr/>
                    <a:lstStyle/>
                    <a:p>
                      <a:pPr algn="ctr"/>
                      <a:r>
                        <a:rPr lang="it-IT" sz="1400" dirty="0"/>
                        <a:t>0.38</a:t>
                      </a:r>
                    </a:p>
                  </a:txBody>
                  <a:tcPr/>
                </a:tc>
                <a:extLst>
                  <a:ext uri="{0D108BD9-81ED-4DB2-BD59-A6C34878D82A}">
                    <a16:rowId xmlns:a16="http://schemas.microsoft.com/office/drawing/2014/main" xmlns="" val="10007"/>
                  </a:ext>
                </a:extLst>
              </a:tr>
              <a:tr h="302475">
                <a:tc>
                  <a:txBody>
                    <a:bodyPr/>
                    <a:lstStyle/>
                    <a:p>
                      <a:r>
                        <a:rPr lang="en-NZ" sz="1400" noProof="0" dirty="0"/>
                        <a:t>Mother Italian </a:t>
                      </a:r>
                      <a:r>
                        <a:rPr lang="en-NZ" sz="1400" noProof="0" dirty="0" err="1"/>
                        <a:t>edu</a:t>
                      </a:r>
                      <a:endParaRPr lang="en-NZ" sz="1400" noProof="0" dirty="0"/>
                    </a:p>
                  </a:txBody>
                  <a:tcPr/>
                </a:tc>
                <a:tc>
                  <a:txBody>
                    <a:bodyPr/>
                    <a:lstStyle/>
                    <a:p>
                      <a:pPr algn="ctr"/>
                      <a:r>
                        <a:rPr lang="it-IT" sz="1400" dirty="0"/>
                        <a:t>0.35</a:t>
                      </a:r>
                    </a:p>
                  </a:txBody>
                  <a:tcPr/>
                </a:tc>
                <a:tc>
                  <a:txBody>
                    <a:bodyPr/>
                    <a:lstStyle/>
                    <a:p>
                      <a:pPr algn="ctr"/>
                      <a:r>
                        <a:rPr lang="it-IT" sz="1400" dirty="0"/>
                        <a:t>0.38</a:t>
                      </a:r>
                    </a:p>
                  </a:txBody>
                  <a:tcPr/>
                </a:tc>
                <a:tc>
                  <a:txBody>
                    <a:bodyPr/>
                    <a:lstStyle/>
                    <a:p>
                      <a:pPr algn="ctr"/>
                      <a:r>
                        <a:rPr lang="it-IT" sz="1400" dirty="0"/>
                        <a:t>0.33</a:t>
                      </a:r>
                    </a:p>
                  </a:txBody>
                  <a:tcPr/>
                </a:tc>
                <a:extLst>
                  <a:ext uri="{0D108BD9-81ED-4DB2-BD59-A6C34878D82A}">
                    <a16:rowId xmlns:a16="http://schemas.microsoft.com/office/drawing/2014/main" xmlns="" val="10008"/>
                  </a:ext>
                </a:extLst>
              </a:tr>
              <a:tr h="302475">
                <a:tc>
                  <a:txBody>
                    <a:bodyPr/>
                    <a:lstStyle/>
                    <a:p>
                      <a:r>
                        <a:rPr lang="en-NZ" sz="1400" noProof="0" dirty="0"/>
                        <a:t>Father secondary</a:t>
                      </a:r>
                    </a:p>
                  </a:txBody>
                  <a:tcPr/>
                </a:tc>
                <a:tc>
                  <a:txBody>
                    <a:bodyPr/>
                    <a:lstStyle/>
                    <a:p>
                      <a:pPr algn="ctr"/>
                      <a:r>
                        <a:rPr lang="it-IT" sz="1400" dirty="0"/>
                        <a:t>0.41</a:t>
                      </a:r>
                    </a:p>
                  </a:txBody>
                  <a:tcPr/>
                </a:tc>
                <a:tc>
                  <a:txBody>
                    <a:bodyPr/>
                    <a:lstStyle/>
                    <a:p>
                      <a:pPr algn="ctr"/>
                      <a:r>
                        <a:rPr lang="it-IT" sz="1400" dirty="0"/>
                        <a:t>0.41</a:t>
                      </a:r>
                    </a:p>
                  </a:txBody>
                  <a:tcPr/>
                </a:tc>
                <a:tc>
                  <a:txBody>
                    <a:bodyPr/>
                    <a:lstStyle/>
                    <a:p>
                      <a:pPr algn="ctr"/>
                      <a:r>
                        <a:rPr lang="it-IT" sz="1400" dirty="0"/>
                        <a:t>0.39</a:t>
                      </a:r>
                    </a:p>
                  </a:txBody>
                  <a:tcPr/>
                </a:tc>
                <a:extLst>
                  <a:ext uri="{0D108BD9-81ED-4DB2-BD59-A6C34878D82A}">
                    <a16:rowId xmlns:a16="http://schemas.microsoft.com/office/drawing/2014/main" xmlns="" val="10009"/>
                  </a:ext>
                </a:extLst>
              </a:tr>
              <a:tr h="302475">
                <a:tc>
                  <a:txBody>
                    <a:bodyPr/>
                    <a:lstStyle/>
                    <a:p>
                      <a:r>
                        <a:rPr lang="en-NZ" sz="1400" noProof="0" dirty="0"/>
                        <a:t>Father Italian </a:t>
                      </a:r>
                      <a:r>
                        <a:rPr lang="en-NZ" sz="1400" noProof="0" dirty="0" err="1"/>
                        <a:t>edu</a:t>
                      </a:r>
                      <a:endParaRPr lang="en-NZ" sz="1400" noProof="0" dirty="0"/>
                    </a:p>
                  </a:txBody>
                  <a:tcPr/>
                </a:tc>
                <a:tc>
                  <a:txBody>
                    <a:bodyPr/>
                    <a:lstStyle/>
                    <a:p>
                      <a:pPr algn="ctr"/>
                      <a:r>
                        <a:rPr lang="it-IT" sz="1400" dirty="0"/>
                        <a:t>0.24*</a:t>
                      </a:r>
                    </a:p>
                  </a:txBody>
                  <a:tcPr/>
                </a:tc>
                <a:tc>
                  <a:txBody>
                    <a:bodyPr/>
                    <a:lstStyle/>
                    <a:p>
                      <a:pPr algn="ctr"/>
                      <a:r>
                        <a:rPr lang="it-IT" sz="1400" dirty="0"/>
                        <a:t>0.30</a:t>
                      </a:r>
                    </a:p>
                  </a:txBody>
                  <a:tcPr/>
                </a:tc>
                <a:tc>
                  <a:txBody>
                    <a:bodyPr/>
                    <a:lstStyle/>
                    <a:p>
                      <a:pPr algn="ctr"/>
                      <a:r>
                        <a:rPr lang="it-IT" sz="1400" dirty="0"/>
                        <a:t>0.31</a:t>
                      </a:r>
                    </a:p>
                  </a:txBody>
                  <a:tcPr/>
                </a:tc>
                <a:extLst>
                  <a:ext uri="{0D108BD9-81ED-4DB2-BD59-A6C34878D82A}">
                    <a16:rowId xmlns:a16="http://schemas.microsoft.com/office/drawing/2014/main" xmlns="" val="10010"/>
                  </a:ext>
                </a:extLst>
              </a:tr>
              <a:tr h="302475">
                <a:tc>
                  <a:txBody>
                    <a:bodyPr/>
                    <a:lstStyle/>
                    <a:p>
                      <a:r>
                        <a:rPr lang="en-NZ" sz="1400" noProof="0" dirty="0"/>
                        <a:t>Couple,</a:t>
                      </a:r>
                      <a:r>
                        <a:rPr lang="en-NZ" sz="1400" baseline="0" noProof="0" dirty="0"/>
                        <a:t> b</a:t>
                      </a:r>
                      <a:r>
                        <a:rPr lang="en-NZ" sz="1400" noProof="0" dirty="0"/>
                        <a:t>oth</a:t>
                      </a:r>
                      <a:r>
                        <a:rPr lang="en-NZ" sz="1400" baseline="0" noProof="0" dirty="0"/>
                        <a:t> work</a:t>
                      </a:r>
                      <a:endParaRPr lang="en-NZ" sz="1400" noProof="0" dirty="0"/>
                    </a:p>
                  </a:txBody>
                  <a:tcPr/>
                </a:tc>
                <a:tc>
                  <a:txBody>
                    <a:bodyPr/>
                    <a:lstStyle/>
                    <a:p>
                      <a:pPr algn="ctr"/>
                      <a:r>
                        <a:rPr lang="it-IT" sz="1400" dirty="0"/>
                        <a:t>0.01</a:t>
                      </a:r>
                    </a:p>
                  </a:txBody>
                  <a:tcPr/>
                </a:tc>
                <a:tc>
                  <a:txBody>
                    <a:bodyPr/>
                    <a:lstStyle/>
                    <a:p>
                      <a:pPr algn="ctr"/>
                      <a:r>
                        <a:rPr lang="it-IT" sz="1400" dirty="0"/>
                        <a:t>0.01</a:t>
                      </a:r>
                    </a:p>
                  </a:txBody>
                  <a:tcPr/>
                </a:tc>
                <a:tc>
                  <a:txBody>
                    <a:bodyPr/>
                    <a:lstStyle/>
                    <a:p>
                      <a:pPr algn="ctr"/>
                      <a:r>
                        <a:rPr lang="it-IT" sz="1400" dirty="0"/>
                        <a:t>0.00</a:t>
                      </a:r>
                    </a:p>
                  </a:txBody>
                  <a:tcPr/>
                </a:tc>
                <a:extLst>
                  <a:ext uri="{0D108BD9-81ED-4DB2-BD59-A6C34878D82A}">
                    <a16:rowId xmlns:a16="http://schemas.microsoft.com/office/drawing/2014/main" xmlns="" val="10011"/>
                  </a:ext>
                </a:extLst>
              </a:tr>
              <a:tr h="302475">
                <a:tc>
                  <a:txBody>
                    <a:bodyPr/>
                    <a:lstStyle/>
                    <a:p>
                      <a:r>
                        <a:rPr lang="en-NZ" sz="1400" noProof="0" dirty="0"/>
                        <a:t>Couple,</a:t>
                      </a:r>
                      <a:r>
                        <a:rPr lang="en-NZ" sz="1400" baseline="0" noProof="0" dirty="0"/>
                        <a:t> one works</a:t>
                      </a:r>
                      <a:endParaRPr lang="en-NZ" sz="1400" noProof="0" dirty="0"/>
                    </a:p>
                  </a:txBody>
                  <a:tcPr/>
                </a:tc>
                <a:tc>
                  <a:txBody>
                    <a:bodyPr/>
                    <a:lstStyle/>
                    <a:p>
                      <a:pPr algn="ctr"/>
                      <a:r>
                        <a:rPr lang="it-IT" sz="1400" dirty="0"/>
                        <a:t>0.48</a:t>
                      </a:r>
                    </a:p>
                  </a:txBody>
                  <a:tcPr/>
                </a:tc>
                <a:tc>
                  <a:txBody>
                    <a:bodyPr/>
                    <a:lstStyle/>
                    <a:p>
                      <a:pPr algn="ctr"/>
                      <a:r>
                        <a:rPr lang="it-IT" sz="1400" dirty="0"/>
                        <a:t>0.48</a:t>
                      </a:r>
                    </a:p>
                  </a:txBody>
                  <a:tcPr/>
                </a:tc>
                <a:tc>
                  <a:txBody>
                    <a:bodyPr/>
                    <a:lstStyle/>
                    <a:p>
                      <a:pPr algn="ctr"/>
                      <a:r>
                        <a:rPr lang="it-IT" sz="1400" dirty="0"/>
                        <a:t>0.46</a:t>
                      </a:r>
                    </a:p>
                  </a:txBody>
                  <a:tcPr/>
                </a:tc>
                <a:extLst>
                  <a:ext uri="{0D108BD9-81ED-4DB2-BD59-A6C34878D82A}">
                    <a16:rowId xmlns:a16="http://schemas.microsoft.com/office/drawing/2014/main" xmlns="" val="10012"/>
                  </a:ext>
                </a:extLst>
              </a:tr>
              <a:tr h="302475">
                <a:tc>
                  <a:txBody>
                    <a:bodyPr/>
                    <a:lstStyle/>
                    <a:p>
                      <a:r>
                        <a:rPr lang="en-NZ" sz="1400" noProof="0" dirty="0"/>
                        <a:t>Couple,</a:t>
                      </a:r>
                      <a:r>
                        <a:rPr lang="en-NZ" sz="1400" baseline="0" noProof="0" dirty="0"/>
                        <a:t> no work</a:t>
                      </a:r>
                      <a:endParaRPr lang="en-NZ" sz="1400" noProof="0" dirty="0"/>
                    </a:p>
                  </a:txBody>
                  <a:tcPr/>
                </a:tc>
                <a:tc>
                  <a:txBody>
                    <a:bodyPr/>
                    <a:lstStyle/>
                    <a:p>
                      <a:pPr algn="ctr"/>
                      <a:r>
                        <a:rPr lang="it-IT" sz="1400" dirty="0"/>
                        <a:t>0.51</a:t>
                      </a:r>
                    </a:p>
                  </a:txBody>
                  <a:tcPr/>
                </a:tc>
                <a:tc>
                  <a:txBody>
                    <a:bodyPr/>
                    <a:lstStyle/>
                    <a:p>
                      <a:pPr algn="ctr"/>
                      <a:r>
                        <a:rPr lang="it-IT" sz="1400" dirty="0"/>
                        <a:t>0.51</a:t>
                      </a:r>
                    </a:p>
                  </a:txBody>
                  <a:tcPr/>
                </a:tc>
                <a:tc>
                  <a:txBody>
                    <a:bodyPr/>
                    <a:lstStyle/>
                    <a:p>
                      <a:pPr algn="ctr"/>
                      <a:r>
                        <a:rPr lang="it-IT" sz="1400" dirty="0"/>
                        <a:t>0.54</a:t>
                      </a:r>
                    </a:p>
                  </a:txBody>
                  <a:tcPr/>
                </a:tc>
                <a:extLst>
                  <a:ext uri="{0D108BD9-81ED-4DB2-BD59-A6C34878D82A}">
                    <a16:rowId xmlns:a16="http://schemas.microsoft.com/office/drawing/2014/main" xmlns="" val="10013"/>
                  </a:ext>
                </a:extLst>
              </a:tr>
              <a:tr h="302475">
                <a:tc>
                  <a:txBody>
                    <a:bodyPr/>
                    <a:lstStyle/>
                    <a:p>
                      <a:r>
                        <a:rPr lang="en-NZ" sz="1400" noProof="0" dirty="0"/>
                        <a:t>Single, work</a:t>
                      </a:r>
                    </a:p>
                  </a:txBody>
                  <a:tcPr/>
                </a:tc>
                <a:tc>
                  <a:txBody>
                    <a:bodyPr/>
                    <a:lstStyle/>
                    <a:p>
                      <a:pPr algn="ctr"/>
                      <a:r>
                        <a:rPr lang="it-IT" sz="1400" dirty="0"/>
                        <a:t>0.17</a:t>
                      </a:r>
                    </a:p>
                  </a:txBody>
                  <a:tcPr/>
                </a:tc>
                <a:tc>
                  <a:txBody>
                    <a:bodyPr/>
                    <a:lstStyle/>
                    <a:p>
                      <a:pPr algn="ctr"/>
                      <a:r>
                        <a:rPr lang="it-IT" sz="1400" dirty="0"/>
                        <a:t>0.15</a:t>
                      </a:r>
                    </a:p>
                  </a:txBody>
                  <a:tcPr/>
                </a:tc>
                <a:tc>
                  <a:txBody>
                    <a:bodyPr/>
                    <a:lstStyle/>
                    <a:p>
                      <a:pPr algn="ctr"/>
                      <a:r>
                        <a:rPr lang="it-IT" sz="1400" dirty="0"/>
                        <a:t>0.15</a:t>
                      </a:r>
                    </a:p>
                  </a:txBody>
                  <a:tcPr/>
                </a:tc>
                <a:extLst>
                  <a:ext uri="{0D108BD9-81ED-4DB2-BD59-A6C34878D82A}">
                    <a16:rowId xmlns:a16="http://schemas.microsoft.com/office/drawing/2014/main" xmlns="" val="10014"/>
                  </a:ext>
                </a:extLst>
              </a:tr>
              <a:tr h="302475">
                <a:tc>
                  <a:txBody>
                    <a:bodyPr/>
                    <a:lstStyle/>
                    <a:p>
                      <a:r>
                        <a:rPr lang="en-NZ" sz="1400" noProof="0" dirty="0"/>
                        <a:t>ISEE</a:t>
                      </a:r>
                    </a:p>
                  </a:txBody>
                  <a:tcPr/>
                </a:tc>
                <a:tc>
                  <a:txBody>
                    <a:bodyPr/>
                    <a:lstStyle/>
                    <a:p>
                      <a:pPr algn="ctr"/>
                      <a:r>
                        <a:rPr lang="it-IT" sz="1400" dirty="0"/>
                        <a:t>833</a:t>
                      </a:r>
                    </a:p>
                  </a:txBody>
                  <a:tcPr/>
                </a:tc>
                <a:tc>
                  <a:txBody>
                    <a:bodyPr/>
                    <a:lstStyle/>
                    <a:p>
                      <a:pPr algn="ctr"/>
                      <a:r>
                        <a:rPr lang="it-IT" sz="1400" dirty="0"/>
                        <a:t>897</a:t>
                      </a:r>
                    </a:p>
                  </a:txBody>
                  <a:tcPr/>
                </a:tc>
                <a:tc>
                  <a:txBody>
                    <a:bodyPr/>
                    <a:lstStyle/>
                    <a:p>
                      <a:pPr algn="ctr"/>
                      <a:r>
                        <a:rPr lang="it-IT" sz="1400" dirty="0"/>
                        <a:t>913</a:t>
                      </a:r>
                    </a:p>
                  </a:txBody>
                  <a:tcPr/>
                </a:tc>
                <a:extLst>
                  <a:ext uri="{0D108BD9-81ED-4DB2-BD59-A6C34878D82A}">
                    <a16:rowId xmlns:a16="http://schemas.microsoft.com/office/drawing/2014/main" xmlns="" val="10015"/>
                  </a:ext>
                </a:extLst>
              </a:tr>
              <a:tr h="302475">
                <a:tc>
                  <a:txBody>
                    <a:bodyPr/>
                    <a:lstStyle/>
                    <a:p>
                      <a:r>
                        <a:rPr lang="en-NZ" sz="1400" noProof="0" dirty="0" err="1"/>
                        <a:t>Obs</a:t>
                      </a:r>
                      <a:endParaRPr lang="en-NZ" sz="1400" noProof="0" dirty="0"/>
                    </a:p>
                  </a:txBody>
                  <a:tcPr/>
                </a:tc>
                <a:tc>
                  <a:txBody>
                    <a:bodyPr/>
                    <a:lstStyle/>
                    <a:p>
                      <a:pPr algn="ctr"/>
                      <a:r>
                        <a:rPr lang="it-IT" sz="1400" dirty="0"/>
                        <a:t>350</a:t>
                      </a:r>
                    </a:p>
                  </a:txBody>
                  <a:tcPr/>
                </a:tc>
                <a:tc>
                  <a:txBody>
                    <a:bodyPr/>
                    <a:lstStyle/>
                    <a:p>
                      <a:pPr algn="ctr"/>
                      <a:r>
                        <a:rPr lang="it-IT" sz="1400" dirty="0"/>
                        <a:t>370</a:t>
                      </a:r>
                    </a:p>
                  </a:txBody>
                  <a:tcPr/>
                </a:tc>
                <a:tc>
                  <a:txBody>
                    <a:bodyPr/>
                    <a:lstStyle/>
                    <a:p>
                      <a:pPr algn="ctr"/>
                      <a:r>
                        <a:rPr lang="it-IT" sz="1400" dirty="0"/>
                        <a:t>351</a:t>
                      </a:r>
                    </a:p>
                  </a:txBody>
                  <a:tcPr/>
                </a:tc>
                <a:extLst>
                  <a:ext uri="{0D108BD9-81ED-4DB2-BD59-A6C34878D82A}">
                    <a16:rowId xmlns:a16="http://schemas.microsoft.com/office/drawing/2014/main" xmlns="" val="10016"/>
                  </a:ext>
                </a:extLst>
              </a:tr>
            </a:tbl>
          </a:graphicData>
        </a:graphic>
      </p:graphicFrame>
      <p:sp>
        <p:nvSpPr>
          <p:cNvPr id="3" name="CasellaDiTesto 2">
            <a:extLst>
              <a:ext uri="{FF2B5EF4-FFF2-40B4-BE49-F238E27FC236}">
                <a16:creationId xmlns:a16="http://schemas.microsoft.com/office/drawing/2014/main" xmlns="" id="{6530B06D-7EEC-48A4-ABD9-61171F71404E}"/>
              </a:ext>
            </a:extLst>
          </p:cNvPr>
          <p:cNvSpPr txBox="1"/>
          <p:nvPr/>
        </p:nvSpPr>
        <p:spPr>
          <a:xfrm>
            <a:off x="720000" y="1666240"/>
            <a:ext cx="2317840" cy="3139321"/>
          </a:xfrm>
          <a:prstGeom prst="rect">
            <a:avLst/>
          </a:prstGeom>
          <a:noFill/>
        </p:spPr>
        <p:txBody>
          <a:bodyPr wrap="square" rtlCol="0">
            <a:spAutoFit/>
          </a:bodyPr>
          <a:lstStyle/>
          <a:p>
            <a:r>
              <a:rPr lang="en-CA" dirty="0"/>
              <a:t>No different probabilities of participating in the survey for families in the three groups</a:t>
            </a:r>
          </a:p>
          <a:p>
            <a:endParaRPr lang="en-CA" dirty="0"/>
          </a:p>
          <a:p>
            <a:r>
              <a:rPr lang="en-CA" dirty="0"/>
              <a:t>Immigrants participate significantly more</a:t>
            </a:r>
          </a:p>
          <a:p>
            <a:endParaRPr lang="en-CA" dirty="0"/>
          </a:p>
          <a:p>
            <a:endParaRPr lang="en-CA" dirty="0"/>
          </a:p>
          <a:p>
            <a:r>
              <a:rPr lang="it-IT" dirty="0"/>
              <a:t> </a:t>
            </a:r>
          </a:p>
        </p:txBody>
      </p:sp>
    </p:spTree>
    <p:extLst>
      <p:ext uri="{BB962C8B-B14F-4D97-AF65-F5344CB8AC3E}">
        <p14:creationId xmlns:p14="http://schemas.microsoft.com/office/powerpoint/2010/main" val="274230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dirty="0">
                <a:solidFill>
                  <a:schemeClr val="accent6">
                    <a:lumMod val="50000"/>
                  </a:schemeClr>
                </a:solidFill>
                <a:latin typeface="+mn-lt"/>
              </a:rPr>
              <a:t>Aim of the project</a:t>
            </a: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860" y="4486381"/>
            <a:ext cx="2685017" cy="1790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C:\Users\Chiara\Desktop\Pixabay free\children-758565_960_72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2507" y="2578068"/>
            <a:ext cx="2714370" cy="18039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633" y="1119966"/>
            <a:ext cx="2723698" cy="1353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4" name="CasellaDiTesto 3"/>
          <p:cNvSpPr txBox="1"/>
          <p:nvPr/>
        </p:nvSpPr>
        <p:spPr>
          <a:xfrm>
            <a:off x="3246474" y="1488558"/>
            <a:ext cx="8273526" cy="3139321"/>
          </a:xfrm>
          <a:prstGeom prst="rect">
            <a:avLst/>
          </a:prstGeom>
          <a:noFill/>
        </p:spPr>
        <p:txBody>
          <a:bodyPr wrap="square" rtlCol="0">
            <a:spAutoFit/>
          </a:bodyPr>
          <a:lstStyle/>
          <a:p>
            <a:pPr marL="342900" indent="-342900">
              <a:buFont typeface="Wingdings" panose="05000000000000000000" pitchFamily="2" charset="2"/>
              <a:buChar char="Ø"/>
            </a:pPr>
            <a:r>
              <a:rPr lang="en-NZ" sz="2400" dirty="0">
                <a:solidFill>
                  <a:schemeClr val="accent6">
                    <a:lumMod val="50000"/>
                  </a:schemeClr>
                </a:solidFill>
              </a:rPr>
              <a:t>To evaluate the impact of a </a:t>
            </a:r>
            <a:r>
              <a:rPr lang="en-NZ" sz="2400" b="1" dirty="0">
                <a:solidFill>
                  <a:schemeClr val="accent6">
                    <a:lumMod val="50000"/>
                  </a:schemeClr>
                </a:solidFill>
              </a:rPr>
              <a:t>conditional cash transfer </a:t>
            </a:r>
            <a:r>
              <a:rPr lang="en-NZ" sz="2400" dirty="0">
                <a:solidFill>
                  <a:schemeClr val="accent6">
                    <a:lumMod val="50000"/>
                  </a:schemeClr>
                </a:solidFill>
              </a:rPr>
              <a:t>(</a:t>
            </a:r>
            <a:r>
              <a:rPr lang="en-NZ" sz="2400" b="1" dirty="0">
                <a:solidFill>
                  <a:schemeClr val="accent6">
                    <a:lumMod val="50000"/>
                  </a:schemeClr>
                </a:solidFill>
              </a:rPr>
              <a:t>CCT</a:t>
            </a:r>
            <a:r>
              <a:rPr lang="en-NZ" sz="2400" dirty="0">
                <a:solidFill>
                  <a:schemeClr val="accent6">
                    <a:lumMod val="50000"/>
                  </a:schemeClr>
                </a:solidFill>
              </a:rPr>
              <a:t>) program on labour supply of men and women in families characterized by</a:t>
            </a:r>
          </a:p>
          <a:p>
            <a:pPr marL="800100" lvl="1" indent="-342900">
              <a:buFont typeface="Wingdings" panose="05000000000000000000" pitchFamily="2" charset="2"/>
              <a:buChar char="Ø"/>
            </a:pPr>
            <a:r>
              <a:rPr lang="en-NZ" sz="2400" dirty="0">
                <a:solidFill>
                  <a:schemeClr val="accent6">
                    <a:lumMod val="50000"/>
                  </a:schemeClr>
                </a:solidFill>
              </a:rPr>
              <a:t>Severe economic disadvantage</a:t>
            </a:r>
          </a:p>
          <a:p>
            <a:pPr marL="800100" lvl="1" indent="-342900">
              <a:buFont typeface="Wingdings" panose="05000000000000000000" pitchFamily="2" charset="2"/>
              <a:buChar char="Ø"/>
            </a:pPr>
            <a:r>
              <a:rPr lang="en-NZ" sz="2400" dirty="0">
                <a:solidFill>
                  <a:schemeClr val="accent6">
                    <a:lumMod val="50000"/>
                  </a:schemeClr>
                </a:solidFill>
              </a:rPr>
              <a:t>Presence of young children</a:t>
            </a:r>
          </a:p>
          <a:p>
            <a:pPr marL="800100" lvl="1" indent="-342900">
              <a:buFont typeface="Wingdings" panose="05000000000000000000" pitchFamily="2" charset="2"/>
              <a:buChar char="Ø"/>
            </a:pPr>
            <a:endParaRPr lang="en-NZ" sz="1200" dirty="0">
              <a:solidFill>
                <a:schemeClr val="accent6">
                  <a:lumMod val="50000"/>
                </a:schemeClr>
              </a:solidFill>
            </a:endParaRPr>
          </a:p>
          <a:p>
            <a:pPr marL="342900" indent="-342900">
              <a:buFont typeface="Wingdings" panose="05000000000000000000" pitchFamily="2" charset="2"/>
              <a:buChar char="Ø"/>
            </a:pPr>
            <a:r>
              <a:rPr lang="en-NZ" sz="2400" dirty="0">
                <a:solidFill>
                  <a:schemeClr val="accent6">
                    <a:lumMod val="50000"/>
                  </a:schemeClr>
                </a:solidFill>
              </a:rPr>
              <a:t>Specifically, to evaluate the introduction of conditionality into a </a:t>
            </a:r>
            <a:r>
              <a:rPr lang="en-NZ" sz="2400" b="1" dirty="0">
                <a:solidFill>
                  <a:schemeClr val="accent6">
                    <a:lumMod val="50000"/>
                  </a:schemeClr>
                </a:solidFill>
              </a:rPr>
              <a:t>pre-existing unconditional cash transfer program (UCT) </a:t>
            </a:r>
          </a:p>
          <a:p>
            <a:endParaRPr lang="it-IT" dirty="0"/>
          </a:p>
        </p:txBody>
      </p:sp>
    </p:spTree>
    <p:extLst>
      <p:ext uri="{BB962C8B-B14F-4D97-AF65-F5344CB8AC3E}">
        <p14:creationId xmlns:p14="http://schemas.microsoft.com/office/powerpoint/2010/main" val="2015753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model</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20/28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539752"/>
            <a:ext cx="10800000" cy="304698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Linear probability model, with robust standard errors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To improve estimates precision, we include in the model information on family income (ISEE), number of household members under age 18, secondary education, and an indicator for respondent with Italian citizenship</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Finally, to take into account the rolling basis application process and the possible effect induced by each randomization group, the model contains randomization group fixed effects in the model </a:t>
            </a:r>
          </a:p>
        </p:txBody>
      </p:sp>
    </p:spTree>
    <p:extLst>
      <p:ext uri="{BB962C8B-B14F-4D97-AF65-F5344CB8AC3E}">
        <p14:creationId xmlns:p14="http://schemas.microsoft.com/office/powerpoint/2010/main" val="303743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Baseline results</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21/28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3" name="Tabella 2"/>
          <p:cNvGraphicFramePr>
            <a:graphicFrameLocks noGrp="1"/>
          </p:cNvGraphicFramePr>
          <p:nvPr>
            <p:extLst>
              <p:ext uri="{D42A27DB-BD31-4B8C-83A1-F6EECF244321}">
                <p14:modId xmlns:p14="http://schemas.microsoft.com/office/powerpoint/2010/main" val="3373601944"/>
              </p:ext>
            </p:extLst>
          </p:nvPr>
        </p:nvGraphicFramePr>
        <p:xfrm>
          <a:off x="720000" y="1356969"/>
          <a:ext cx="10799998" cy="4859853"/>
        </p:xfrm>
        <a:graphic>
          <a:graphicData uri="http://schemas.openxmlformats.org/drawingml/2006/table">
            <a:tbl>
              <a:tblPr firstRow="1" bandRow="1">
                <a:tableStyleId>{5C22544A-7EE6-4342-B048-85BDC9FD1C3A}</a:tableStyleId>
              </a:tblPr>
              <a:tblGrid>
                <a:gridCol w="981818">
                  <a:extLst>
                    <a:ext uri="{9D8B030D-6E8A-4147-A177-3AD203B41FA5}">
                      <a16:colId xmlns:a16="http://schemas.microsoft.com/office/drawing/2014/main" xmlns="" val="20000"/>
                    </a:ext>
                  </a:extLst>
                </a:gridCol>
                <a:gridCol w="981818">
                  <a:extLst>
                    <a:ext uri="{9D8B030D-6E8A-4147-A177-3AD203B41FA5}">
                      <a16:colId xmlns:a16="http://schemas.microsoft.com/office/drawing/2014/main" xmlns="" val="20001"/>
                    </a:ext>
                  </a:extLst>
                </a:gridCol>
                <a:gridCol w="981818">
                  <a:extLst>
                    <a:ext uri="{9D8B030D-6E8A-4147-A177-3AD203B41FA5}">
                      <a16:colId xmlns:a16="http://schemas.microsoft.com/office/drawing/2014/main" xmlns="" val="20002"/>
                    </a:ext>
                  </a:extLst>
                </a:gridCol>
                <a:gridCol w="981818">
                  <a:extLst>
                    <a:ext uri="{9D8B030D-6E8A-4147-A177-3AD203B41FA5}">
                      <a16:colId xmlns:a16="http://schemas.microsoft.com/office/drawing/2014/main" xmlns="" val="20003"/>
                    </a:ext>
                  </a:extLst>
                </a:gridCol>
                <a:gridCol w="981818">
                  <a:extLst>
                    <a:ext uri="{9D8B030D-6E8A-4147-A177-3AD203B41FA5}">
                      <a16:colId xmlns:a16="http://schemas.microsoft.com/office/drawing/2014/main" xmlns="" val="20004"/>
                    </a:ext>
                  </a:extLst>
                </a:gridCol>
                <a:gridCol w="981818">
                  <a:extLst>
                    <a:ext uri="{9D8B030D-6E8A-4147-A177-3AD203B41FA5}">
                      <a16:colId xmlns:a16="http://schemas.microsoft.com/office/drawing/2014/main" xmlns="" val="20005"/>
                    </a:ext>
                  </a:extLst>
                </a:gridCol>
                <a:gridCol w="981818">
                  <a:extLst>
                    <a:ext uri="{9D8B030D-6E8A-4147-A177-3AD203B41FA5}">
                      <a16:colId xmlns:a16="http://schemas.microsoft.com/office/drawing/2014/main" xmlns="" val="20006"/>
                    </a:ext>
                  </a:extLst>
                </a:gridCol>
                <a:gridCol w="981818">
                  <a:extLst>
                    <a:ext uri="{9D8B030D-6E8A-4147-A177-3AD203B41FA5}">
                      <a16:colId xmlns:a16="http://schemas.microsoft.com/office/drawing/2014/main" xmlns="" val="20007"/>
                    </a:ext>
                  </a:extLst>
                </a:gridCol>
                <a:gridCol w="981818">
                  <a:extLst>
                    <a:ext uri="{9D8B030D-6E8A-4147-A177-3AD203B41FA5}">
                      <a16:colId xmlns:a16="http://schemas.microsoft.com/office/drawing/2014/main" xmlns="" val="20008"/>
                    </a:ext>
                  </a:extLst>
                </a:gridCol>
                <a:gridCol w="981818">
                  <a:extLst>
                    <a:ext uri="{9D8B030D-6E8A-4147-A177-3AD203B41FA5}">
                      <a16:colId xmlns:a16="http://schemas.microsoft.com/office/drawing/2014/main" xmlns="" val="20009"/>
                    </a:ext>
                  </a:extLst>
                </a:gridCol>
                <a:gridCol w="981818">
                  <a:extLst>
                    <a:ext uri="{9D8B030D-6E8A-4147-A177-3AD203B41FA5}">
                      <a16:colId xmlns:a16="http://schemas.microsoft.com/office/drawing/2014/main" xmlns="" val="20010"/>
                    </a:ext>
                  </a:extLst>
                </a:gridCol>
              </a:tblGrid>
              <a:tr h="461711">
                <a:tc>
                  <a:txBody>
                    <a:bodyPr/>
                    <a:lstStyle/>
                    <a:p>
                      <a:endParaRPr lang="it-IT" dirty="0"/>
                    </a:p>
                  </a:txBody>
                  <a:tcPr/>
                </a:tc>
                <a:tc gridSpan="5">
                  <a:txBody>
                    <a:bodyPr/>
                    <a:lstStyle/>
                    <a:p>
                      <a:pPr algn="ctr"/>
                      <a:r>
                        <a:rPr lang="it-IT" dirty="0" err="1"/>
                        <a:t>Mothers</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gridSpan="5">
                  <a:txBody>
                    <a:bodyPr/>
                    <a:lstStyle/>
                    <a:p>
                      <a:pPr algn="ctr"/>
                      <a:r>
                        <a:rPr lang="it-IT" dirty="0" err="1"/>
                        <a:t>Fathers</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xmlns="" val="10000"/>
                  </a:ext>
                </a:extLst>
              </a:tr>
              <a:tr h="461711">
                <a:tc>
                  <a:txBody>
                    <a:bodyPr/>
                    <a:lstStyle/>
                    <a:p>
                      <a:endParaRPr lang="it-IT"/>
                    </a:p>
                  </a:txBody>
                  <a:tcPr/>
                </a:tc>
                <a:tc>
                  <a:txBody>
                    <a:bodyPr/>
                    <a:lstStyle/>
                    <a:p>
                      <a:pPr algn="ctr"/>
                      <a:r>
                        <a:rPr lang="it-IT" dirty="0"/>
                        <a:t>Work</a:t>
                      </a:r>
                    </a:p>
                  </a:txBody>
                  <a:tcPr/>
                </a:tc>
                <a:tc>
                  <a:txBody>
                    <a:bodyPr/>
                    <a:lstStyle/>
                    <a:p>
                      <a:pPr algn="ctr"/>
                      <a:r>
                        <a:rPr lang="it-IT" dirty="0" err="1"/>
                        <a:t>Days</a:t>
                      </a:r>
                      <a:r>
                        <a:rPr lang="it-IT" dirty="0"/>
                        <a:t> of work</a:t>
                      </a:r>
                    </a:p>
                  </a:txBody>
                  <a:tcPr/>
                </a:tc>
                <a:tc>
                  <a:txBody>
                    <a:bodyPr/>
                    <a:lstStyle/>
                    <a:p>
                      <a:pPr algn="ctr"/>
                      <a:r>
                        <a:rPr lang="it-IT" dirty="0"/>
                        <a:t>Hours of work</a:t>
                      </a:r>
                    </a:p>
                  </a:txBody>
                  <a:tcPr/>
                </a:tc>
                <a:tc>
                  <a:txBody>
                    <a:bodyPr/>
                    <a:lstStyle/>
                    <a:p>
                      <a:pPr algn="ctr"/>
                      <a:r>
                        <a:rPr lang="it-IT" dirty="0" err="1"/>
                        <a:t>Wage</a:t>
                      </a:r>
                      <a:endParaRPr lang="it-IT" dirty="0"/>
                    </a:p>
                  </a:txBody>
                  <a:tcPr/>
                </a:tc>
                <a:tc>
                  <a:txBody>
                    <a:bodyPr/>
                    <a:lstStyle/>
                    <a:p>
                      <a:pPr algn="ctr"/>
                      <a:r>
                        <a:rPr lang="it-IT" dirty="0"/>
                        <a:t>Regular job</a:t>
                      </a:r>
                    </a:p>
                  </a:txBody>
                  <a:tcPr/>
                </a:tc>
                <a:tc>
                  <a:txBody>
                    <a:bodyPr/>
                    <a:lstStyle/>
                    <a:p>
                      <a:pPr algn="ctr"/>
                      <a:r>
                        <a:rPr lang="it-IT" dirty="0"/>
                        <a:t>Work</a:t>
                      </a:r>
                    </a:p>
                  </a:txBody>
                  <a:tcPr/>
                </a:tc>
                <a:tc>
                  <a:txBody>
                    <a:bodyPr/>
                    <a:lstStyle/>
                    <a:p>
                      <a:pPr algn="ctr"/>
                      <a:r>
                        <a:rPr lang="it-IT" dirty="0" err="1"/>
                        <a:t>Days</a:t>
                      </a:r>
                      <a:r>
                        <a:rPr lang="it-IT" dirty="0"/>
                        <a:t> of work</a:t>
                      </a:r>
                    </a:p>
                  </a:txBody>
                  <a:tcPr/>
                </a:tc>
                <a:tc>
                  <a:txBody>
                    <a:bodyPr/>
                    <a:lstStyle/>
                    <a:p>
                      <a:pPr algn="ctr"/>
                      <a:r>
                        <a:rPr lang="it-IT" dirty="0"/>
                        <a:t>Hours of work</a:t>
                      </a:r>
                    </a:p>
                  </a:txBody>
                  <a:tcPr/>
                </a:tc>
                <a:tc>
                  <a:txBody>
                    <a:bodyPr/>
                    <a:lstStyle/>
                    <a:p>
                      <a:pPr algn="ctr"/>
                      <a:r>
                        <a:rPr lang="it-IT" dirty="0" err="1"/>
                        <a:t>Wage</a:t>
                      </a:r>
                      <a:endParaRPr lang="it-IT" dirty="0"/>
                    </a:p>
                  </a:txBody>
                  <a:tcPr/>
                </a:tc>
                <a:tc>
                  <a:txBody>
                    <a:bodyPr/>
                    <a:lstStyle/>
                    <a:p>
                      <a:pPr algn="ctr"/>
                      <a:r>
                        <a:rPr lang="it-IT" dirty="0"/>
                        <a:t>Regular job</a:t>
                      </a:r>
                    </a:p>
                  </a:txBody>
                  <a:tcPr/>
                </a:tc>
                <a:extLst>
                  <a:ext uri="{0D108BD9-81ED-4DB2-BD59-A6C34878D82A}">
                    <a16:rowId xmlns:a16="http://schemas.microsoft.com/office/drawing/2014/main" xmlns="" val="10001"/>
                  </a:ext>
                </a:extLst>
              </a:tr>
              <a:tr h="461711">
                <a:tc>
                  <a:txBody>
                    <a:bodyPr/>
                    <a:lstStyle/>
                    <a:p>
                      <a:r>
                        <a:rPr lang="it-IT" dirty="0"/>
                        <a:t>CCT</a:t>
                      </a:r>
                    </a:p>
                  </a:txBody>
                  <a:tcPr/>
                </a:tc>
                <a:tc>
                  <a:txBody>
                    <a:bodyPr/>
                    <a:lstStyle/>
                    <a:p>
                      <a:pPr algn="ctr"/>
                      <a:r>
                        <a:rPr lang="it-IT" dirty="0"/>
                        <a:t>-0.02</a:t>
                      </a:r>
                    </a:p>
                    <a:p>
                      <a:pPr algn="ctr"/>
                      <a:r>
                        <a:rPr lang="it-IT" dirty="0"/>
                        <a:t>(0.03)</a:t>
                      </a:r>
                    </a:p>
                  </a:txBody>
                  <a:tcPr/>
                </a:tc>
                <a:tc>
                  <a:txBody>
                    <a:bodyPr/>
                    <a:lstStyle/>
                    <a:p>
                      <a:pPr algn="ctr"/>
                      <a:r>
                        <a:rPr lang="it-IT" dirty="0"/>
                        <a:t>-0.05 (0.15)</a:t>
                      </a:r>
                    </a:p>
                  </a:txBody>
                  <a:tcPr/>
                </a:tc>
                <a:tc>
                  <a:txBody>
                    <a:bodyPr/>
                    <a:lstStyle/>
                    <a:p>
                      <a:pPr algn="ctr"/>
                      <a:r>
                        <a:rPr lang="it-IT" dirty="0"/>
                        <a:t>0.03 (0.77)</a:t>
                      </a:r>
                    </a:p>
                  </a:txBody>
                  <a:tcPr/>
                </a:tc>
                <a:tc>
                  <a:txBody>
                    <a:bodyPr/>
                    <a:lstStyle/>
                    <a:p>
                      <a:pPr algn="ctr"/>
                      <a:r>
                        <a:rPr lang="it-IT" dirty="0"/>
                        <a:t>-0.45 (1.53)</a:t>
                      </a:r>
                    </a:p>
                  </a:txBody>
                  <a:tcPr/>
                </a:tc>
                <a:tc>
                  <a:txBody>
                    <a:bodyPr/>
                    <a:lstStyle/>
                    <a:p>
                      <a:pPr algn="ctr"/>
                      <a:r>
                        <a:rPr lang="it-IT" dirty="0"/>
                        <a:t>-0.03 (0.03)</a:t>
                      </a:r>
                    </a:p>
                  </a:txBody>
                  <a:tcPr/>
                </a:tc>
                <a:tc>
                  <a:txBody>
                    <a:bodyPr/>
                    <a:lstStyle/>
                    <a:p>
                      <a:pPr algn="ctr"/>
                      <a:r>
                        <a:rPr lang="it-IT" dirty="0"/>
                        <a:t>0.08** (0.04)</a:t>
                      </a:r>
                    </a:p>
                  </a:txBody>
                  <a:tcPr/>
                </a:tc>
                <a:tc>
                  <a:txBody>
                    <a:bodyPr/>
                    <a:lstStyle/>
                    <a:p>
                      <a:pPr algn="ctr"/>
                      <a:r>
                        <a:rPr lang="it-IT" dirty="0"/>
                        <a:t>0.48** (0.20)</a:t>
                      </a:r>
                    </a:p>
                  </a:txBody>
                  <a:tcPr/>
                </a:tc>
                <a:tc>
                  <a:txBody>
                    <a:bodyPr/>
                    <a:lstStyle/>
                    <a:p>
                      <a:pPr algn="ctr"/>
                      <a:r>
                        <a:rPr lang="it-IT" dirty="0"/>
                        <a:t>4.55*** (1.61)</a:t>
                      </a:r>
                    </a:p>
                  </a:txBody>
                  <a:tcPr/>
                </a:tc>
                <a:tc>
                  <a:txBody>
                    <a:bodyPr/>
                    <a:lstStyle/>
                    <a:p>
                      <a:pPr algn="ctr"/>
                      <a:r>
                        <a:rPr lang="it-IT" dirty="0"/>
                        <a:t>-1.05 (1.37)</a:t>
                      </a:r>
                    </a:p>
                  </a:txBody>
                  <a:tcPr/>
                </a:tc>
                <a:tc>
                  <a:txBody>
                    <a:bodyPr/>
                    <a:lstStyle/>
                    <a:p>
                      <a:pPr algn="ctr"/>
                      <a:r>
                        <a:rPr lang="it-IT" dirty="0"/>
                        <a:t>0.05 (0.04)</a:t>
                      </a:r>
                    </a:p>
                  </a:txBody>
                  <a:tcPr/>
                </a:tc>
                <a:extLst>
                  <a:ext uri="{0D108BD9-81ED-4DB2-BD59-A6C34878D82A}">
                    <a16:rowId xmlns:a16="http://schemas.microsoft.com/office/drawing/2014/main" xmlns="" val="10002"/>
                  </a:ext>
                </a:extLst>
              </a:tr>
              <a:tr h="461711">
                <a:tc>
                  <a:txBody>
                    <a:bodyPr/>
                    <a:lstStyle/>
                    <a:p>
                      <a:r>
                        <a:rPr lang="it-IT" dirty="0"/>
                        <a:t>UCT</a:t>
                      </a:r>
                    </a:p>
                  </a:txBody>
                  <a:tcPr/>
                </a:tc>
                <a:tc>
                  <a:txBody>
                    <a:bodyPr/>
                    <a:lstStyle/>
                    <a:p>
                      <a:pPr algn="ctr"/>
                      <a:r>
                        <a:rPr lang="it-IT" dirty="0"/>
                        <a:t>-0.02 (0.03)</a:t>
                      </a:r>
                    </a:p>
                  </a:txBody>
                  <a:tcPr/>
                </a:tc>
                <a:tc>
                  <a:txBody>
                    <a:bodyPr/>
                    <a:lstStyle/>
                    <a:p>
                      <a:pPr algn="ctr"/>
                      <a:r>
                        <a:rPr lang="it-IT" dirty="0"/>
                        <a:t>-0.08 (0.14)</a:t>
                      </a:r>
                    </a:p>
                  </a:txBody>
                  <a:tcPr/>
                </a:tc>
                <a:tc>
                  <a:txBody>
                    <a:bodyPr/>
                    <a:lstStyle/>
                    <a:p>
                      <a:pPr algn="ctr"/>
                      <a:r>
                        <a:rPr lang="it-IT" dirty="0"/>
                        <a:t>0.22 (0.75)</a:t>
                      </a:r>
                    </a:p>
                  </a:txBody>
                  <a:tcPr/>
                </a:tc>
                <a:tc>
                  <a:txBody>
                    <a:bodyPr/>
                    <a:lstStyle/>
                    <a:p>
                      <a:pPr algn="ctr"/>
                      <a:r>
                        <a:rPr lang="it-IT" dirty="0"/>
                        <a:t>-0.04 (2.30)</a:t>
                      </a:r>
                    </a:p>
                  </a:txBody>
                  <a:tcPr/>
                </a:tc>
                <a:tc>
                  <a:txBody>
                    <a:bodyPr/>
                    <a:lstStyle/>
                    <a:p>
                      <a:pPr algn="ctr"/>
                      <a:r>
                        <a:rPr lang="it-IT" dirty="0"/>
                        <a:t>0.00 (0.03)</a:t>
                      </a:r>
                    </a:p>
                  </a:txBody>
                  <a:tcPr/>
                </a:tc>
                <a:tc>
                  <a:txBody>
                    <a:bodyPr/>
                    <a:lstStyle/>
                    <a:p>
                      <a:pPr algn="ctr"/>
                      <a:r>
                        <a:rPr lang="it-IT" dirty="0"/>
                        <a:t>0.01 (0.04)</a:t>
                      </a:r>
                    </a:p>
                  </a:txBody>
                  <a:tcPr/>
                </a:tc>
                <a:tc>
                  <a:txBody>
                    <a:bodyPr/>
                    <a:lstStyle/>
                    <a:p>
                      <a:pPr algn="ctr"/>
                      <a:r>
                        <a:rPr lang="it-IT" dirty="0"/>
                        <a:t>0.06 (0.20)</a:t>
                      </a:r>
                    </a:p>
                  </a:txBody>
                  <a:tcPr/>
                </a:tc>
                <a:tc>
                  <a:txBody>
                    <a:bodyPr/>
                    <a:lstStyle/>
                    <a:p>
                      <a:pPr algn="ctr"/>
                      <a:r>
                        <a:rPr lang="it-IT" dirty="0"/>
                        <a:t>0.36 (1.38)</a:t>
                      </a:r>
                    </a:p>
                  </a:txBody>
                  <a:tcPr/>
                </a:tc>
                <a:tc>
                  <a:txBody>
                    <a:bodyPr/>
                    <a:lstStyle/>
                    <a:p>
                      <a:pPr algn="ctr"/>
                      <a:r>
                        <a:rPr lang="it-IT" dirty="0"/>
                        <a:t>0.53 (1.53)</a:t>
                      </a:r>
                    </a:p>
                  </a:txBody>
                  <a:tcPr/>
                </a:tc>
                <a:tc>
                  <a:txBody>
                    <a:bodyPr/>
                    <a:lstStyle/>
                    <a:p>
                      <a:pPr algn="ctr"/>
                      <a:r>
                        <a:rPr lang="it-IT" dirty="0"/>
                        <a:t>0.02 (0.04)</a:t>
                      </a:r>
                    </a:p>
                  </a:txBody>
                  <a:tcPr/>
                </a:tc>
                <a:extLst>
                  <a:ext uri="{0D108BD9-81ED-4DB2-BD59-A6C34878D82A}">
                    <a16:rowId xmlns:a16="http://schemas.microsoft.com/office/drawing/2014/main" xmlns="" val="10003"/>
                  </a:ext>
                </a:extLst>
              </a:tr>
              <a:tr h="461711">
                <a:tc>
                  <a:txBody>
                    <a:bodyPr/>
                    <a:lstStyle/>
                    <a:p>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extLst>
                  <a:ext uri="{0D108BD9-81ED-4DB2-BD59-A6C34878D82A}">
                    <a16:rowId xmlns:a16="http://schemas.microsoft.com/office/drawing/2014/main" xmlns="" val="10004"/>
                  </a:ext>
                </a:extLst>
              </a:tr>
              <a:tr h="461711">
                <a:tc>
                  <a:txBody>
                    <a:bodyPr/>
                    <a:lstStyle/>
                    <a:p>
                      <a:r>
                        <a:rPr lang="it-IT" dirty="0" err="1"/>
                        <a:t>Mean</a:t>
                      </a:r>
                      <a:r>
                        <a:rPr lang="it-IT" baseline="0" dirty="0"/>
                        <a:t> CG</a:t>
                      </a:r>
                      <a:endParaRPr lang="it-IT" dirty="0"/>
                    </a:p>
                  </a:txBody>
                  <a:tcPr/>
                </a:tc>
                <a:tc>
                  <a:txBody>
                    <a:bodyPr/>
                    <a:lstStyle/>
                    <a:p>
                      <a:pPr algn="ctr"/>
                      <a:r>
                        <a:rPr lang="it-IT" dirty="0"/>
                        <a:t>0.30</a:t>
                      </a:r>
                    </a:p>
                  </a:txBody>
                  <a:tcPr/>
                </a:tc>
                <a:tc>
                  <a:txBody>
                    <a:bodyPr/>
                    <a:lstStyle/>
                    <a:p>
                      <a:pPr algn="ctr"/>
                      <a:r>
                        <a:rPr lang="it-IT" dirty="0"/>
                        <a:t>1.10</a:t>
                      </a:r>
                    </a:p>
                  </a:txBody>
                  <a:tcPr/>
                </a:tc>
                <a:tc>
                  <a:txBody>
                    <a:bodyPr/>
                    <a:lstStyle/>
                    <a:p>
                      <a:pPr algn="ctr"/>
                      <a:r>
                        <a:rPr lang="it-IT" dirty="0"/>
                        <a:t>4.48</a:t>
                      </a:r>
                    </a:p>
                  </a:txBody>
                  <a:tcPr/>
                </a:tc>
                <a:tc>
                  <a:txBody>
                    <a:bodyPr/>
                    <a:lstStyle/>
                    <a:p>
                      <a:pPr algn="ctr"/>
                      <a:r>
                        <a:rPr lang="it-IT" dirty="0"/>
                        <a:t>9.10</a:t>
                      </a:r>
                    </a:p>
                  </a:txBody>
                  <a:tcPr/>
                </a:tc>
                <a:tc>
                  <a:txBody>
                    <a:bodyPr/>
                    <a:lstStyle/>
                    <a:p>
                      <a:pPr algn="ctr"/>
                      <a:r>
                        <a:rPr lang="it-IT" dirty="0"/>
                        <a:t>0.17</a:t>
                      </a:r>
                    </a:p>
                  </a:txBody>
                  <a:tcPr/>
                </a:tc>
                <a:tc>
                  <a:txBody>
                    <a:bodyPr/>
                    <a:lstStyle/>
                    <a:p>
                      <a:pPr algn="ctr"/>
                      <a:r>
                        <a:rPr lang="it-IT" dirty="0"/>
                        <a:t>0.56</a:t>
                      </a:r>
                    </a:p>
                  </a:txBody>
                  <a:tcPr/>
                </a:tc>
                <a:tc>
                  <a:txBody>
                    <a:bodyPr/>
                    <a:lstStyle/>
                    <a:p>
                      <a:pPr algn="ctr"/>
                      <a:r>
                        <a:rPr lang="it-IT" dirty="0"/>
                        <a:t>2.36</a:t>
                      </a:r>
                    </a:p>
                  </a:txBody>
                  <a:tcPr/>
                </a:tc>
                <a:tc>
                  <a:txBody>
                    <a:bodyPr/>
                    <a:lstStyle/>
                    <a:p>
                      <a:pPr algn="ctr"/>
                      <a:r>
                        <a:rPr lang="it-IT" dirty="0"/>
                        <a:t>13.29</a:t>
                      </a:r>
                    </a:p>
                  </a:txBody>
                  <a:tcPr/>
                </a:tc>
                <a:tc>
                  <a:txBody>
                    <a:bodyPr/>
                    <a:lstStyle/>
                    <a:p>
                      <a:pPr algn="ctr"/>
                      <a:r>
                        <a:rPr lang="it-IT" dirty="0"/>
                        <a:t>9.56</a:t>
                      </a:r>
                    </a:p>
                  </a:txBody>
                  <a:tcPr/>
                </a:tc>
                <a:tc>
                  <a:txBody>
                    <a:bodyPr/>
                    <a:lstStyle/>
                    <a:p>
                      <a:pPr algn="ctr"/>
                      <a:r>
                        <a:rPr lang="it-IT" dirty="0"/>
                        <a:t>0.35</a:t>
                      </a:r>
                    </a:p>
                  </a:txBody>
                  <a:tcPr/>
                </a:tc>
                <a:extLst>
                  <a:ext uri="{0D108BD9-81ED-4DB2-BD59-A6C34878D82A}">
                    <a16:rowId xmlns:a16="http://schemas.microsoft.com/office/drawing/2014/main" xmlns="" val="10005"/>
                  </a:ext>
                </a:extLst>
              </a:tr>
              <a:tr h="461711">
                <a:tc>
                  <a:txBody>
                    <a:bodyPr/>
                    <a:lstStyle/>
                    <a:p>
                      <a:r>
                        <a:rPr lang="it-IT" dirty="0"/>
                        <a:t>P </a:t>
                      </a:r>
                      <a:r>
                        <a:rPr lang="it-IT" dirty="0" err="1"/>
                        <a:t>value</a:t>
                      </a:r>
                      <a:r>
                        <a:rPr lang="it-IT" baseline="0" dirty="0"/>
                        <a:t> (CCT-UCT)</a:t>
                      </a:r>
                      <a:endParaRPr lang="it-IT" dirty="0"/>
                    </a:p>
                  </a:txBody>
                  <a:tcPr/>
                </a:tc>
                <a:tc>
                  <a:txBody>
                    <a:bodyPr/>
                    <a:lstStyle/>
                    <a:p>
                      <a:pPr algn="ctr"/>
                      <a:r>
                        <a:rPr lang="it-IT" dirty="0"/>
                        <a:t>0.97</a:t>
                      </a:r>
                    </a:p>
                  </a:txBody>
                  <a:tcPr/>
                </a:tc>
                <a:tc>
                  <a:txBody>
                    <a:bodyPr/>
                    <a:lstStyle/>
                    <a:p>
                      <a:pPr algn="ctr"/>
                      <a:r>
                        <a:rPr lang="it-IT" dirty="0"/>
                        <a:t>0.82</a:t>
                      </a:r>
                    </a:p>
                  </a:txBody>
                  <a:tcPr/>
                </a:tc>
                <a:tc>
                  <a:txBody>
                    <a:bodyPr/>
                    <a:lstStyle/>
                    <a:p>
                      <a:pPr algn="ctr"/>
                      <a:r>
                        <a:rPr lang="it-IT" dirty="0"/>
                        <a:t>0.82</a:t>
                      </a:r>
                    </a:p>
                  </a:txBody>
                  <a:tcPr/>
                </a:tc>
                <a:tc>
                  <a:txBody>
                    <a:bodyPr/>
                    <a:lstStyle/>
                    <a:p>
                      <a:pPr algn="ctr"/>
                      <a:r>
                        <a:rPr lang="it-IT" dirty="0"/>
                        <a:t>0.81</a:t>
                      </a:r>
                    </a:p>
                  </a:txBody>
                  <a:tcPr/>
                </a:tc>
                <a:tc>
                  <a:txBody>
                    <a:bodyPr/>
                    <a:lstStyle/>
                    <a:p>
                      <a:pPr algn="ctr"/>
                      <a:r>
                        <a:rPr lang="it-IT" dirty="0"/>
                        <a:t>0.28</a:t>
                      </a:r>
                    </a:p>
                  </a:txBody>
                  <a:tcPr/>
                </a:tc>
                <a:tc>
                  <a:txBody>
                    <a:bodyPr/>
                    <a:lstStyle/>
                    <a:p>
                      <a:pPr algn="ctr"/>
                      <a:r>
                        <a:rPr lang="it-IT" dirty="0"/>
                        <a:t>0.08</a:t>
                      </a:r>
                    </a:p>
                  </a:txBody>
                  <a:tcPr/>
                </a:tc>
                <a:tc>
                  <a:txBody>
                    <a:bodyPr/>
                    <a:lstStyle/>
                    <a:p>
                      <a:pPr algn="ctr"/>
                      <a:r>
                        <a:rPr lang="it-IT" dirty="0"/>
                        <a:t>0.03</a:t>
                      </a:r>
                    </a:p>
                  </a:txBody>
                  <a:tcPr/>
                </a:tc>
                <a:tc>
                  <a:txBody>
                    <a:bodyPr/>
                    <a:lstStyle/>
                    <a:p>
                      <a:pPr algn="ctr"/>
                      <a:r>
                        <a:rPr lang="it-IT" dirty="0"/>
                        <a:t>0.00</a:t>
                      </a:r>
                    </a:p>
                  </a:txBody>
                  <a:tcPr/>
                </a:tc>
                <a:tc>
                  <a:txBody>
                    <a:bodyPr/>
                    <a:lstStyle/>
                    <a:p>
                      <a:pPr algn="ctr"/>
                      <a:r>
                        <a:rPr lang="it-IT" dirty="0"/>
                        <a:t>0.25</a:t>
                      </a:r>
                    </a:p>
                  </a:txBody>
                  <a:tcPr/>
                </a:tc>
                <a:tc>
                  <a:txBody>
                    <a:bodyPr/>
                    <a:lstStyle/>
                    <a:p>
                      <a:pPr algn="ctr"/>
                      <a:r>
                        <a:rPr lang="it-IT" dirty="0"/>
                        <a:t>0.37</a:t>
                      </a:r>
                    </a:p>
                  </a:txBody>
                  <a:tcPr/>
                </a:tc>
                <a:extLst>
                  <a:ext uri="{0D108BD9-81ED-4DB2-BD59-A6C34878D82A}">
                    <a16:rowId xmlns:a16="http://schemas.microsoft.com/office/drawing/2014/main" xmlns="" val="10006"/>
                  </a:ext>
                </a:extLst>
              </a:tr>
              <a:tr h="461711">
                <a:tc>
                  <a:txBody>
                    <a:bodyPr/>
                    <a:lstStyle/>
                    <a:p>
                      <a:r>
                        <a:rPr lang="it-IT" dirty="0" err="1"/>
                        <a:t>Obs</a:t>
                      </a:r>
                      <a:endParaRPr lang="it-IT" dirty="0"/>
                    </a:p>
                  </a:txBody>
                  <a:tcPr/>
                </a:tc>
                <a:tc>
                  <a:txBody>
                    <a:bodyPr/>
                    <a:lstStyle/>
                    <a:p>
                      <a:pPr algn="ctr"/>
                      <a:r>
                        <a:rPr lang="it-IT" dirty="0"/>
                        <a:t>1,069</a:t>
                      </a:r>
                    </a:p>
                  </a:txBody>
                  <a:tcPr/>
                </a:tc>
                <a:tc>
                  <a:txBody>
                    <a:bodyPr/>
                    <a:lstStyle/>
                    <a:p>
                      <a:pPr algn="ctr"/>
                      <a:r>
                        <a:rPr lang="it-IT" dirty="0"/>
                        <a:t>1,069</a:t>
                      </a:r>
                    </a:p>
                  </a:txBody>
                  <a:tcPr/>
                </a:tc>
                <a:tc>
                  <a:txBody>
                    <a:bodyPr/>
                    <a:lstStyle/>
                    <a:p>
                      <a:pPr algn="ctr"/>
                      <a:r>
                        <a:rPr lang="it-IT" dirty="0"/>
                        <a:t>1,068</a:t>
                      </a:r>
                    </a:p>
                  </a:txBody>
                  <a:tcPr/>
                </a:tc>
                <a:tc>
                  <a:txBody>
                    <a:bodyPr/>
                    <a:lstStyle/>
                    <a:p>
                      <a:pPr algn="ctr"/>
                      <a:r>
                        <a:rPr lang="it-IT" dirty="0"/>
                        <a:t>219</a:t>
                      </a:r>
                    </a:p>
                  </a:txBody>
                  <a:tcPr/>
                </a:tc>
                <a:tc>
                  <a:txBody>
                    <a:bodyPr/>
                    <a:lstStyle/>
                    <a:p>
                      <a:pPr algn="ctr"/>
                      <a:r>
                        <a:rPr lang="it-IT" dirty="0"/>
                        <a:t>1,069</a:t>
                      </a:r>
                    </a:p>
                  </a:txBody>
                  <a:tcPr/>
                </a:tc>
                <a:tc>
                  <a:txBody>
                    <a:bodyPr/>
                    <a:lstStyle/>
                    <a:p>
                      <a:pPr algn="ctr"/>
                      <a:r>
                        <a:rPr lang="it-IT" dirty="0"/>
                        <a:t>869</a:t>
                      </a:r>
                    </a:p>
                  </a:txBody>
                  <a:tcPr/>
                </a:tc>
                <a:tc>
                  <a:txBody>
                    <a:bodyPr/>
                    <a:lstStyle/>
                    <a:p>
                      <a:pPr algn="ctr"/>
                      <a:r>
                        <a:rPr lang="it-IT" dirty="0"/>
                        <a:t>869</a:t>
                      </a:r>
                    </a:p>
                  </a:txBody>
                  <a:tcPr/>
                </a:tc>
                <a:tc>
                  <a:txBody>
                    <a:bodyPr/>
                    <a:lstStyle/>
                    <a:p>
                      <a:pPr algn="ctr"/>
                      <a:r>
                        <a:rPr lang="it-IT" dirty="0"/>
                        <a:t>856</a:t>
                      </a:r>
                    </a:p>
                  </a:txBody>
                  <a:tcPr/>
                </a:tc>
                <a:tc>
                  <a:txBody>
                    <a:bodyPr/>
                    <a:lstStyle/>
                    <a:p>
                      <a:pPr algn="ctr"/>
                      <a:r>
                        <a:rPr lang="it-IT" dirty="0"/>
                        <a:t>268</a:t>
                      </a:r>
                    </a:p>
                  </a:txBody>
                  <a:tcPr/>
                </a:tc>
                <a:tc>
                  <a:txBody>
                    <a:bodyPr/>
                    <a:lstStyle/>
                    <a:p>
                      <a:pPr algn="ctr"/>
                      <a:r>
                        <a:rPr lang="it-IT"/>
                        <a:t>850</a:t>
                      </a:r>
                      <a:endParaRPr lang="it-IT"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047938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Mechanisms 1</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22/28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8" name="Tabella 7"/>
          <p:cNvGraphicFramePr>
            <a:graphicFrameLocks noGrp="1"/>
          </p:cNvGraphicFramePr>
          <p:nvPr>
            <p:extLst>
              <p:ext uri="{D42A27DB-BD31-4B8C-83A1-F6EECF244321}">
                <p14:modId xmlns:p14="http://schemas.microsoft.com/office/powerpoint/2010/main" val="495161737"/>
              </p:ext>
            </p:extLst>
          </p:nvPr>
        </p:nvGraphicFramePr>
        <p:xfrm>
          <a:off x="720000" y="1356969"/>
          <a:ext cx="10799998" cy="4859853"/>
        </p:xfrm>
        <a:graphic>
          <a:graphicData uri="http://schemas.openxmlformats.org/drawingml/2006/table">
            <a:tbl>
              <a:tblPr firstRow="1" bandRow="1">
                <a:tableStyleId>{5C22544A-7EE6-4342-B048-85BDC9FD1C3A}</a:tableStyleId>
              </a:tblPr>
              <a:tblGrid>
                <a:gridCol w="981818">
                  <a:extLst>
                    <a:ext uri="{9D8B030D-6E8A-4147-A177-3AD203B41FA5}">
                      <a16:colId xmlns:a16="http://schemas.microsoft.com/office/drawing/2014/main" xmlns="" val="20000"/>
                    </a:ext>
                  </a:extLst>
                </a:gridCol>
                <a:gridCol w="981818">
                  <a:extLst>
                    <a:ext uri="{9D8B030D-6E8A-4147-A177-3AD203B41FA5}">
                      <a16:colId xmlns:a16="http://schemas.microsoft.com/office/drawing/2014/main" xmlns="" val="20001"/>
                    </a:ext>
                  </a:extLst>
                </a:gridCol>
                <a:gridCol w="981818">
                  <a:extLst>
                    <a:ext uri="{9D8B030D-6E8A-4147-A177-3AD203B41FA5}">
                      <a16:colId xmlns:a16="http://schemas.microsoft.com/office/drawing/2014/main" xmlns="" val="20002"/>
                    </a:ext>
                  </a:extLst>
                </a:gridCol>
                <a:gridCol w="981818">
                  <a:extLst>
                    <a:ext uri="{9D8B030D-6E8A-4147-A177-3AD203B41FA5}">
                      <a16:colId xmlns:a16="http://schemas.microsoft.com/office/drawing/2014/main" xmlns="" val="20003"/>
                    </a:ext>
                  </a:extLst>
                </a:gridCol>
                <a:gridCol w="981818">
                  <a:extLst>
                    <a:ext uri="{9D8B030D-6E8A-4147-A177-3AD203B41FA5}">
                      <a16:colId xmlns:a16="http://schemas.microsoft.com/office/drawing/2014/main" xmlns="" val="20004"/>
                    </a:ext>
                  </a:extLst>
                </a:gridCol>
                <a:gridCol w="981818">
                  <a:extLst>
                    <a:ext uri="{9D8B030D-6E8A-4147-A177-3AD203B41FA5}">
                      <a16:colId xmlns:a16="http://schemas.microsoft.com/office/drawing/2014/main" xmlns="" val="20005"/>
                    </a:ext>
                  </a:extLst>
                </a:gridCol>
                <a:gridCol w="981818">
                  <a:extLst>
                    <a:ext uri="{9D8B030D-6E8A-4147-A177-3AD203B41FA5}">
                      <a16:colId xmlns:a16="http://schemas.microsoft.com/office/drawing/2014/main" xmlns="" val="20006"/>
                    </a:ext>
                  </a:extLst>
                </a:gridCol>
                <a:gridCol w="981818">
                  <a:extLst>
                    <a:ext uri="{9D8B030D-6E8A-4147-A177-3AD203B41FA5}">
                      <a16:colId xmlns:a16="http://schemas.microsoft.com/office/drawing/2014/main" xmlns="" val="20007"/>
                    </a:ext>
                  </a:extLst>
                </a:gridCol>
                <a:gridCol w="981818">
                  <a:extLst>
                    <a:ext uri="{9D8B030D-6E8A-4147-A177-3AD203B41FA5}">
                      <a16:colId xmlns:a16="http://schemas.microsoft.com/office/drawing/2014/main" xmlns="" val="20008"/>
                    </a:ext>
                  </a:extLst>
                </a:gridCol>
                <a:gridCol w="981818">
                  <a:extLst>
                    <a:ext uri="{9D8B030D-6E8A-4147-A177-3AD203B41FA5}">
                      <a16:colId xmlns:a16="http://schemas.microsoft.com/office/drawing/2014/main" xmlns="" val="20009"/>
                    </a:ext>
                  </a:extLst>
                </a:gridCol>
                <a:gridCol w="981818">
                  <a:extLst>
                    <a:ext uri="{9D8B030D-6E8A-4147-A177-3AD203B41FA5}">
                      <a16:colId xmlns:a16="http://schemas.microsoft.com/office/drawing/2014/main" xmlns="" val="20010"/>
                    </a:ext>
                  </a:extLst>
                </a:gridCol>
              </a:tblGrid>
              <a:tr h="461711">
                <a:tc>
                  <a:txBody>
                    <a:bodyPr/>
                    <a:lstStyle/>
                    <a:p>
                      <a:endParaRPr lang="it-IT" dirty="0"/>
                    </a:p>
                  </a:txBody>
                  <a:tcPr/>
                </a:tc>
                <a:tc gridSpan="5">
                  <a:txBody>
                    <a:bodyPr/>
                    <a:lstStyle/>
                    <a:p>
                      <a:pPr algn="ctr"/>
                      <a:r>
                        <a:rPr lang="it-IT" dirty="0" err="1"/>
                        <a:t>Mothers</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gridSpan="5">
                  <a:txBody>
                    <a:bodyPr/>
                    <a:lstStyle/>
                    <a:p>
                      <a:pPr algn="ctr"/>
                      <a:r>
                        <a:rPr lang="it-IT" dirty="0" err="1"/>
                        <a:t>Fathers</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xmlns="" val="10000"/>
                  </a:ext>
                </a:extLst>
              </a:tr>
              <a:tr h="461711">
                <a:tc>
                  <a:txBody>
                    <a:bodyPr/>
                    <a:lstStyle/>
                    <a:p>
                      <a:endParaRPr lang="it-IT"/>
                    </a:p>
                  </a:txBody>
                  <a:tcPr/>
                </a:tc>
                <a:tc>
                  <a:txBody>
                    <a:bodyPr/>
                    <a:lstStyle/>
                    <a:p>
                      <a:pPr algn="ctr"/>
                      <a:r>
                        <a:rPr lang="it-IT" dirty="0"/>
                        <a:t>CV</a:t>
                      </a:r>
                    </a:p>
                  </a:txBody>
                  <a:tcPr/>
                </a:tc>
                <a:tc>
                  <a:txBody>
                    <a:bodyPr/>
                    <a:lstStyle/>
                    <a:p>
                      <a:pPr algn="ctr"/>
                      <a:r>
                        <a:rPr lang="it-IT" dirty="0" err="1"/>
                        <a:t>Italian</a:t>
                      </a:r>
                      <a:r>
                        <a:rPr lang="it-IT" dirty="0"/>
                        <a:t> </a:t>
                      </a:r>
                      <a:r>
                        <a:rPr lang="it-IT" dirty="0" err="1"/>
                        <a:t>course</a:t>
                      </a:r>
                      <a:endParaRPr lang="it-IT" dirty="0"/>
                    </a:p>
                  </a:txBody>
                  <a:tcPr/>
                </a:tc>
                <a:tc>
                  <a:txBody>
                    <a:bodyPr/>
                    <a:lstStyle/>
                    <a:p>
                      <a:pPr algn="ctr"/>
                      <a:r>
                        <a:rPr lang="it-IT" dirty="0"/>
                        <a:t>PC </a:t>
                      </a:r>
                      <a:r>
                        <a:rPr lang="it-IT" dirty="0" err="1"/>
                        <a:t>course</a:t>
                      </a:r>
                      <a:endParaRPr lang="it-IT" dirty="0"/>
                    </a:p>
                  </a:txBody>
                  <a:tcPr/>
                </a:tc>
                <a:tc>
                  <a:txBody>
                    <a:bodyPr/>
                    <a:lstStyle/>
                    <a:p>
                      <a:pPr algn="ctr"/>
                      <a:r>
                        <a:rPr lang="it-IT" dirty="0" err="1"/>
                        <a:t>Profess</a:t>
                      </a:r>
                      <a:r>
                        <a:rPr lang="it-IT" baseline="0" dirty="0"/>
                        <a:t> </a:t>
                      </a:r>
                      <a:r>
                        <a:rPr lang="it-IT" baseline="0" dirty="0" err="1"/>
                        <a:t>course</a:t>
                      </a:r>
                      <a:endParaRPr lang="it-IT" dirty="0"/>
                    </a:p>
                  </a:txBody>
                  <a:tcPr/>
                </a:tc>
                <a:tc>
                  <a:txBody>
                    <a:bodyPr/>
                    <a:lstStyle/>
                    <a:p>
                      <a:pPr algn="ctr"/>
                      <a:r>
                        <a:rPr lang="it-IT" dirty="0" err="1"/>
                        <a:t>Looking</a:t>
                      </a:r>
                      <a:r>
                        <a:rPr lang="it-IT" dirty="0"/>
                        <a:t> for a job</a:t>
                      </a:r>
                    </a:p>
                  </a:txBody>
                  <a:tcPr/>
                </a:tc>
                <a:tc>
                  <a:txBody>
                    <a:bodyPr/>
                    <a:lstStyle/>
                    <a:p>
                      <a:pPr algn="ctr"/>
                      <a:r>
                        <a:rPr lang="it-IT" dirty="0"/>
                        <a:t>CV</a:t>
                      </a:r>
                    </a:p>
                  </a:txBody>
                  <a:tcPr/>
                </a:tc>
                <a:tc>
                  <a:txBody>
                    <a:bodyPr/>
                    <a:lstStyle/>
                    <a:p>
                      <a:pPr algn="ctr"/>
                      <a:r>
                        <a:rPr lang="it-IT" dirty="0" err="1"/>
                        <a:t>Italian</a:t>
                      </a:r>
                      <a:r>
                        <a:rPr lang="it-IT" dirty="0"/>
                        <a:t> </a:t>
                      </a:r>
                      <a:r>
                        <a:rPr lang="it-IT" dirty="0" err="1"/>
                        <a:t>course</a:t>
                      </a:r>
                      <a:endParaRPr lang="it-IT" dirty="0"/>
                    </a:p>
                  </a:txBody>
                  <a:tcPr/>
                </a:tc>
                <a:tc>
                  <a:txBody>
                    <a:bodyPr/>
                    <a:lstStyle/>
                    <a:p>
                      <a:pPr algn="ctr"/>
                      <a:r>
                        <a:rPr lang="it-IT" dirty="0"/>
                        <a:t>PC </a:t>
                      </a:r>
                      <a:r>
                        <a:rPr lang="it-IT" dirty="0" err="1"/>
                        <a:t>course</a:t>
                      </a:r>
                      <a:endParaRPr lang="it-IT" dirty="0"/>
                    </a:p>
                  </a:txBody>
                  <a:tcPr/>
                </a:tc>
                <a:tc>
                  <a:txBody>
                    <a:bodyPr/>
                    <a:lstStyle/>
                    <a:p>
                      <a:pPr algn="ctr"/>
                      <a:r>
                        <a:rPr lang="it-IT" dirty="0" err="1"/>
                        <a:t>Profess</a:t>
                      </a:r>
                      <a:r>
                        <a:rPr lang="it-IT" baseline="0" dirty="0"/>
                        <a:t> </a:t>
                      </a:r>
                      <a:r>
                        <a:rPr lang="it-IT" baseline="0" dirty="0" err="1"/>
                        <a:t>course</a:t>
                      </a:r>
                      <a:endParaRPr lang="it-IT" dirty="0"/>
                    </a:p>
                  </a:txBody>
                  <a:tcPr/>
                </a:tc>
                <a:tc>
                  <a:txBody>
                    <a:bodyPr/>
                    <a:lstStyle/>
                    <a:p>
                      <a:pPr algn="ctr"/>
                      <a:r>
                        <a:rPr lang="it-IT" dirty="0" err="1"/>
                        <a:t>Looking</a:t>
                      </a:r>
                      <a:r>
                        <a:rPr lang="it-IT" dirty="0"/>
                        <a:t> for a job</a:t>
                      </a:r>
                    </a:p>
                  </a:txBody>
                  <a:tcPr/>
                </a:tc>
                <a:extLst>
                  <a:ext uri="{0D108BD9-81ED-4DB2-BD59-A6C34878D82A}">
                    <a16:rowId xmlns:a16="http://schemas.microsoft.com/office/drawing/2014/main" xmlns="" val="10001"/>
                  </a:ext>
                </a:extLst>
              </a:tr>
              <a:tr h="461711">
                <a:tc>
                  <a:txBody>
                    <a:bodyPr/>
                    <a:lstStyle/>
                    <a:p>
                      <a:r>
                        <a:rPr lang="it-IT" dirty="0"/>
                        <a:t>CCT</a:t>
                      </a:r>
                    </a:p>
                  </a:txBody>
                  <a:tcPr/>
                </a:tc>
                <a:tc>
                  <a:txBody>
                    <a:bodyPr/>
                    <a:lstStyle/>
                    <a:p>
                      <a:pPr algn="ctr"/>
                      <a:r>
                        <a:rPr lang="it-IT" dirty="0"/>
                        <a:t>0.06* (0.04)</a:t>
                      </a:r>
                    </a:p>
                  </a:txBody>
                  <a:tcPr/>
                </a:tc>
                <a:tc>
                  <a:txBody>
                    <a:bodyPr/>
                    <a:lstStyle/>
                    <a:p>
                      <a:pPr algn="ctr"/>
                      <a:r>
                        <a:rPr lang="it-IT" dirty="0"/>
                        <a:t>0.02</a:t>
                      </a:r>
                      <a:r>
                        <a:rPr lang="it-IT" baseline="0" dirty="0"/>
                        <a:t> (0.03)</a:t>
                      </a:r>
                      <a:endParaRPr lang="it-IT" dirty="0"/>
                    </a:p>
                  </a:txBody>
                  <a:tcPr/>
                </a:tc>
                <a:tc>
                  <a:txBody>
                    <a:bodyPr/>
                    <a:lstStyle/>
                    <a:p>
                      <a:pPr algn="ctr"/>
                      <a:r>
                        <a:rPr lang="it-IT" dirty="0"/>
                        <a:t>0.05** (0.02)</a:t>
                      </a:r>
                    </a:p>
                  </a:txBody>
                  <a:tcPr/>
                </a:tc>
                <a:tc>
                  <a:txBody>
                    <a:bodyPr/>
                    <a:lstStyle/>
                    <a:p>
                      <a:pPr algn="ctr"/>
                      <a:r>
                        <a:rPr lang="it-IT" dirty="0"/>
                        <a:t>0.00 (0.03)</a:t>
                      </a:r>
                    </a:p>
                  </a:txBody>
                  <a:tcPr/>
                </a:tc>
                <a:tc>
                  <a:txBody>
                    <a:bodyPr/>
                    <a:lstStyle/>
                    <a:p>
                      <a:pPr algn="ctr"/>
                      <a:r>
                        <a:rPr lang="it-IT" dirty="0"/>
                        <a:t>0.00 (0.04)</a:t>
                      </a:r>
                    </a:p>
                  </a:txBody>
                  <a:tcPr/>
                </a:tc>
                <a:tc>
                  <a:txBody>
                    <a:bodyPr/>
                    <a:lstStyle/>
                    <a:p>
                      <a:pPr algn="ctr"/>
                      <a:r>
                        <a:rPr lang="it-IT" dirty="0"/>
                        <a:t>0.05 (0.04)</a:t>
                      </a:r>
                    </a:p>
                  </a:txBody>
                  <a:tcPr/>
                </a:tc>
                <a:tc>
                  <a:txBody>
                    <a:bodyPr/>
                    <a:lstStyle/>
                    <a:p>
                      <a:pPr algn="ctr"/>
                      <a:r>
                        <a:rPr lang="it-IT" dirty="0"/>
                        <a:t>0.06* (0.03)</a:t>
                      </a:r>
                    </a:p>
                  </a:txBody>
                  <a:tcPr/>
                </a:tc>
                <a:tc>
                  <a:txBody>
                    <a:bodyPr/>
                    <a:lstStyle/>
                    <a:p>
                      <a:pPr algn="ctr"/>
                      <a:r>
                        <a:rPr lang="it-IT" dirty="0"/>
                        <a:t>0.04** (0.02)</a:t>
                      </a:r>
                    </a:p>
                  </a:txBody>
                  <a:tcPr/>
                </a:tc>
                <a:tc>
                  <a:txBody>
                    <a:bodyPr/>
                    <a:lstStyle/>
                    <a:p>
                      <a:pPr algn="ctr"/>
                      <a:r>
                        <a:rPr lang="it-IT" dirty="0"/>
                        <a:t>0.05* (0.03)</a:t>
                      </a:r>
                    </a:p>
                  </a:txBody>
                  <a:tcPr/>
                </a:tc>
                <a:tc>
                  <a:txBody>
                    <a:bodyPr/>
                    <a:lstStyle/>
                    <a:p>
                      <a:pPr algn="ctr"/>
                      <a:r>
                        <a:rPr lang="it-IT" dirty="0"/>
                        <a:t>-0.09** (0.04)</a:t>
                      </a:r>
                    </a:p>
                  </a:txBody>
                  <a:tcPr/>
                </a:tc>
                <a:extLst>
                  <a:ext uri="{0D108BD9-81ED-4DB2-BD59-A6C34878D82A}">
                    <a16:rowId xmlns:a16="http://schemas.microsoft.com/office/drawing/2014/main" xmlns="" val="10002"/>
                  </a:ext>
                </a:extLst>
              </a:tr>
              <a:tr h="461711">
                <a:tc>
                  <a:txBody>
                    <a:bodyPr/>
                    <a:lstStyle/>
                    <a:p>
                      <a:r>
                        <a:rPr lang="it-IT" dirty="0"/>
                        <a:t>UCT</a:t>
                      </a:r>
                    </a:p>
                  </a:txBody>
                  <a:tcPr/>
                </a:tc>
                <a:tc>
                  <a:txBody>
                    <a:bodyPr/>
                    <a:lstStyle/>
                    <a:p>
                      <a:pPr algn="ctr"/>
                      <a:r>
                        <a:rPr lang="it-IT" dirty="0"/>
                        <a:t>0.01 (0.04)</a:t>
                      </a:r>
                    </a:p>
                  </a:txBody>
                  <a:tcPr/>
                </a:tc>
                <a:tc>
                  <a:txBody>
                    <a:bodyPr/>
                    <a:lstStyle/>
                    <a:p>
                      <a:pPr algn="ctr"/>
                      <a:r>
                        <a:rPr lang="it-IT" dirty="0"/>
                        <a:t>-0.01 (0.03)</a:t>
                      </a:r>
                    </a:p>
                  </a:txBody>
                  <a:tcPr/>
                </a:tc>
                <a:tc>
                  <a:txBody>
                    <a:bodyPr/>
                    <a:lstStyle/>
                    <a:p>
                      <a:pPr algn="ctr"/>
                      <a:r>
                        <a:rPr lang="it-IT" dirty="0"/>
                        <a:t>0.01 (0.02)</a:t>
                      </a:r>
                    </a:p>
                  </a:txBody>
                  <a:tcPr/>
                </a:tc>
                <a:tc>
                  <a:txBody>
                    <a:bodyPr/>
                    <a:lstStyle/>
                    <a:p>
                      <a:pPr algn="ctr"/>
                      <a:r>
                        <a:rPr lang="it-IT" dirty="0"/>
                        <a:t>-0.02 (0.03)</a:t>
                      </a:r>
                    </a:p>
                  </a:txBody>
                  <a:tcPr/>
                </a:tc>
                <a:tc>
                  <a:txBody>
                    <a:bodyPr/>
                    <a:lstStyle/>
                    <a:p>
                      <a:pPr algn="ctr"/>
                      <a:r>
                        <a:rPr lang="it-IT" dirty="0"/>
                        <a:t>-0.03 (0.04)</a:t>
                      </a:r>
                    </a:p>
                  </a:txBody>
                  <a:tcPr/>
                </a:tc>
                <a:tc>
                  <a:txBody>
                    <a:bodyPr/>
                    <a:lstStyle/>
                    <a:p>
                      <a:pPr algn="ctr"/>
                      <a:r>
                        <a:rPr lang="it-IT" dirty="0"/>
                        <a:t>0.03 (0.04)</a:t>
                      </a:r>
                    </a:p>
                  </a:txBody>
                  <a:tcPr/>
                </a:tc>
                <a:tc>
                  <a:txBody>
                    <a:bodyPr/>
                    <a:lstStyle/>
                    <a:p>
                      <a:pPr algn="ctr"/>
                      <a:r>
                        <a:rPr lang="it-IT" dirty="0"/>
                        <a:t>0.04 (0.03)</a:t>
                      </a:r>
                    </a:p>
                  </a:txBody>
                  <a:tcPr/>
                </a:tc>
                <a:tc>
                  <a:txBody>
                    <a:bodyPr/>
                    <a:lstStyle/>
                    <a:p>
                      <a:pPr algn="ctr"/>
                      <a:r>
                        <a:rPr lang="it-IT" dirty="0"/>
                        <a:t>0.02 (0.02)</a:t>
                      </a:r>
                    </a:p>
                  </a:txBody>
                  <a:tcPr/>
                </a:tc>
                <a:tc>
                  <a:txBody>
                    <a:bodyPr/>
                    <a:lstStyle/>
                    <a:p>
                      <a:pPr algn="ctr"/>
                      <a:r>
                        <a:rPr lang="it-IT" dirty="0"/>
                        <a:t>0.02 (0.03)</a:t>
                      </a:r>
                    </a:p>
                  </a:txBody>
                  <a:tcPr/>
                </a:tc>
                <a:tc>
                  <a:txBody>
                    <a:bodyPr/>
                    <a:lstStyle/>
                    <a:p>
                      <a:pPr algn="ctr"/>
                      <a:r>
                        <a:rPr lang="it-IT" dirty="0"/>
                        <a:t>-0.07* (0.04)</a:t>
                      </a:r>
                    </a:p>
                  </a:txBody>
                  <a:tcPr/>
                </a:tc>
                <a:extLst>
                  <a:ext uri="{0D108BD9-81ED-4DB2-BD59-A6C34878D82A}">
                    <a16:rowId xmlns:a16="http://schemas.microsoft.com/office/drawing/2014/main" xmlns="" val="10003"/>
                  </a:ext>
                </a:extLst>
              </a:tr>
              <a:tr h="461711">
                <a:tc>
                  <a:txBody>
                    <a:bodyPr/>
                    <a:lstStyle/>
                    <a:p>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extLst>
                  <a:ext uri="{0D108BD9-81ED-4DB2-BD59-A6C34878D82A}">
                    <a16:rowId xmlns:a16="http://schemas.microsoft.com/office/drawing/2014/main" xmlns="" val="10004"/>
                  </a:ext>
                </a:extLst>
              </a:tr>
              <a:tr h="461711">
                <a:tc>
                  <a:txBody>
                    <a:bodyPr/>
                    <a:lstStyle/>
                    <a:p>
                      <a:r>
                        <a:rPr lang="it-IT" dirty="0" err="1"/>
                        <a:t>Mean</a:t>
                      </a:r>
                      <a:r>
                        <a:rPr lang="it-IT" baseline="0" dirty="0"/>
                        <a:t> CG</a:t>
                      </a:r>
                      <a:endParaRPr lang="it-IT" dirty="0"/>
                    </a:p>
                  </a:txBody>
                  <a:tcPr/>
                </a:tc>
                <a:tc>
                  <a:txBody>
                    <a:bodyPr/>
                    <a:lstStyle/>
                    <a:p>
                      <a:pPr algn="ctr"/>
                      <a:r>
                        <a:rPr lang="it-IT" dirty="0"/>
                        <a:t>0.64</a:t>
                      </a:r>
                    </a:p>
                  </a:txBody>
                  <a:tcPr/>
                </a:tc>
                <a:tc>
                  <a:txBody>
                    <a:bodyPr/>
                    <a:lstStyle/>
                    <a:p>
                      <a:pPr algn="ctr"/>
                      <a:r>
                        <a:rPr lang="it-IT" dirty="0"/>
                        <a:t>0.23</a:t>
                      </a:r>
                    </a:p>
                  </a:txBody>
                  <a:tcPr/>
                </a:tc>
                <a:tc>
                  <a:txBody>
                    <a:bodyPr/>
                    <a:lstStyle/>
                    <a:p>
                      <a:pPr algn="ctr"/>
                      <a:r>
                        <a:rPr lang="it-IT" dirty="0"/>
                        <a:t>0.06</a:t>
                      </a:r>
                    </a:p>
                  </a:txBody>
                  <a:tcPr/>
                </a:tc>
                <a:tc>
                  <a:txBody>
                    <a:bodyPr/>
                    <a:lstStyle/>
                    <a:p>
                      <a:pPr algn="ctr"/>
                      <a:r>
                        <a:rPr lang="it-IT" dirty="0"/>
                        <a:t>0.14</a:t>
                      </a:r>
                    </a:p>
                  </a:txBody>
                  <a:tcPr/>
                </a:tc>
                <a:tc>
                  <a:txBody>
                    <a:bodyPr/>
                    <a:lstStyle/>
                    <a:p>
                      <a:pPr algn="ctr"/>
                      <a:r>
                        <a:rPr lang="it-IT" dirty="0"/>
                        <a:t>0.55</a:t>
                      </a:r>
                    </a:p>
                  </a:txBody>
                  <a:tcPr/>
                </a:tc>
                <a:tc>
                  <a:txBody>
                    <a:bodyPr/>
                    <a:lstStyle/>
                    <a:p>
                      <a:pPr algn="ctr"/>
                      <a:r>
                        <a:rPr lang="it-IT" dirty="0"/>
                        <a:t>0.72</a:t>
                      </a:r>
                    </a:p>
                  </a:txBody>
                  <a:tcPr/>
                </a:tc>
                <a:tc>
                  <a:txBody>
                    <a:bodyPr/>
                    <a:lstStyle/>
                    <a:p>
                      <a:pPr algn="ctr"/>
                      <a:r>
                        <a:rPr lang="it-IT" dirty="0"/>
                        <a:t>0.13</a:t>
                      </a:r>
                    </a:p>
                  </a:txBody>
                  <a:tcPr/>
                </a:tc>
                <a:tc>
                  <a:txBody>
                    <a:bodyPr/>
                    <a:lstStyle/>
                    <a:p>
                      <a:pPr algn="ctr"/>
                      <a:r>
                        <a:rPr lang="it-IT" dirty="0"/>
                        <a:t>0.05</a:t>
                      </a:r>
                    </a:p>
                  </a:txBody>
                  <a:tcPr/>
                </a:tc>
                <a:tc>
                  <a:txBody>
                    <a:bodyPr/>
                    <a:lstStyle/>
                    <a:p>
                      <a:pPr algn="ctr"/>
                      <a:r>
                        <a:rPr lang="it-IT" dirty="0"/>
                        <a:t>0.11</a:t>
                      </a:r>
                    </a:p>
                  </a:txBody>
                  <a:tcPr/>
                </a:tc>
                <a:tc>
                  <a:txBody>
                    <a:bodyPr/>
                    <a:lstStyle/>
                    <a:p>
                      <a:pPr algn="ctr"/>
                      <a:r>
                        <a:rPr lang="it-IT" dirty="0"/>
                        <a:t>0.70</a:t>
                      </a:r>
                    </a:p>
                  </a:txBody>
                  <a:tcPr/>
                </a:tc>
                <a:extLst>
                  <a:ext uri="{0D108BD9-81ED-4DB2-BD59-A6C34878D82A}">
                    <a16:rowId xmlns:a16="http://schemas.microsoft.com/office/drawing/2014/main" xmlns="" val="10005"/>
                  </a:ext>
                </a:extLst>
              </a:tr>
              <a:tr h="461711">
                <a:tc>
                  <a:txBody>
                    <a:bodyPr/>
                    <a:lstStyle/>
                    <a:p>
                      <a:r>
                        <a:rPr lang="it-IT" dirty="0"/>
                        <a:t>P </a:t>
                      </a:r>
                      <a:r>
                        <a:rPr lang="it-IT" dirty="0" err="1"/>
                        <a:t>value</a:t>
                      </a:r>
                      <a:r>
                        <a:rPr lang="it-IT" baseline="0" dirty="0"/>
                        <a:t> (CCT-UCT)</a:t>
                      </a:r>
                      <a:endParaRPr lang="it-IT" dirty="0"/>
                    </a:p>
                  </a:txBody>
                  <a:tcPr/>
                </a:tc>
                <a:tc>
                  <a:txBody>
                    <a:bodyPr/>
                    <a:lstStyle/>
                    <a:p>
                      <a:pPr algn="ctr"/>
                      <a:r>
                        <a:rPr lang="it-IT" dirty="0"/>
                        <a:t>0.15</a:t>
                      </a:r>
                    </a:p>
                  </a:txBody>
                  <a:tcPr/>
                </a:tc>
                <a:tc>
                  <a:txBody>
                    <a:bodyPr/>
                    <a:lstStyle/>
                    <a:p>
                      <a:pPr algn="ctr"/>
                      <a:r>
                        <a:rPr lang="it-IT" dirty="0"/>
                        <a:t>0.32</a:t>
                      </a:r>
                    </a:p>
                  </a:txBody>
                  <a:tcPr/>
                </a:tc>
                <a:tc>
                  <a:txBody>
                    <a:bodyPr/>
                    <a:lstStyle/>
                    <a:p>
                      <a:pPr algn="ctr"/>
                      <a:r>
                        <a:rPr lang="it-IT" dirty="0"/>
                        <a:t>0.10</a:t>
                      </a:r>
                    </a:p>
                  </a:txBody>
                  <a:tcPr/>
                </a:tc>
                <a:tc>
                  <a:txBody>
                    <a:bodyPr/>
                    <a:lstStyle/>
                    <a:p>
                      <a:pPr algn="ctr"/>
                      <a:r>
                        <a:rPr lang="it-IT" dirty="0"/>
                        <a:t>0.50</a:t>
                      </a:r>
                    </a:p>
                  </a:txBody>
                  <a:tcPr/>
                </a:tc>
                <a:tc>
                  <a:txBody>
                    <a:bodyPr/>
                    <a:lstStyle/>
                    <a:p>
                      <a:pPr algn="ctr"/>
                      <a:r>
                        <a:rPr lang="it-IT" dirty="0"/>
                        <a:t>0.39</a:t>
                      </a:r>
                    </a:p>
                  </a:txBody>
                  <a:tcPr/>
                </a:tc>
                <a:tc>
                  <a:txBody>
                    <a:bodyPr/>
                    <a:lstStyle/>
                    <a:p>
                      <a:pPr algn="ctr"/>
                      <a:r>
                        <a:rPr lang="it-IT" dirty="0"/>
                        <a:t>0.47</a:t>
                      </a:r>
                    </a:p>
                  </a:txBody>
                  <a:tcPr/>
                </a:tc>
                <a:tc>
                  <a:txBody>
                    <a:bodyPr/>
                    <a:lstStyle/>
                    <a:p>
                      <a:pPr algn="ctr"/>
                      <a:r>
                        <a:rPr lang="it-IT" dirty="0"/>
                        <a:t>0.53</a:t>
                      </a:r>
                    </a:p>
                  </a:txBody>
                  <a:tcPr/>
                </a:tc>
                <a:tc>
                  <a:txBody>
                    <a:bodyPr/>
                    <a:lstStyle/>
                    <a:p>
                      <a:pPr algn="ctr"/>
                      <a:r>
                        <a:rPr lang="it-IT" dirty="0"/>
                        <a:t>0.36</a:t>
                      </a:r>
                    </a:p>
                  </a:txBody>
                  <a:tcPr/>
                </a:tc>
                <a:tc>
                  <a:txBody>
                    <a:bodyPr/>
                    <a:lstStyle/>
                    <a:p>
                      <a:pPr algn="ctr"/>
                      <a:r>
                        <a:rPr lang="it-IT" dirty="0"/>
                        <a:t>0.27</a:t>
                      </a:r>
                    </a:p>
                  </a:txBody>
                  <a:tcPr/>
                </a:tc>
                <a:tc>
                  <a:txBody>
                    <a:bodyPr/>
                    <a:lstStyle/>
                    <a:p>
                      <a:pPr algn="ctr"/>
                      <a:r>
                        <a:rPr lang="it-IT" dirty="0"/>
                        <a:t>0.64</a:t>
                      </a:r>
                    </a:p>
                  </a:txBody>
                  <a:tcPr/>
                </a:tc>
                <a:extLst>
                  <a:ext uri="{0D108BD9-81ED-4DB2-BD59-A6C34878D82A}">
                    <a16:rowId xmlns:a16="http://schemas.microsoft.com/office/drawing/2014/main" xmlns="" val="10006"/>
                  </a:ext>
                </a:extLst>
              </a:tr>
              <a:tr h="461711">
                <a:tc>
                  <a:txBody>
                    <a:bodyPr/>
                    <a:lstStyle/>
                    <a:p>
                      <a:r>
                        <a:rPr lang="it-IT" dirty="0" err="1"/>
                        <a:t>Obs</a:t>
                      </a:r>
                      <a:endParaRPr lang="it-IT" dirty="0"/>
                    </a:p>
                  </a:txBody>
                  <a:tcPr/>
                </a:tc>
                <a:tc>
                  <a:txBody>
                    <a:bodyPr/>
                    <a:lstStyle/>
                    <a:p>
                      <a:pPr algn="ctr"/>
                      <a:r>
                        <a:rPr lang="it-IT" dirty="0"/>
                        <a:t>1,065</a:t>
                      </a:r>
                    </a:p>
                  </a:txBody>
                  <a:tcPr/>
                </a:tc>
                <a:tc>
                  <a:txBody>
                    <a:bodyPr/>
                    <a:lstStyle/>
                    <a:p>
                      <a:pPr algn="ctr"/>
                      <a:r>
                        <a:rPr lang="it-IT" dirty="0"/>
                        <a:t>1,068</a:t>
                      </a:r>
                    </a:p>
                  </a:txBody>
                  <a:tcPr/>
                </a:tc>
                <a:tc>
                  <a:txBody>
                    <a:bodyPr/>
                    <a:lstStyle/>
                    <a:p>
                      <a:pPr algn="ctr"/>
                      <a:r>
                        <a:rPr lang="it-IT" dirty="0"/>
                        <a:t>1,066</a:t>
                      </a:r>
                    </a:p>
                  </a:txBody>
                  <a:tcPr/>
                </a:tc>
                <a:tc>
                  <a:txBody>
                    <a:bodyPr/>
                    <a:lstStyle/>
                    <a:p>
                      <a:pPr algn="ctr"/>
                      <a:r>
                        <a:rPr lang="it-IT" dirty="0"/>
                        <a:t>1,065</a:t>
                      </a:r>
                    </a:p>
                  </a:txBody>
                  <a:tcPr/>
                </a:tc>
                <a:tc>
                  <a:txBody>
                    <a:bodyPr/>
                    <a:lstStyle/>
                    <a:p>
                      <a:pPr algn="ctr"/>
                      <a:r>
                        <a:rPr lang="it-IT" dirty="0"/>
                        <a:t>1,071</a:t>
                      </a:r>
                    </a:p>
                  </a:txBody>
                  <a:tcPr/>
                </a:tc>
                <a:tc>
                  <a:txBody>
                    <a:bodyPr/>
                    <a:lstStyle/>
                    <a:p>
                      <a:pPr algn="ctr"/>
                      <a:r>
                        <a:rPr lang="it-IT" dirty="0"/>
                        <a:t>874</a:t>
                      </a:r>
                    </a:p>
                  </a:txBody>
                  <a:tcPr/>
                </a:tc>
                <a:tc>
                  <a:txBody>
                    <a:bodyPr/>
                    <a:lstStyle/>
                    <a:p>
                      <a:pPr algn="ctr"/>
                      <a:r>
                        <a:rPr lang="it-IT" dirty="0"/>
                        <a:t>854</a:t>
                      </a:r>
                    </a:p>
                  </a:txBody>
                  <a:tcPr/>
                </a:tc>
                <a:tc>
                  <a:txBody>
                    <a:bodyPr/>
                    <a:lstStyle/>
                    <a:p>
                      <a:pPr algn="ctr"/>
                      <a:r>
                        <a:rPr lang="it-IT" dirty="0"/>
                        <a:t>848</a:t>
                      </a:r>
                    </a:p>
                  </a:txBody>
                  <a:tcPr/>
                </a:tc>
                <a:tc>
                  <a:txBody>
                    <a:bodyPr/>
                    <a:lstStyle/>
                    <a:p>
                      <a:pPr algn="ctr"/>
                      <a:r>
                        <a:rPr lang="it-IT" dirty="0"/>
                        <a:t>846</a:t>
                      </a:r>
                    </a:p>
                  </a:txBody>
                  <a:tcPr/>
                </a:tc>
                <a:tc>
                  <a:txBody>
                    <a:bodyPr/>
                    <a:lstStyle/>
                    <a:p>
                      <a:pPr algn="ctr"/>
                      <a:r>
                        <a:rPr lang="it-IT" dirty="0"/>
                        <a:t>874</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7917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Mechanisms 2</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23/28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3" name="Tabella 2"/>
          <p:cNvGraphicFramePr>
            <a:graphicFrameLocks noGrp="1"/>
          </p:cNvGraphicFramePr>
          <p:nvPr>
            <p:extLst>
              <p:ext uri="{D42A27DB-BD31-4B8C-83A1-F6EECF244321}">
                <p14:modId xmlns:p14="http://schemas.microsoft.com/office/powerpoint/2010/main" val="1777770517"/>
              </p:ext>
            </p:extLst>
          </p:nvPr>
        </p:nvGraphicFramePr>
        <p:xfrm>
          <a:off x="796868" y="1127830"/>
          <a:ext cx="10447479" cy="5150913"/>
        </p:xfrm>
        <a:graphic>
          <a:graphicData uri="http://schemas.openxmlformats.org/drawingml/2006/table">
            <a:tbl>
              <a:tblPr firstRow="1" bandRow="1">
                <a:tableStyleId>{5C22544A-7EE6-4342-B048-85BDC9FD1C3A}</a:tableStyleId>
              </a:tblPr>
              <a:tblGrid>
                <a:gridCol w="1492497">
                  <a:extLst>
                    <a:ext uri="{9D8B030D-6E8A-4147-A177-3AD203B41FA5}">
                      <a16:colId xmlns:a16="http://schemas.microsoft.com/office/drawing/2014/main" xmlns="" val="20000"/>
                    </a:ext>
                  </a:extLst>
                </a:gridCol>
                <a:gridCol w="1492497">
                  <a:extLst>
                    <a:ext uri="{9D8B030D-6E8A-4147-A177-3AD203B41FA5}">
                      <a16:colId xmlns:a16="http://schemas.microsoft.com/office/drawing/2014/main" xmlns="" val="20001"/>
                    </a:ext>
                  </a:extLst>
                </a:gridCol>
                <a:gridCol w="1492497">
                  <a:extLst>
                    <a:ext uri="{9D8B030D-6E8A-4147-A177-3AD203B41FA5}">
                      <a16:colId xmlns:a16="http://schemas.microsoft.com/office/drawing/2014/main" xmlns="" val="20002"/>
                    </a:ext>
                  </a:extLst>
                </a:gridCol>
                <a:gridCol w="1492497">
                  <a:extLst>
                    <a:ext uri="{9D8B030D-6E8A-4147-A177-3AD203B41FA5}">
                      <a16:colId xmlns:a16="http://schemas.microsoft.com/office/drawing/2014/main" xmlns="" val="20003"/>
                    </a:ext>
                  </a:extLst>
                </a:gridCol>
                <a:gridCol w="1492497">
                  <a:extLst>
                    <a:ext uri="{9D8B030D-6E8A-4147-A177-3AD203B41FA5}">
                      <a16:colId xmlns:a16="http://schemas.microsoft.com/office/drawing/2014/main" xmlns="" val="20004"/>
                    </a:ext>
                  </a:extLst>
                </a:gridCol>
                <a:gridCol w="1492497">
                  <a:extLst>
                    <a:ext uri="{9D8B030D-6E8A-4147-A177-3AD203B41FA5}">
                      <a16:colId xmlns:a16="http://schemas.microsoft.com/office/drawing/2014/main" xmlns="" val="20005"/>
                    </a:ext>
                  </a:extLst>
                </a:gridCol>
                <a:gridCol w="1492497">
                  <a:extLst>
                    <a:ext uri="{9D8B030D-6E8A-4147-A177-3AD203B41FA5}">
                      <a16:colId xmlns:a16="http://schemas.microsoft.com/office/drawing/2014/main" xmlns="" val="20006"/>
                    </a:ext>
                  </a:extLst>
                </a:gridCol>
              </a:tblGrid>
              <a:tr h="573099">
                <a:tc>
                  <a:txBody>
                    <a:bodyPr/>
                    <a:lstStyle/>
                    <a:p>
                      <a:endParaRPr lang="it-IT" dirty="0"/>
                    </a:p>
                  </a:txBody>
                  <a:tcPr/>
                </a:tc>
                <a:tc gridSpan="6">
                  <a:txBody>
                    <a:bodyPr/>
                    <a:lstStyle/>
                    <a:p>
                      <a:pPr algn="ctr"/>
                      <a:r>
                        <a:rPr lang="it-IT" dirty="0" err="1"/>
                        <a:t>Mothers</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xmlns="" val="10000"/>
                  </a:ext>
                </a:extLst>
              </a:tr>
              <a:tr h="898018">
                <a:tc>
                  <a:txBody>
                    <a:bodyPr/>
                    <a:lstStyle/>
                    <a:p>
                      <a:endParaRPr lang="it-IT" dirty="0"/>
                    </a:p>
                  </a:txBody>
                  <a:tcPr/>
                </a:tc>
                <a:tc>
                  <a:txBody>
                    <a:bodyPr/>
                    <a:lstStyle/>
                    <a:p>
                      <a:pPr algn="ctr"/>
                      <a:r>
                        <a:rPr lang="en-GB" noProof="0" dirty="0"/>
                        <a:t>E-mail address</a:t>
                      </a:r>
                    </a:p>
                  </a:txBody>
                  <a:tcPr/>
                </a:tc>
                <a:tc>
                  <a:txBody>
                    <a:bodyPr/>
                    <a:lstStyle/>
                    <a:p>
                      <a:pPr algn="ctr"/>
                      <a:r>
                        <a:rPr lang="en-GB" noProof="0" dirty="0"/>
                        <a:t>WhatsApp</a:t>
                      </a:r>
                    </a:p>
                  </a:txBody>
                  <a:tcPr/>
                </a:tc>
                <a:tc>
                  <a:txBody>
                    <a:bodyPr/>
                    <a:lstStyle/>
                    <a:p>
                      <a:pPr algn="ctr"/>
                      <a:r>
                        <a:rPr lang="en-GB" noProof="0" dirty="0"/>
                        <a:t>Facebook</a:t>
                      </a:r>
                    </a:p>
                  </a:txBody>
                  <a:tcPr/>
                </a:tc>
                <a:tc>
                  <a:txBody>
                    <a:bodyPr/>
                    <a:lstStyle/>
                    <a:p>
                      <a:pPr algn="ctr"/>
                      <a:r>
                        <a:rPr lang="en-GB" noProof="0" dirty="0"/>
                        <a:t>FB</a:t>
                      </a:r>
                      <a:r>
                        <a:rPr lang="en-GB" baseline="0" noProof="0" dirty="0"/>
                        <a:t> contacts</a:t>
                      </a:r>
                      <a:endParaRPr lang="en-GB" noProof="0" dirty="0"/>
                    </a:p>
                  </a:txBody>
                  <a:tcPr/>
                </a:tc>
                <a:tc>
                  <a:txBody>
                    <a:bodyPr/>
                    <a:lstStyle/>
                    <a:p>
                      <a:pPr algn="ctr"/>
                      <a:r>
                        <a:rPr lang="en-GB" noProof="0" dirty="0"/>
                        <a:t>Internet to look for info</a:t>
                      </a:r>
                    </a:p>
                  </a:txBody>
                  <a:tcPr/>
                </a:tc>
                <a:tc>
                  <a:txBody>
                    <a:bodyPr/>
                    <a:lstStyle/>
                    <a:p>
                      <a:pPr algn="ctr"/>
                      <a:r>
                        <a:rPr lang="en-GB" noProof="0" dirty="0"/>
                        <a:t>Talk with others about job</a:t>
                      </a:r>
                      <a:r>
                        <a:rPr lang="en-GB" baseline="0" noProof="0" dirty="0"/>
                        <a:t> </a:t>
                      </a:r>
                      <a:r>
                        <a:rPr lang="en-GB" baseline="0" noProof="0" dirty="0" err="1"/>
                        <a:t>opport</a:t>
                      </a:r>
                      <a:endParaRPr lang="en-GB" noProof="0" dirty="0"/>
                    </a:p>
                  </a:txBody>
                  <a:tcPr/>
                </a:tc>
                <a:extLst>
                  <a:ext uri="{0D108BD9-81ED-4DB2-BD59-A6C34878D82A}">
                    <a16:rowId xmlns:a16="http://schemas.microsoft.com/office/drawing/2014/main" xmlns="" val="10001"/>
                  </a:ext>
                </a:extLst>
              </a:tr>
              <a:tr h="628612">
                <a:tc>
                  <a:txBody>
                    <a:bodyPr/>
                    <a:lstStyle/>
                    <a:p>
                      <a:r>
                        <a:rPr lang="it-IT" dirty="0"/>
                        <a:t>CCT</a:t>
                      </a:r>
                    </a:p>
                  </a:txBody>
                  <a:tcPr/>
                </a:tc>
                <a:tc>
                  <a:txBody>
                    <a:bodyPr/>
                    <a:lstStyle/>
                    <a:p>
                      <a:pPr algn="ctr"/>
                      <a:r>
                        <a:rPr lang="it-IT" dirty="0"/>
                        <a:t>0.09** </a:t>
                      </a:r>
                      <a:r>
                        <a:rPr lang="it-IT" baseline="0" dirty="0"/>
                        <a:t>  </a:t>
                      </a:r>
                    </a:p>
                    <a:p>
                      <a:pPr algn="ctr"/>
                      <a:r>
                        <a:rPr lang="it-IT" dirty="0"/>
                        <a:t>(0.04)</a:t>
                      </a:r>
                    </a:p>
                  </a:txBody>
                  <a:tcPr/>
                </a:tc>
                <a:tc>
                  <a:txBody>
                    <a:bodyPr/>
                    <a:lstStyle/>
                    <a:p>
                      <a:pPr algn="ctr"/>
                      <a:r>
                        <a:rPr lang="it-IT" dirty="0"/>
                        <a:t>0.06** </a:t>
                      </a:r>
                    </a:p>
                    <a:p>
                      <a:pPr algn="ctr"/>
                      <a:r>
                        <a:rPr lang="it-IT" dirty="0"/>
                        <a:t>(0.03)</a:t>
                      </a:r>
                    </a:p>
                  </a:txBody>
                  <a:tcPr/>
                </a:tc>
                <a:tc>
                  <a:txBody>
                    <a:bodyPr/>
                    <a:lstStyle/>
                    <a:p>
                      <a:pPr algn="ctr"/>
                      <a:r>
                        <a:rPr lang="it-IT" dirty="0"/>
                        <a:t>0.09** </a:t>
                      </a:r>
                    </a:p>
                    <a:p>
                      <a:pPr algn="ctr"/>
                      <a:r>
                        <a:rPr lang="it-IT" dirty="0"/>
                        <a:t>(0.04)</a:t>
                      </a:r>
                    </a:p>
                  </a:txBody>
                  <a:tcPr/>
                </a:tc>
                <a:tc>
                  <a:txBody>
                    <a:bodyPr/>
                    <a:lstStyle/>
                    <a:p>
                      <a:pPr algn="ctr"/>
                      <a:r>
                        <a:rPr lang="it-IT" dirty="0"/>
                        <a:t>21.14 </a:t>
                      </a:r>
                    </a:p>
                    <a:p>
                      <a:pPr algn="ctr"/>
                      <a:r>
                        <a:rPr lang="it-IT" dirty="0"/>
                        <a:t>(22.00)</a:t>
                      </a:r>
                    </a:p>
                  </a:txBody>
                  <a:tcPr/>
                </a:tc>
                <a:tc>
                  <a:txBody>
                    <a:bodyPr/>
                    <a:lstStyle/>
                    <a:p>
                      <a:pPr algn="ctr"/>
                      <a:r>
                        <a:rPr lang="it-IT" dirty="0"/>
                        <a:t>0.11***</a:t>
                      </a:r>
                      <a:r>
                        <a:rPr lang="it-IT" baseline="0" dirty="0"/>
                        <a:t> (0.03)</a:t>
                      </a:r>
                      <a:endParaRPr lang="it-IT" dirty="0"/>
                    </a:p>
                  </a:txBody>
                  <a:tcPr/>
                </a:tc>
                <a:tc>
                  <a:txBody>
                    <a:bodyPr/>
                    <a:lstStyle/>
                    <a:p>
                      <a:pPr algn="ctr"/>
                      <a:r>
                        <a:rPr lang="it-IT" dirty="0"/>
                        <a:t>0.00 </a:t>
                      </a:r>
                    </a:p>
                    <a:p>
                      <a:pPr algn="ctr"/>
                      <a:r>
                        <a:rPr lang="it-IT" dirty="0"/>
                        <a:t>(0.03)</a:t>
                      </a:r>
                    </a:p>
                  </a:txBody>
                  <a:tcPr/>
                </a:tc>
                <a:extLst>
                  <a:ext uri="{0D108BD9-81ED-4DB2-BD59-A6C34878D82A}">
                    <a16:rowId xmlns:a16="http://schemas.microsoft.com/office/drawing/2014/main" xmlns="" val="10002"/>
                  </a:ext>
                </a:extLst>
              </a:tr>
              <a:tr h="628612">
                <a:tc>
                  <a:txBody>
                    <a:bodyPr/>
                    <a:lstStyle/>
                    <a:p>
                      <a:r>
                        <a:rPr lang="it-IT" dirty="0"/>
                        <a:t>UCT</a:t>
                      </a:r>
                    </a:p>
                  </a:txBody>
                  <a:tcPr/>
                </a:tc>
                <a:tc>
                  <a:txBody>
                    <a:bodyPr/>
                    <a:lstStyle/>
                    <a:p>
                      <a:pPr algn="ctr"/>
                      <a:r>
                        <a:rPr lang="it-IT" dirty="0"/>
                        <a:t>0.02 </a:t>
                      </a:r>
                    </a:p>
                    <a:p>
                      <a:pPr algn="ctr"/>
                      <a:r>
                        <a:rPr lang="it-IT" dirty="0"/>
                        <a:t>(0.04)</a:t>
                      </a:r>
                    </a:p>
                  </a:txBody>
                  <a:tcPr/>
                </a:tc>
                <a:tc>
                  <a:txBody>
                    <a:bodyPr/>
                    <a:lstStyle/>
                    <a:p>
                      <a:pPr algn="ctr"/>
                      <a:r>
                        <a:rPr lang="it-IT" dirty="0"/>
                        <a:t>0.05 </a:t>
                      </a:r>
                    </a:p>
                    <a:p>
                      <a:pPr algn="ctr"/>
                      <a:r>
                        <a:rPr lang="it-IT" dirty="0"/>
                        <a:t>(0.03)</a:t>
                      </a:r>
                    </a:p>
                  </a:txBody>
                  <a:tcPr/>
                </a:tc>
                <a:tc>
                  <a:txBody>
                    <a:bodyPr/>
                    <a:lstStyle/>
                    <a:p>
                      <a:pPr algn="ctr"/>
                      <a:r>
                        <a:rPr lang="it-IT" dirty="0"/>
                        <a:t>0.05 </a:t>
                      </a:r>
                    </a:p>
                    <a:p>
                      <a:pPr algn="ctr"/>
                      <a:r>
                        <a:rPr lang="it-IT" dirty="0"/>
                        <a:t>(0.04)</a:t>
                      </a:r>
                    </a:p>
                  </a:txBody>
                  <a:tcPr/>
                </a:tc>
                <a:tc>
                  <a:txBody>
                    <a:bodyPr/>
                    <a:lstStyle/>
                    <a:p>
                      <a:pPr algn="ctr"/>
                      <a:r>
                        <a:rPr lang="it-IT" dirty="0"/>
                        <a:t>7.96 </a:t>
                      </a:r>
                    </a:p>
                    <a:p>
                      <a:pPr algn="ctr"/>
                      <a:r>
                        <a:rPr lang="it-IT" dirty="0"/>
                        <a:t>(16.06)</a:t>
                      </a:r>
                    </a:p>
                  </a:txBody>
                  <a:tcPr/>
                </a:tc>
                <a:tc>
                  <a:txBody>
                    <a:bodyPr/>
                    <a:lstStyle/>
                    <a:p>
                      <a:pPr algn="ctr"/>
                      <a:r>
                        <a:rPr lang="it-IT" dirty="0"/>
                        <a:t>0.06* </a:t>
                      </a:r>
                    </a:p>
                    <a:p>
                      <a:pPr algn="ctr"/>
                      <a:r>
                        <a:rPr lang="it-IT" dirty="0"/>
                        <a:t>(0.03)</a:t>
                      </a:r>
                    </a:p>
                  </a:txBody>
                  <a:tcPr/>
                </a:tc>
                <a:tc>
                  <a:txBody>
                    <a:bodyPr/>
                    <a:lstStyle/>
                    <a:p>
                      <a:pPr algn="ctr"/>
                      <a:r>
                        <a:rPr lang="it-IT" dirty="0"/>
                        <a:t>-0.03 </a:t>
                      </a:r>
                    </a:p>
                    <a:p>
                      <a:pPr algn="ctr"/>
                      <a:r>
                        <a:rPr lang="it-IT" dirty="0"/>
                        <a:t>(0.03)</a:t>
                      </a:r>
                    </a:p>
                  </a:txBody>
                  <a:tcPr/>
                </a:tc>
                <a:extLst>
                  <a:ext uri="{0D108BD9-81ED-4DB2-BD59-A6C34878D82A}">
                    <a16:rowId xmlns:a16="http://schemas.microsoft.com/office/drawing/2014/main" xmlns="" val="10003"/>
                  </a:ext>
                </a:extLst>
              </a:tr>
              <a:tr h="581058">
                <a:tc>
                  <a:txBody>
                    <a:bodyPr/>
                    <a:lstStyle/>
                    <a:p>
                      <a:endParaRPr lang="it-IT" dirty="0"/>
                    </a:p>
                  </a:txBody>
                  <a:tcPr/>
                </a:tc>
                <a:tc>
                  <a:txBody>
                    <a:bodyPr/>
                    <a:lstStyle/>
                    <a:p>
                      <a:pPr algn="ctr"/>
                      <a:endParaRPr lang="it-IT"/>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a:p>
                  </a:txBody>
                  <a:tcPr/>
                </a:tc>
                <a:tc>
                  <a:txBody>
                    <a:bodyPr/>
                    <a:lstStyle/>
                    <a:p>
                      <a:pPr algn="ctr"/>
                      <a:endParaRPr lang="it-IT" dirty="0"/>
                    </a:p>
                  </a:txBody>
                  <a:tcPr/>
                </a:tc>
                <a:extLst>
                  <a:ext uri="{0D108BD9-81ED-4DB2-BD59-A6C34878D82A}">
                    <a16:rowId xmlns:a16="http://schemas.microsoft.com/office/drawing/2014/main" xmlns="" val="10004"/>
                  </a:ext>
                </a:extLst>
              </a:tr>
              <a:tr h="581058">
                <a:tc>
                  <a:txBody>
                    <a:bodyPr/>
                    <a:lstStyle/>
                    <a:p>
                      <a:r>
                        <a:rPr lang="it-IT" dirty="0" err="1"/>
                        <a:t>Mean</a:t>
                      </a:r>
                      <a:r>
                        <a:rPr lang="it-IT" baseline="0" dirty="0"/>
                        <a:t> CG</a:t>
                      </a:r>
                      <a:endParaRPr lang="it-IT" dirty="0"/>
                    </a:p>
                  </a:txBody>
                  <a:tcPr/>
                </a:tc>
                <a:tc>
                  <a:txBody>
                    <a:bodyPr/>
                    <a:lstStyle/>
                    <a:p>
                      <a:pPr algn="ctr"/>
                      <a:r>
                        <a:rPr lang="it-IT" dirty="0"/>
                        <a:t>0.48</a:t>
                      </a:r>
                    </a:p>
                  </a:txBody>
                  <a:tcPr/>
                </a:tc>
                <a:tc>
                  <a:txBody>
                    <a:bodyPr/>
                    <a:lstStyle/>
                    <a:p>
                      <a:pPr algn="ctr"/>
                      <a:r>
                        <a:rPr lang="it-IT" dirty="0"/>
                        <a:t>0.79</a:t>
                      </a:r>
                    </a:p>
                  </a:txBody>
                  <a:tcPr/>
                </a:tc>
                <a:tc>
                  <a:txBody>
                    <a:bodyPr/>
                    <a:lstStyle/>
                    <a:p>
                      <a:pPr algn="ctr"/>
                      <a:r>
                        <a:rPr lang="it-IT" dirty="0"/>
                        <a:t>0.46</a:t>
                      </a:r>
                    </a:p>
                  </a:txBody>
                  <a:tcPr/>
                </a:tc>
                <a:tc>
                  <a:txBody>
                    <a:bodyPr/>
                    <a:lstStyle/>
                    <a:p>
                      <a:pPr algn="ctr"/>
                      <a:r>
                        <a:rPr lang="it-IT" dirty="0"/>
                        <a:t>69.25</a:t>
                      </a:r>
                    </a:p>
                  </a:txBody>
                  <a:tcPr/>
                </a:tc>
                <a:tc>
                  <a:txBody>
                    <a:bodyPr/>
                    <a:lstStyle/>
                    <a:p>
                      <a:pPr algn="ctr"/>
                      <a:r>
                        <a:rPr lang="it-IT" dirty="0"/>
                        <a:t>0.63</a:t>
                      </a:r>
                    </a:p>
                  </a:txBody>
                  <a:tcPr/>
                </a:tc>
                <a:tc>
                  <a:txBody>
                    <a:bodyPr/>
                    <a:lstStyle/>
                    <a:p>
                      <a:pPr algn="ctr"/>
                      <a:r>
                        <a:rPr lang="it-IT" dirty="0"/>
                        <a:t>0.83</a:t>
                      </a:r>
                    </a:p>
                  </a:txBody>
                  <a:tcPr/>
                </a:tc>
                <a:extLst>
                  <a:ext uri="{0D108BD9-81ED-4DB2-BD59-A6C34878D82A}">
                    <a16:rowId xmlns:a16="http://schemas.microsoft.com/office/drawing/2014/main" xmlns="" val="10005"/>
                  </a:ext>
                </a:extLst>
              </a:tr>
              <a:tr h="628612">
                <a:tc>
                  <a:txBody>
                    <a:bodyPr/>
                    <a:lstStyle/>
                    <a:p>
                      <a:r>
                        <a:rPr lang="it-IT" dirty="0"/>
                        <a:t>P </a:t>
                      </a:r>
                      <a:r>
                        <a:rPr lang="it-IT" dirty="0" err="1"/>
                        <a:t>value</a:t>
                      </a:r>
                      <a:r>
                        <a:rPr lang="it-IT" baseline="0" dirty="0"/>
                        <a:t>     (CCT-UCT)</a:t>
                      </a:r>
                      <a:endParaRPr lang="it-IT" dirty="0"/>
                    </a:p>
                  </a:txBody>
                  <a:tcPr/>
                </a:tc>
                <a:tc>
                  <a:txBody>
                    <a:bodyPr/>
                    <a:lstStyle/>
                    <a:p>
                      <a:pPr algn="ctr"/>
                      <a:r>
                        <a:rPr lang="it-IT" dirty="0"/>
                        <a:t>0.06</a:t>
                      </a:r>
                    </a:p>
                  </a:txBody>
                  <a:tcPr/>
                </a:tc>
                <a:tc>
                  <a:txBody>
                    <a:bodyPr/>
                    <a:lstStyle/>
                    <a:p>
                      <a:pPr algn="ctr"/>
                      <a:r>
                        <a:rPr lang="it-IT" dirty="0"/>
                        <a:t>0.70</a:t>
                      </a:r>
                    </a:p>
                  </a:txBody>
                  <a:tcPr/>
                </a:tc>
                <a:tc>
                  <a:txBody>
                    <a:bodyPr/>
                    <a:lstStyle/>
                    <a:p>
                      <a:pPr algn="ctr"/>
                      <a:r>
                        <a:rPr lang="it-IT" dirty="0"/>
                        <a:t>0.38</a:t>
                      </a:r>
                    </a:p>
                  </a:txBody>
                  <a:tcPr/>
                </a:tc>
                <a:tc>
                  <a:txBody>
                    <a:bodyPr/>
                    <a:lstStyle/>
                    <a:p>
                      <a:pPr algn="ctr"/>
                      <a:r>
                        <a:rPr lang="it-IT" dirty="0"/>
                        <a:t>0.53</a:t>
                      </a:r>
                    </a:p>
                  </a:txBody>
                  <a:tcPr/>
                </a:tc>
                <a:tc>
                  <a:txBody>
                    <a:bodyPr/>
                    <a:lstStyle/>
                    <a:p>
                      <a:pPr algn="ctr"/>
                      <a:r>
                        <a:rPr lang="it-IT" dirty="0"/>
                        <a:t>0.17</a:t>
                      </a:r>
                    </a:p>
                  </a:txBody>
                  <a:tcPr/>
                </a:tc>
                <a:tc>
                  <a:txBody>
                    <a:bodyPr/>
                    <a:lstStyle/>
                    <a:p>
                      <a:pPr algn="ctr"/>
                      <a:r>
                        <a:rPr lang="it-IT" dirty="0"/>
                        <a:t>0.19</a:t>
                      </a:r>
                    </a:p>
                  </a:txBody>
                  <a:tcPr/>
                </a:tc>
                <a:extLst>
                  <a:ext uri="{0D108BD9-81ED-4DB2-BD59-A6C34878D82A}">
                    <a16:rowId xmlns:a16="http://schemas.microsoft.com/office/drawing/2014/main" xmlns="" val="10006"/>
                  </a:ext>
                </a:extLst>
              </a:tr>
              <a:tr h="581058">
                <a:tc>
                  <a:txBody>
                    <a:bodyPr/>
                    <a:lstStyle/>
                    <a:p>
                      <a:r>
                        <a:rPr lang="it-IT" dirty="0" err="1"/>
                        <a:t>Obs</a:t>
                      </a:r>
                      <a:endParaRPr lang="it-IT" dirty="0"/>
                    </a:p>
                  </a:txBody>
                  <a:tcPr/>
                </a:tc>
                <a:tc>
                  <a:txBody>
                    <a:bodyPr/>
                    <a:lstStyle/>
                    <a:p>
                      <a:pPr algn="ctr"/>
                      <a:r>
                        <a:rPr lang="it-IT" dirty="0"/>
                        <a:t>1,063</a:t>
                      </a:r>
                    </a:p>
                  </a:txBody>
                  <a:tcPr/>
                </a:tc>
                <a:tc>
                  <a:txBody>
                    <a:bodyPr/>
                    <a:lstStyle/>
                    <a:p>
                      <a:pPr algn="ctr"/>
                      <a:r>
                        <a:rPr lang="it-IT" dirty="0"/>
                        <a:t>1,066</a:t>
                      </a:r>
                    </a:p>
                  </a:txBody>
                  <a:tcPr/>
                </a:tc>
                <a:tc>
                  <a:txBody>
                    <a:bodyPr/>
                    <a:lstStyle/>
                    <a:p>
                      <a:pPr algn="ctr"/>
                      <a:r>
                        <a:rPr lang="it-IT" dirty="0"/>
                        <a:t>1,071</a:t>
                      </a:r>
                    </a:p>
                  </a:txBody>
                  <a:tcPr/>
                </a:tc>
                <a:tc>
                  <a:txBody>
                    <a:bodyPr/>
                    <a:lstStyle/>
                    <a:p>
                      <a:pPr algn="ctr"/>
                      <a:r>
                        <a:rPr lang="it-IT" dirty="0"/>
                        <a:t>974</a:t>
                      </a:r>
                    </a:p>
                  </a:txBody>
                  <a:tcPr/>
                </a:tc>
                <a:tc>
                  <a:txBody>
                    <a:bodyPr/>
                    <a:lstStyle/>
                    <a:p>
                      <a:pPr algn="ctr"/>
                      <a:r>
                        <a:rPr lang="it-IT" dirty="0"/>
                        <a:t>1,069</a:t>
                      </a:r>
                    </a:p>
                  </a:txBody>
                  <a:tcPr/>
                </a:tc>
                <a:tc>
                  <a:txBody>
                    <a:bodyPr/>
                    <a:lstStyle/>
                    <a:p>
                      <a:pPr algn="ctr"/>
                      <a:r>
                        <a:rPr lang="it-IT" dirty="0"/>
                        <a:t>1,066</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143739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Financial wellbeing</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24/28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10" name="Tabella 9"/>
          <p:cNvGraphicFramePr>
            <a:graphicFrameLocks noGrp="1"/>
          </p:cNvGraphicFramePr>
          <p:nvPr>
            <p:extLst>
              <p:ext uri="{D42A27DB-BD31-4B8C-83A1-F6EECF244321}">
                <p14:modId xmlns:p14="http://schemas.microsoft.com/office/powerpoint/2010/main" val="2460276600"/>
              </p:ext>
            </p:extLst>
          </p:nvPr>
        </p:nvGraphicFramePr>
        <p:xfrm>
          <a:off x="1596043" y="1167292"/>
          <a:ext cx="9376759" cy="5055201"/>
        </p:xfrm>
        <a:graphic>
          <a:graphicData uri="http://schemas.openxmlformats.org/drawingml/2006/table">
            <a:tbl>
              <a:tblPr firstRow="1" bandRow="1">
                <a:tableStyleId>{5C22544A-7EE6-4342-B048-85BDC9FD1C3A}</a:tableStyleId>
              </a:tblPr>
              <a:tblGrid>
                <a:gridCol w="1339537">
                  <a:extLst>
                    <a:ext uri="{9D8B030D-6E8A-4147-A177-3AD203B41FA5}">
                      <a16:colId xmlns:a16="http://schemas.microsoft.com/office/drawing/2014/main" xmlns="" val="20000"/>
                    </a:ext>
                  </a:extLst>
                </a:gridCol>
                <a:gridCol w="1339537">
                  <a:extLst>
                    <a:ext uri="{9D8B030D-6E8A-4147-A177-3AD203B41FA5}">
                      <a16:colId xmlns:a16="http://schemas.microsoft.com/office/drawing/2014/main" xmlns="" val="20001"/>
                    </a:ext>
                  </a:extLst>
                </a:gridCol>
                <a:gridCol w="1339537">
                  <a:extLst>
                    <a:ext uri="{9D8B030D-6E8A-4147-A177-3AD203B41FA5}">
                      <a16:colId xmlns:a16="http://schemas.microsoft.com/office/drawing/2014/main" xmlns="" val="20002"/>
                    </a:ext>
                  </a:extLst>
                </a:gridCol>
                <a:gridCol w="1339537">
                  <a:extLst>
                    <a:ext uri="{9D8B030D-6E8A-4147-A177-3AD203B41FA5}">
                      <a16:colId xmlns:a16="http://schemas.microsoft.com/office/drawing/2014/main" xmlns="" val="20003"/>
                    </a:ext>
                  </a:extLst>
                </a:gridCol>
                <a:gridCol w="1339537">
                  <a:extLst>
                    <a:ext uri="{9D8B030D-6E8A-4147-A177-3AD203B41FA5}">
                      <a16:colId xmlns:a16="http://schemas.microsoft.com/office/drawing/2014/main" xmlns="" val="20004"/>
                    </a:ext>
                  </a:extLst>
                </a:gridCol>
                <a:gridCol w="1339537">
                  <a:extLst>
                    <a:ext uri="{9D8B030D-6E8A-4147-A177-3AD203B41FA5}">
                      <a16:colId xmlns:a16="http://schemas.microsoft.com/office/drawing/2014/main" xmlns="" val="20005"/>
                    </a:ext>
                  </a:extLst>
                </a:gridCol>
                <a:gridCol w="1339537">
                  <a:extLst>
                    <a:ext uri="{9D8B030D-6E8A-4147-A177-3AD203B41FA5}">
                      <a16:colId xmlns:a16="http://schemas.microsoft.com/office/drawing/2014/main" xmlns="" val="20006"/>
                    </a:ext>
                  </a:extLst>
                </a:gridCol>
              </a:tblGrid>
              <a:tr h="391047">
                <a:tc>
                  <a:txBody>
                    <a:bodyPr/>
                    <a:lstStyle/>
                    <a:p>
                      <a:endParaRPr lang="it-IT" dirty="0"/>
                    </a:p>
                  </a:txBody>
                  <a:tcPr/>
                </a:tc>
                <a:tc gridSpan="6">
                  <a:txBody>
                    <a:bodyPr/>
                    <a:lstStyle/>
                    <a:p>
                      <a:pPr algn="ctr"/>
                      <a:r>
                        <a:rPr lang="it-IT" dirty="0" err="1"/>
                        <a:t>Households</a:t>
                      </a:r>
                      <a:r>
                        <a:rPr lang="it-IT" dirty="0"/>
                        <a:t> (</a:t>
                      </a:r>
                      <a:r>
                        <a:rPr lang="it-IT" dirty="0" err="1"/>
                        <a:t>mothers</a:t>
                      </a:r>
                      <a:r>
                        <a:rPr lang="it-IT" dirty="0"/>
                        <a:t>)</a:t>
                      </a: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xmlns="" val="10000"/>
                  </a:ext>
                </a:extLst>
              </a:tr>
              <a:tr h="878195">
                <a:tc>
                  <a:txBody>
                    <a:bodyPr/>
                    <a:lstStyle/>
                    <a:p>
                      <a:endParaRPr lang="it-IT" dirty="0"/>
                    </a:p>
                  </a:txBody>
                  <a:tcPr/>
                </a:tc>
                <a:tc>
                  <a:txBody>
                    <a:bodyPr/>
                    <a:lstStyle/>
                    <a:p>
                      <a:pPr algn="ctr"/>
                      <a:r>
                        <a:rPr lang="en-GB" noProof="0" dirty="0"/>
                        <a:t>Savings, last 12 months</a:t>
                      </a:r>
                    </a:p>
                  </a:txBody>
                  <a:tcPr/>
                </a:tc>
                <a:tc>
                  <a:txBody>
                    <a:bodyPr/>
                    <a:lstStyle/>
                    <a:p>
                      <a:pPr algn="ctr"/>
                      <a:r>
                        <a:rPr lang="en-GB" noProof="0" dirty="0"/>
                        <a:t>Difficulties paying bills</a:t>
                      </a:r>
                    </a:p>
                  </a:txBody>
                  <a:tcPr/>
                </a:tc>
                <a:tc>
                  <a:txBody>
                    <a:bodyPr/>
                    <a:lstStyle/>
                    <a:p>
                      <a:pPr algn="ctr"/>
                      <a:r>
                        <a:rPr lang="en-GB" noProof="0" dirty="0"/>
                        <a:t>Internet at home</a:t>
                      </a:r>
                    </a:p>
                  </a:txBody>
                  <a:tcPr/>
                </a:tc>
                <a:tc>
                  <a:txBody>
                    <a:bodyPr/>
                    <a:lstStyle/>
                    <a:p>
                      <a:pPr algn="ctr"/>
                      <a:r>
                        <a:rPr lang="en-GB" noProof="0" dirty="0"/>
                        <a:t>Internet</a:t>
                      </a:r>
                      <a:r>
                        <a:rPr lang="en-GB" baseline="0" noProof="0" dirty="0"/>
                        <a:t> </a:t>
                      </a:r>
                      <a:r>
                        <a:rPr lang="en-GB" noProof="0" dirty="0"/>
                        <a:t>on her mobile</a:t>
                      </a:r>
                    </a:p>
                  </a:txBody>
                  <a:tcPr/>
                </a:tc>
                <a:tc>
                  <a:txBody>
                    <a:bodyPr/>
                    <a:lstStyle/>
                    <a:p>
                      <a:pPr algn="ctr"/>
                      <a:r>
                        <a:rPr lang="en-GB" noProof="0" dirty="0"/>
                        <a:t>Financial help from others</a:t>
                      </a:r>
                    </a:p>
                  </a:txBody>
                  <a:tcPr/>
                </a:tc>
                <a:tc>
                  <a:txBody>
                    <a:bodyPr/>
                    <a:lstStyle/>
                    <a:p>
                      <a:pPr algn="ctr"/>
                      <a:r>
                        <a:rPr lang="en-GB" noProof="0" dirty="0"/>
                        <a:t>Worried about the future</a:t>
                      </a:r>
                    </a:p>
                  </a:txBody>
                  <a:tcPr/>
                </a:tc>
                <a:extLst>
                  <a:ext uri="{0D108BD9-81ED-4DB2-BD59-A6C34878D82A}">
                    <a16:rowId xmlns:a16="http://schemas.microsoft.com/office/drawing/2014/main" xmlns="" val="10001"/>
                  </a:ext>
                </a:extLst>
              </a:tr>
              <a:tr h="614737">
                <a:tc>
                  <a:txBody>
                    <a:bodyPr/>
                    <a:lstStyle/>
                    <a:p>
                      <a:r>
                        <a:rPr lang="it-IT" dirty="0"/>
                        <a:t>CCT</a:t>
                      </a:r>
                    </a:p>
                  </a:txBody>
                  <a:tcPr/>
                </a:tc>
                <a:tc>
                  <a:txBody>
                    <a:bodyPr/>
                    <a:lstStyle/>
                    <a:p>
                      <a:pPr algn="ctr"/>
                      <a:r>
                        <a:rPr lang="it-IT" dirty="0"/>
                        <a:t>0.07*** (0.02)</a:t>
                      </a:r>
                    </a:p>
                  </a:txBody>
                  <a:tcPr/>
                </a:tc>
                <a:tc>
                  <a:txBody>
                    <a:bodyPr/>
                    <a:lstStyle/>
                    <a:p>
                      <a:pPr algn="ctr"/>
                      <a:r>
                        <a:rPr lang="it-IT" dirty="0"/>
                        <a:t>-0.08*** (0.03)</a:t>
                      </a:r>
                    </a:p>
                  </a:txBody>
                  <a:tcPr/>
                </a:tc>
                <a:tc>
                  <a:txBody>
                    <a:bodyPr/>
                    <a:lstStyle/>
                    <a:p>
                      <a:pPr algn="ctr"/>
                      <a:r>
                        <a:rPr lang="it-IT" dirty="0"/>
                        <a:t>0.10*** (0.04)</a:t>
                      </a:r>
                    </a:p>
                  </a:txBody>
                  <a:tcPr/>
                </a:tc>
                <a:tc>
                  <a:txBody>
                    <a:bodyPr/>
                    <a:lstStyle/>
                    <a:p>
                      <a:pPr algn="ctr"/>
                      <a:r>
                        <a:rPr lang="it-IT" dirty="0"/>
                        <a:t>0.06*</a:t>
                      </a:r>
                      <a:r>
                        <a:rPr lang="it-IT" baseline="0" dirty="0"/>
                        <a:t> </a:t>
                      </a:r>
                    </a:p>
                    <a:p>
                      <a:pPr algn="ctr"/>
                      <a:r>
                        <a:rPr lang="it-IT" baseline="0" dirty="0"/>
                        <a:t>(0.03)</a:t>
                      </a:r>
                      <a:endParaRPr lang="it-IT" dirty="0"/>
                    </a:p>
                  </a:txBody>
                  <a:tcPr/>
                </a:tc>
                <a:tc>
                  <a:txBody>
                    <a:bodyPr/>
                    <a:lstStyle/>
                    <a:p>
                      <a:pPr algn="ctr"/>
                      <a:r>
                        <a:rPr lang="it-IT" dirty="0"/>
                        <a:t>-0.08**</a:t>
                      </a:r>
                      <a:r>
                        <a:rPr lang="it-IT" baseline="0" dirty="0"/>
                        <a:t> (0.04)</a:t>
                      </a:r>
                      <a:endParaRPr lang="it-IT" dirty="0"/>
                    </a:p>
                  </a:txBody>
                  <a:tcPr/>
                </a:tc>
                <a:tc>
                  <a:txBody>
                    <a:bodyPr/>
                    <a:lstStyle/>
                    <a:p>
                      <a:pPr algn="ctr"/>
                      <a:r>
                        <a:rPr lang="it-IT" dirty="0"/>
                        <a:t>-0.07** (0.03)</a:t>
                      </a:r>
                    </a:p>
                  </a:txBody>
                  <a:tcPr/>
                </a:tc>
                <a:extLst>
                  <a:ext uri="{0D108BD9-81ED-4DB2-BD59-A6C34878D82A}">
                    <a16:rowId xmlns:a16="http://schemas.microsoft.com/office/drawing/2014/main" xmlns="" val="10002"/>
                  </a:ext>
                </a:extLst>
              </a:tr>
              <a:tr h="614737">
                <a:tc>
                  <a:txBody>
                    <a:bodyPr/>
                    <a:lstStyle/>
                    <a:p>
                      <a:r>
                        <a:rPr lang="it-IT" dirty="0"/>
                        <a:t>UCT</a:t>
                      </a:r>
                    </a:p>
                  </a:txBody>
                  <a:tcPr/>
                </a:tc>
                <a:tc>
                  <a:txBody>
                    <a:bodyPr/>
                    <a:lstStyle/>
                    <a:p>
                      <a:pPr algn="ctr"/>
                      <a:r>
                        <a:rPr lang="it-IT" dirty="0"/>
                        <a:t>0.02 </a:t>
                      </a:r>
                    </a:p>
                    <a:p>
                      <a:pPr algn="ctr"/>
                      <a:r>
                        <a:rPr lang="it-IT" dirty="0"/>
                        <a:t>(0.02)</a:t>
                      </a:r>
                    </a:p>
                  </a:txBody>
                  <a:tcPr/>
                </a:tc>
                <a:tc>
                  <a:txBody>
                    <a:bodyPr/>
                    <a:lstStyle/>
                    <a:p>
                      <a:pPr algn="ctr"/>
                      <a:r>
                        <a:rPr lang="it-IT" dirty="0"/>
                        <a:t>-0.05*</a:t>
                      </a:r>
                      <a:r>
                        <a:rPr lang="it-IT" baseline="0" dirty="0"/>
                        <a:t> (0.03)</a:t>
                      </a:r>
                      <a:endParaRPr lang="it-IT" dirty="0"/>
                    </a:p>
                  </a:txBody>
                  <a:tcPr/>
                </a:tc>
                <a:tc>
                  <a:txBody>
                    <a:bodyPr/>
                    <a:lstStyle/>
                    <a:p>
                      <a:pPr algn="ctr"/>
                      <a:r>
                        <a:rPr lang="it-IT" dirty="0"/>
                        <a:t>0.02 </a:t>
                      </a:r>
                    </a:p>
                    <a:p>
                      <a:pPr algn="ctr"/>
                      <a:r>
                        <a:rPr lang="it-IT" dirty="0"/>
                        <a:t>(0.04)</a:t>
                      </a:r>
                    </a:p>
                  </a:txBody>
                  <a:tcPr/>
                </a:tc>
                <a:tc>
                  <a:txBody>
                    <a:bodyPr/>
                    <a:lstStyle/>
                    <a:p>
                      <a:pPr algn="ctr"/>
                      <a:r>
                        <a:rPr lang="it-IT" dirty="0"/>
                        <a:t>0.02 </a:t>
                      </a:r>
                    </a:p>
                    <a:p>
                      <a:pPr algn="ctr"/>
                      <a:r>
                        <a:rPr lang="it-IT" dirty="0"/>
                        <a:t>(0.03)</a:t>
                      </a:r>
                    </a:p>
                  </a:txBody>
                  <a:tcPr/>
                </a:tc>
                <a:tc>
                  <a:txBody>
                    <a:bodyPr/>
                    <a:lstStyle/>
                    <a:p>
                      <a:pPr algn="ctr"/>
                      <a:r>
                        <a:rPr lang="it-IT" dirty="0"/>
                        <a:t>0.06 </a:t>
                      </a:r>
                    </a:p>
                    <a:p>
                      <a:pPr algn="ctr"/>
                      <a:r>
                        <a:rPr lang="it-IT" dirty="0"/>
                        <a:t>(0.04)</a:t>
                      </a:r>
                    </a:p>
                  </a:txBody>
                  <a:tcPr/>
                </a:tc>
                <a:tc>
                  <a:txBody>
                    <a:bodyPr/>
                    <a:lstStyle/>
                    <a:p>
                      <a:pPr algn="ctr"/>
                      <a:r>
                        <a:rPr lang="it-IT" dirty="0"/>
                        <a:t>-0.03 </a:t>
                      </a:r>
                    </a:p>
                    <a:p>
                      <a:pPr algn="ctr"/>
                      <a:r>
                        <a:rPr lang="it-IT" dirty="0"/>
                        <a:t>(0.03)</a:t>
                      </a:r>
                    </a:p>
                  </a:txBody>
                  <a:tcPr/>
                </a:tc>
                <a:extLst>
                  <a:ext uri="{0D108BD9-81ED-4DB2-BD59-A6C34878D82A}">
                    <a16:rowId xmlns:a16="http://schemas.microsoft.com/office/drawing/2014/main" xmlns="" val="10003"/>
                  </a:ext>
                </a:extLst>
              </a:tr>
              <a:tr h="614737">
                <a:tc>
                  <a:txBody>
                    <a:bodyPr/>
                    <a:lstStyle/>
                    <a:p>
                      <a:r>
                        <a:rPr lang="it-IT" dirty="0"/>
                        <a:t>MONEY</a:t>
                      </a:r>
                      <a:r>
                        <a:rPr lang="it-IT" baseline="0" dirty="0"/>
                        <a:t> Lab</a:t>
                      </a:r>
                      <a:endParaRPr lang="it-IT" dirty="0"/>
                    </a:p>
                  </a:txBody>
                  <a:tcPr/>
                </a:tc>
                <a:tc>
                  <a:txBody>
                    <a:bodyPr/>
                    <a:lstStyle/>
                    <a:p>
                      <a:pPr algn="ctr"/>
                      <a:r>
                        <a:rPr lang="it-IT" dirty="0"/>
                        <a:t>0.02 </a:t>
                      </a:r>
                    </a:p>
                    <a:p>
                      <a:pPr algn="ctr"/>
                      <a:r>
                        <a:rPr lang="it-IT" dirty="0"/>
                        <a:t>(0.02)</a:t>
                      </a:r>
                    </a:p>
                  </a:txBody>
                  <a:tcPr/>
                </a:tc>
                <a:tc>
                  <a:txBody>
                    <a:bodyPr/>
                    <a:lstStyle/>
                    <a:p>
                      <a:pPr algn="ctr"/>
                      <a:r>
                        <a:rPr lang="it-IT" dirty="0"/>
                        <a:t>-0.02 </a:t>
                      </a:r>
                    </a:p>
                    <a:p>
                      <a:pPr algn="ctr"/>
                      <a:r>
                        <a:rPr lang="it-IT" dirty="0"/>
                        <a:t>(0.02)</a:t>
                      </a:r>
                    </a:p>
                  </a:txBody>
                  <a:tcPr/>
                </a:tc>
                <a:tc>
                  <a:txBody>
                    <a:bodyPr/>
                    <a:lstStyle/>
                    <a:p>
                      <a:pPr algn="ctr"/>
                      <a:r>
                        <a:rPr lang="it-IT" dirty="0"/>
                        <a:t>-0.02 </a:t>
                      </a:r>
                    </a:p>
                    <a:p>
                      <a:pPr algn="ctr"/>
                      <a:r>
                        <a:rPr lang="it-IT" dirty="0"/>
                        <a:t>(0.03)</a:t>
                      </a:r>
                    </a:p>
                  </a:txBody>
                  <a:tcPr/>
                </a:tc>
                <a:tc>
                  <a:txBody>
                    <a:bodyPr/>
                    <a:lstStyle/>
                    <a:p>
                      <a:pPr algn="ctr"/>
                      <a:r>
                        <a:rPr lang="it-IT" dirty="0"/>
                        <a:t>-0.03 </a:t>
                      </a:r>
                    </a:p>
                    <a:p>
                      <a:pPr algn="ctr"/>
                      <a:r>
                        <a:rPr lang="it-IT" dirty="0"/>
                        <a:t>(0.03)</a:t>
                      </a:r>
                    </a:p>
                  </a:txBody>
                  <a:tcPr/>
                </a:tc>
                <a:tc>
                  <a:txBody>
                    <a:bodyPr/>
                    <a:lstStyle/>
                    <a:p>
                      <a:pPr algn="ctr"/>
                      <a:r>
                        <a:rPr lang="it-IT" dirty="0"/>
                        <a:t>-0.05 </a:t>
                      </a:r>
                    </a:p>
                    <a:p>
                      <a:pPr algn="ctr"/>
                      <a:r>
                        <a:rPr lang="it-IT" dirty="0"/>
                        <a:t>(0.03)</a:t>
                      </a:r>
                    </a:p>
                  </a:txBody>
                  <a:tcPr/>
                </a:tc>
                <a:tc>
                  <a:txBody>
                    <a:bodyPr/>
                    <a:lstStyle/>
                    <a:p>
                      <a:pPr algn="ctr"/>
                      <a:r>
                        <a:rPr lang="it-IT" dirty="0"/>
                        <a:t>0.03 </a:t>
                      </a:r>
                    </a:p>
                    <a:p>
                      <a:pPr algn="ctr"/>
                      <a:r>
                        <a:rPr lang="it-IT" dirty="0"/>
                        <a:t>(0.03)</a:t>
                      </a:r>
                    </a:p>
                  </a:txBody>
                  <a:tcPr/>
                </a:tc>
                <a:extLst>
                  <a:ext uri="{0D108BD9-81ED-4DB2-BD59-A6C34878D82A}">
                    <a16:rowId xmlns:a16="http://schemas.microsoft.com/office/drawing/2014/main" xmlns="" val="10004"/>
                  </a:ext>
                </a:extLst>
              </a:tr>
              <a:tr h="396478">
                <a:tc>
                  <a:txBody>
                    <a:bodyPr/>
                    <a:lstStyle/>
                    <a:p>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extLst>
                  <a:ext uri="{0D108BD9-81ED-4DB2-BD59-A6C34878D82A}">
                    <a16:rowId xmlns:a16="http://schemas.microsoft.com/office/drawing/2014/main" xmlns="" val="10005"/>
                  </a:ext>
                </a:extLst>
              </a:tr>
              <a:tr h="396478">
                <a:tc>
                  <a:txBody>
                    <a:bodyPr/>
                    <a:lstStyle/>
                    <a:p>
                      <a:r>
                        <a:rPr lang="it-IT" dirty="0" err="1"/>
                        <a:t>Mean</a:t>
                      </a:r>
                      <a:r>
                        <a:rPr lang="it-IT" baseline="0" dirty="0"/>
                        <a:t> CG</a:t>
                      </a:r>
                      <a:endParaRPr lang="it-IT" dirty="0"/>
                    </a:p>
                  </a:txBody>
                  <a:tcPr/>
                </a:tc>
                <a:tc>
                  <a:txBody>
                    <a:bodyPr/>
                    <a:lstStyle/>
                    <a:p>
                      <a:pPr algn="ctr"/>
                      <a:r>
                        <a:rPr lang="it-IT" dirty="0"/>
                        <a:t>0.08</a:t>
                      </a:r>
                    </a:p>
                  </a:txBody>
                  <a:tcPr/>
                </a:tc>
                <a:tc>
                  <a:txBody>
                    <a:bodyPr/>
                    <a:lstStyle/>
                    <a:p>
                      <a:pPr algn="ctr"/>
                      <a:r>
                        <a:rPr lang="it-IT" dirty="0"/>
                        <a:t>0.32</a:t>
                      </a:r>
                    </a:p>
                  </a:txBody>
                  <a:tcPr/>
                </a:tc>
                <a:tc>
                  <a:txBody>
                    <a:bodyPr/>
                    <a:lstStyle/>
                    <a:p>
                      <a:pPr algn="ctr"/>
                      <a:r>
                        <a:rPr lang="it-IT" dirty="0"/>
                        <a:t>0.33</a:t>
                      </a:r>
                    </a:p>
                  </a:txBody>
                  <a:tcPr/>
                </a:tc>
                <a:tc>
                  <a:txBody>
                    <a:bodyPr/>
                    <a:lstStyle/>
                    <a:p>
                      <a:pPr algn="ctr"/>
                      <a:r>
                        <a:rPr lang="it-IT" dirty="0"/>
                        <a:t>0.72</a:t>
                      </a:r>
                    </a:p>
                  </a:txBody>
                  <a:tcPr/>
                </a:tc>
                <a:tc>
                  <a:txBody>
                    <a:bodyPr/>
                    <a:lstStyle/>
                    <a:p>
                      <a:pPr algn="ctr"/>
                      <a:r>
                        <a:rPr lang="it-IT" dirty="0"/>
                        <a:t>0.57</a:t>
                      </a:r>
                    </a:p>
                  </a:txBody>
                  <a:tcPr/>
                </a:tc>
                <a:tc>
                  <a:txBody>
                    <a:bodyPr/>
                    <a:lstStyle/>
                    <a:p>
                      <a:pPr algn="ctr"/>
                      <a:r>
                        <a:rPr lang="it-IT" dirty="0"/>
                        <a:t>0.79</a:t>
                      </a:r>
                    </a:p>
                  </a:txBody>
                  <a:tcPr/>
                </a:tc>
                <a:extLst>
                  <a:ext uri="{0D108BD9-81ED-4DB2-BD59-A6C34878D82A}">
                    <a16:rowId xmlns:a16="http://schemas.microsoft.com/office/drawing/2014/main" xmlns="" val="10006"/>
                  </a:ext>
                </a:extLst>
              </a:tr>
              <a:tr h="614737">
                <a:tc>
                  <a:txBody>
                    <a:bodyPr/>
                    <a:lstStyle/>
                    <a:p>
                      <a:r>
                        <a:rPr lang="it-IT" dirty="0"/>
                        <a:t>P </a:t>
                      </a:r>
                      <a:r>
                        <a:rPr lang="it-IT" dirty="0" err="1"/>
                        <a:t>value</a:t>
                      </a:r>
                      <a:r>
                        <a:rPr lang="it-IT" baseline="0" dirty="0"/>
                        <a:t>     (CCT-UCT)</a:t>
                      </a:r>
                      <a:endParaRPr lang="it-IT" dirty="0"/>
                    </a:p>
                  </a:txBody>
                  <a:tcPr/>
                </a:tc>
                <a:tc>
                  <a:txBody>
                    <a:bodyPr/>
                    <a:lstStyle/>
                    <a:p>
                      <a:pPr algn="ctr"/>
                      <a:r>
                        <a:rPr lang="it-IT" dirty="0"/>
                        <a:t>0.08</a:t>
                      </a:r>
                    </a:p>
                  </a:txBody>
                  <a:tcPr/>
                </a:tc>
                <a:tc>
                  <a:txBody>
                    <a:bodyPr/>
                    <a:lstStyle/>
                    <a:p>
                      <a:pPr algn="ctr"/>
                      <a:r>
                        <a:rPr lang="it-IT" dirty="0"/>
                        <a:t>0.89</a:t>
                      </a:r>
                    </a:p>
                  </a:txBody>
                  <a:tcPr/>
                </a:tc>
                <a:tc>
                  <a:txBody>
                    <a:bodyPr/>
                    <a:lstStyle/>
                    <a:p>
                      <a:pPr algn="ctr"/>
                      <a:r>
                        <a:rPr lang="it-IT" dirty="0"/>
                        <a:t>0.03</a:t>
                      </a:r>
                    </a:p>
                  </a:txBody>
                  <a:tcPr/>
                </a:tc>
                <a:tc>
                  <a:txBody>
                    <a:bodyPr/>
                    <a:lstStyle/>
                    <a:p>
                      <a:pPr algn="ctr"/>
                      <a:r>
                        <a:rPr lang="it-IT" dirty="0"/>
                        <a:t>0.28</a:t>
                      </a:r>
                    </a:p>
                  </a:txBody>
                  <a:tcPr/>
                </a:tc>
                <a:tc>
                  <a:txBody>
                    <a:bodyPr/>
                    <a:lstStyle/>
                    <a:p>
                      <a:pPr algn="ctr"/>
                      <a:r>
                        <a:rPr lang="it-IT" dirty="0"/>
                        <a:t>0.00</a:t>
                      </a:r>
                    </a:p>
                  </a:txBody>
                  <a:tcPr/>
                </a:tc>
                <a:tc>
                  <a:txBody>
                    <a:bodyPr/>
                    <a:lstStyle/>
                    <a:p>
                      <a:pPr algn="ctr"/>
                      <a:r>
                        <a:rPr lang="it-IT" dirty="0"/>
                        <a:t>0.33</a:t>
                      </a:r>
                    </a:p>
                  </a:txBody>
                  <a:tcPr/>
                </a:tc>
                <a:extLst>
                  <a:ext uri="{0D108BD9-81ED-4DB2-BD59-A6C34878D82A}">
                    <a16:rowId xmlns:a16="http://schemas.microsoft.com/office/drawing/2014/main" xmlns="" val="10007"/>
                  </a:ext>
                </a:extLst>
              </a:tr>
              <a:tr h="396478">
                <a:tc>
                  <a:txBody>
                    <a:bodyPr/>
                    <a:lstStyle/>
                    <a:p>
                      <a:r>
                        <a:rPr lang="it-IT" dirty="0" err="1"/>
                        <a:t>Obs</a:t>
                      </a:r>
                      <a:endParaRPr lang="it-IT" dirty="0"/>
                    </a:p>
                  </a:txBody>
                  <a:tcPr/>
                </a:tc>
                <a:tc>
                  <a:txBody>
                    <a:bodyPr/>
                    <a:lstStyle/>
                    <a:p>
                      <a:pPr algn="ctr"/>
                      <a:r>
                        <a:rPr lang="it-IT" dirty="0"/>
                        <a:t>1,064</a:t>
                      </a:r>
                    </a:p>
                  </a:txBody>
                  <a:tcPr/>
                </a:tc>
                <a:tc>
                  <a:txBody>
                    <a:bodyPr/>
                    <a:lstStyle/>
                    <a:p>
                      <a:pPr algn="ctr"/>
                      <a:r>
                        <a:rPr lang="it-IT" dirty="0"/>
                        <a:t>1,068</a:t>
                      </a:r>
                    </a:p>
                  </a:txBody>
                  <a:tcPr/>
                </a:tc>
                <a:tc>
                  <a:txBody>
                    <a:bodyPr/>
                    <a:lstStyle/>
                    <a:p>
                      <a:pPr algn="ctr"/>
                      <a:r>
                        <a:rPr lang="it-IT" dirty="0"/>
                        <a:t>1,067</a:t>
                      </a:r>
                    </a:p>
                  </a:txBody>
                  <a:tcPr/>
                </a:tc>
                <a:tc>
                  <a:txBody>
                    <a:bodyPr/>
                    <a:lstStyle/>
                    <a:p>
                      <a:pPr algn="ctr"/>
                      <a:r>
                        <a:rPr lang="it-IT" dirty="0"/>
                        <a:t>1,068</a:t>
                      </a:r>
                    </a:p>
                  </a:txBody>
                  <a:tcPr/>
                </a:tc>
                <a:tc>
                  <a:txBody>
                    <a:bodyPr/>
                    <a:lstStyle/>
                    <a:p>
                      <a:pPr algn="ctr"/>
                      <a:r>
                        <a:rPr lang="it-IT" dirty="0"/>
                        <a:t>1,064</a:t>
                      </a:r>
                    </a:p>
                  </a:txBody>
                  <a:tcPr/>
                </a:tc>
                <a:tc>
                  <a:txBody>
                    <a:bodyPr/>
                    <a:lstStyle/>
                    <a:p>
                      <a:pPr algn="ctr"/>
                      <a:r>
                        <a:rPr lang="it-IT" dirty="0"/>
                        <a:t>1,064</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85720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Heterogeneous effects (by citizenship)</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25/28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4524315"/>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solidFill>
                  <a:schemeClr val="accent6">
                    <a:lumMod val="50000"/>
                  </a:schemeClr>
                </a:solidFill>
              </a:rPr>
              <a:t>We estimate the model for natives and immigrants separately</a:t>
            </a:r>
          </a:p>
          <a:p>
            <a:pPr marL="800100" lvl="1" indent="-342900">
              <a:buFont typeface="Wingdings" panose="05000000000000000000" pitchFamily="2" charset="2"/>
              <a:buChar char="Ø"/>
            </a:pPr>
            <a:r>
              <a:rPr lang="en-GB" sz="2400" dirty="0">
                <a:solidFill>
                  <a:schemeClr val="accent6">
                    <a:lumMod val="50000"/>
                  </a:schemeClr>
                </a:solidFill>
              </a:rPr>
              <a:t>202 Italian men</a:t>
            </a:r>
          </a:p>
          <a:p>
            <a:pPr marL="800100" lvl="1" indent="-342900">
              <a:buFont typeface="Wingdings" panose="05000000000000000000" pitchFamily="2" charset="2"/>
              <a:buChar char="Ø"/>
            </a:pPr>
            <a:r>
              <a:rPr lang="en-GB" sz="2400" dirty="0">
                <a:solidFill>
                  <a:schemeClr val="accent6">
                    <a:lumMod val="50000"/>
                  </a:schemeClr>
                </a:solidFill>
              </a:rPr>
              <a:t>669 foreign men</a:t>
            </a:r>
          </a:p>
          <a:p>
            <a:pPr marL="800100" lvl="1"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The positive effects on labour outcomes are significant only for Italian men </a:t>
            </a:r>
          </a:p>
          <a:p>
            <a:pPr marL="800100" lvl="1" indent="-342900">
              <a:buFont typeface="Wingdings" panose="05000000000000000000" pitchFamily="2" charset="2"/>
              <a:buChar char="Ø"/>
            </a:pPr>
            <a:r>
              <a:rPr lang="en-GB" sz="2400" dirty="0">
                <a:solidFill>
                  <a:schemeClr val="accent6">
                    <a:lumMod val="50000"/>
                  </a:schemeClr>
                </a:solidFill>
              </a:rPr>
              <a:t>Work</a:t>
            </a:r>
          </a:p>
          <a:p>
            <a:pPr marL="800100" lvl="1" indent="-342900">
              <a:buFont typeface="Wingdings" panose="05000000000000000000" pitchFamily="2" charset="2"/>
              <a:buChar char="Ø"/>
            </a:pPr>
            <a:r>
              <a:rPr lang="en-GB" sz="2400" dirty="0">
                <a:solidFill>
                  <a:schemeClr val="accent6">
                    <a:lumMod val="50000"/>
                  </a:schemeClr>
                </a:solidFill>
              </a:rPr>
              <a:t>Days of work</a:t>
            </a:r>
          </a:p>
          <a:p>
            <a:pPr marL="800100" lvl="1" indent="-342900">
              <a:buFont typeface="Wingdings" panose="05000000000000000000" pitchFamily="2" charset="2"/>
              <a:buChar char="Ø"/>
            </a:pPr>
            <a:r>
              <a:rPr lang="en-GB" sz="2400" dirty="0">
                <a:solidFill>
                  <a:schemeClr val="accent6">
                    <a:lumMod val="50000"/>
                  </a:schemeClr>
                </a:solidFill>
              </a:rPr>
              <a:t>Hours of work </a:t>
            </a:r>
          </a:p>
          <a:p>
            <a:pPr marL="800100" lvl="1"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Estimated coefficients are also positive for foreign men but never significant</a:t>
            </a:r>
          </a:p>
          <a:p>
            <a:pPr marL="342900"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Similar effects for job-seeking activities and financial wellbeing</a:t>
            </a:r>
          </a:p>
          <a:p>
            <a:pPr marL="342900"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No significant effects for the two sub-groups of women</a:t>
            </a:r>
          </a:p>
        </p:txBody>
      </p:sp>
    </p:spTree>
    <p:extLst>
      <p:ext uri="{BB962C8B-B14F-4D97-AF65-F5344CB8AC3E}">
        <p14:creationId xmlns:p14="http://schemas.microsoft.com/office/powerpoint/2010/main" val="1902464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Heterogeneous effects (by education)</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26/28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2677656"/>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solidFill>
                  <a:schemeClr val="accent6">
                    <a:lumMod val="50000"/>
                  </a:schemeClr>
                </a:solidFill>
              </a:rPr>
              <a:t>We estimate the model for high and low educated parents separately</a:t>
            </a:r>
          </a:p>
          <a:p>
            <a:pPr marL="800100" lvl="1" indent="-342900">
              <a:buFont typeface="Wingdings" panose="05000000000000000000" pitchFamily="2" charset="2"/>
              <a:buChar char="Ø"/>
            </a:pPr>
            <a:r>
              <a:rPr lang="en-GB" sz="2400" dirty="0">
                <a:solidFill>
                  <a:schemeClr val="accent6">
                    <a:lumMod val="50000"/>
                  </a:schemeClr>
                </a:solidFill>
              </a:rPr>
              <a:t>365 men with secondary schooling </a:t>
            </a:r>
          </a:p>
          <a:p>
            <a:pPr marL="800100" lvl="1" indent="-342900">
              <a:buFont typeface="Wingdings" panose="05000000000000000000" pitchFamily="2" charset="2"/>
              <a:buChar char="Ø"/>
            </a:pPr>
            <a:r>
              <a:rPr lang="en-GB" sz="2400" dirty="0">
                <a:solidFill>
                  <a:schemeClr val="accent6">
                    <a:lumMod val="50000"/>
                  </a:schemeClr>
                </a:solidFill>
              </a:rPr>
              <a:t>506 men without</a:t>
            </a:r>
          </a:p>
          <a:p>
            <a:pPr marL="800100" lvl="1"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The positive effects on labour outcomes are the same across the two groups</a:t>
            </a:r>
          </a:p>
          <a:p>
            <a:pPr marL="800100" lvl="1" indent="-342900">
              <a:buFont typeface="Wingdings" panose="05000000000000000000" pitchFamily="2" charset="2"/>
              <a:buChar char="Ø"/>
            </a:pPr>
            <a:r>
              <a:rPr lang="en-GB" sz="2400" dirty="0">
                <a:solidFill>
                  <a:schemeClr val="accent6">
                    <a:lumMod val="50000"/>
                  </a:schemeClr>
                </a:solidFill>
              </a:rPr>
              <a:t>Apart for hours of work, where the effect is larger for lower educated men</a:t>
            </a:r>
            <a:endParaRPr lang="en-GB" sz="1200" dirty="0">
              <a:solidFill>
                <a:schemeClr val="accent6">
                  <a:lumMod val="50000"/>
                </a:schemeClr>
              </a:solidFill>
            </a:endParaRPr>
          </a:p>
          <a:p>
            <a:pPr marL="342900" indent="-342900">
              <a:buFont typeface="Wingdings" panose="05000000000000000000" pitchFamily="2" charset="2"/>
              <a:buChar char="Ø"/>
            </a:pPr>
            <a:endParaRPr lang="en-GB" sz="1200" dirty="0">
              <a:solidFill>
                <a:schemeClr val="accent6">
                  <a:lumMod val="50000"/>
                </a:schemeClr>
              </a:solidFill>
            </a:endParaRPr>
          </a:p>
          <a:p>
            <a:pPr marL="342900" indent="-342900">
              <a:buFont typeface="Wingdings" panose="05000000000000000000" pitchFamily="2" charset="2"/>
              <a:buChar char="Ø"/>
            </a:pPr>
            <a:r>
              <a:rPr lang="en-GB" sz="2400" dirty="0">
                <a:solidFill>
                  <a:schemeClr val="accent6">
                    <a:lumMod val="50000"/>
                  </a:schemeClr>
                </a:solidFill>
              </a:rPr>
              <a:t>No significant effects for the two sub-groups of women</a:t>
            </a:r>
          </a:p>
        </p:txBody>
      </p:sp>
    </p:spTree>
    <p:extLst>
      <p:ext uri="{BB962C8B-B14F-4D97-AF65-F5344CB8AC3E}">
        <p14:creationId xmlns:p14="http://schemas.microsoft.com/office/powerpoint/2010/main" val="3320115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Positive response bias</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27/28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graphicFrame>
        <p:nvGraphicFramePr>
          <p:cNvPr id="4" name="Tabella 3"/>
          <p:cNvGraphicFramePr>
            <a:graphicFrameLocks noGrp="1"/>
          </p:cNvGraphicFramePr>
          <p:nvPr>
            <p:extLst>
              <p:ext uri="{D42A27DB-BD31-4B8C-83A1-F6EECF244321}">
                <p14:modId xmlns:p14="http://schemas.microsoft.com/office/powerpoint/2010/main" val="2809315311"/>
              </p:ext>
            </p:extLst>
          </p:nvPr>
        </p:nvGraphicFramePr>
        <p:xfrm>
          <a:off x="720000" y="1512146"/>
          <a:ext cx="10800000" cy="4608408"/>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gridCol w="1800000">
                  <a:extLst>
                    <a:ext uri="{9D8B030D-6E8A-4147-A177-3AD203B41FA5}">
                      <a16:colId xmlns:a16="http://schemas.microsoft.com/office/drawing/2014/main" xmlns="" val="20005"/>
                    </a:ext>
                  </a:extLst>
                </a:gridCol>
              </a:tblGrid>
              <a:tr h="512022">
                <a:tc>
                  <a:txBody>
                    <a:bodyPr/>
                    <a:lstStyle/>
                    <a:p>
                      <a:endParaRPr lang="it-IT" dirty="0"/>
                    </a:p>
                  </a:txBody>
                  <a:tcPr/>
                </a:tc>
                <a:tc gridSpan="5">
                  <a:txBody>
                    <a:bodyPr/>
                    <a:lstStyle/>
                    <a:p>
                      <a:pPr algn="ctr"/>
                      <a:r>
                        <a:rPr lang="it-IT" dirty="0"/>
                        <a:t>Families</a:t>
                      </a: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xmlns="" val="10000"/>
                  </a:ext>
                </a:extLst>
              </a:tr>
              <a:tr h="512022">
                <a:tc>
                  <a:txBody>
                    <a:bodyPr/>
                    <a:lstStyle/>
                    <a:p>
                      <a:endParaRPr lang="it-IT"/>
                    </a:p>
                  </a:txBody>
                  <a:tcPr/>
                </a:tc>
                <a:tc>
                  <a:txBody>
                    <a:bodyPr/>
                    <a:lstStyle/>
                    <a:p>
                      <a:pPr algn="ctr"/>
                      <a:r>
                        <a:rPr lang="en-GB" noProof="0" dirty="0"/>
                        <a:t>Municipal</a:t>
                      </a:r>
                    </a:p>
                    <a:p>
                      <a:pPr algn="ctr"/>
                      <a:r>
                        <a:rPr lang="en-GB" noProof="0" dirty="0"/>
                        <a:t>events</a:t>
                      </a:r>
                    </a:p>
                  </a:txBody>
                  <a:tcPr/>
                </a:tc>
                <a:tc>
                  <a:txBody>
                    <a:bodyPr/>
                    <a:lstStyle/>
                    <a:p>
                      <a:pPr algn="ctr"/>
                      <a:r>
                        <a:rPr lang="en-GB" noProof="0" dirty="0"/>
                        <a:t>Watching news</a:t>
                      </a:r>
                    </a:p>
                  </a:txBody>
                  <a:tcPr/>
                </a:tc>
                <a:tc>
                  <a:txBody>
                    <a:bodyPr/>
                    <a:lstStyle/>
                    <a:p>
                      <a:pPr algn="ctr"/>
                      <a:r>
                        <a:rPr lang="en-GB" noProof="0" dirty="0"/>
                        <a:t>Having friends at home</a:t>
                      </a:r>
                    </a:p>
                  </a:txBody>
                  <a:tcPr/>
                </a:tc>
                <a:tc>
                  <a:txBody>
                    <a:bodyPr/>
                    <a:lstStyle/>
                    <a:p>
                      <a:pPr algn="ctr"/>
                      <a:r>
                        <a:rPr lang="en-GB" noProof="0" dirty="0"/>
                        <a:t>Visiting friends at their place</a:t>
                      </a:r>
                    </a:p>
                  </a:txBody>
                  <a:tcPr/>
                </a:tc>
                <a:tc>
                  <a:txBody>
                    <a:bodyPr/>
                    <a:lstStyle/>
                    <a:p>
                      <a:pPr algn="ctr"/>
                      <a:r>
                        <a:rPr lang="en-GB" noProof="0" dirty="0"/>
                        <a:t>Paediatrician visits</a:t>
                      </a:r>
                      <a:r>
                        <a:rPr lang="en-GB" baseline="0" noProof="0" dirty="0"/>
                        <a:t> (agenda)</a:t>
                      </a:r>
                      <a:endParaRPr lang="en-GB" noProof="0" dirty="0"/>
                    </a:p>
                  </a:txBody>
                  <a:tcPr/>
                </a:tc>
                <a:extLst>
                  <a:ext uri="{0D108BD9-81ED-4DB2-BD59-A6C34878D82A}">
                    <a16:rowId xmlns:a16="http://schemas.microsoft.com/office/drawing/2014/main" xmlns="" val="10001"/>
                  </a:ext>
                </a:extLst>
              </a:tr>
              <a:tr h="512022">
                <a:tc>
                  <a:txBody>
                    <a:bodyPr/>
                    <a:lstStyle/>
                    <a:p>
                      <a:r>
                        <a:rPr lang="it-IT" dirty="0"/>
                        <a:t>CCT</a:t>
                      </a:r>
                    </a:p>
                  </a:txBody>
                  <a:tcPr/>
                </a:tc>
                <a:tc>
                  <a:txBody>
                    <a:bodyPr/>
                    <a:lstStyle/>
                    <a:p>
                      <a:pPr algn="ctr"/>
                      <a:r>
                        <a:rPr lang="it-IT" dirty="0"/>
                        <a:t>0.03 </a:t>
                      </a:r>
                    </a:p>
                    <a:p>
                      <a:pPr algn="ctr"/>
                      <a:r>
                        <a:rPr lang="it-IT" dirty="0"/>
                        <a:t>(0.03)</a:t>
                      </a:r>
                    </a:p>
                  </a:txBody>
                  <a:tcPr/>
                </a:tc>
                <a:tc>
                  <a:txBody>
                    <a:bodyPr/>
                    <a:lstStyle/>
                    <a:p>
                      <a:pPr algn="ctr"/>
                      <a:r>
                        <a:rPr lang="it-IT" dirty="0"/>
                        <a:t>0.01 </a:t>
                      </a:r>
                    </a:p>
                    <a:p>
                      <a:pPr algn="ctr"/>
                      <a:r>
                        <a:rPr lang="it-IT" dirty="0"/>
                        <a:t>(0.03)</a:t>
                      </a:r>
                    </a:p>
                  </a:txBody>
                  <a:tcPr/>
                </a:tc>
                <a:tc>
                  <a:txBody>
                    <a:bodyPr/>
                    <a:lstStyle/>
                    <a:p>
                      <a:pPr algn="ctr"/>
                      <a:r>
                        <a:rPr lang="it-IT" dirty="0"/>
                        <a:t>-0.03 </a:t>
                      </a:r>
                    </a:p>
                    <a:p>
                      <a:pPr algn="ctr"/>
                      <a:r>
                        <a:rPr lang="it-IT" dirty="0"/>
                        <a:t>(0.04)</a:t>
                      </a:r>
                    </a:p>
                  </a:txBody>
                  <a:tcPr/>
                </a:tc>
                <a:tc>
                  <a:txBody>
                    <a:bodyPr/>
                    <a:lstStyle/>
                    <a:p>
                      <a:pPr algn="ctr"/>
                      <a:r>
                        <a:rPr lang="it-IT" dirty="0"/>
                        <a:t>0.05 </a:t>
                      </a:r>
                    </a:p>
                    <a:p>
                      <a:pPr algn="ctr"/>
                      <a:r>
                        <a:rPr lang="it-IT" dirty="0"/>
                        <a:t>(0.04)</a:t>
                      </a:r>
                    </a:p>
                  </a:txBody>
                  <a:tcPr/>
                </a:tc>
                <a:tc>
                  <a:txBody>
                    <a:bodyPr/>
                    <a:lstStyle/>
                    <a:p>
                      <a:pPr algn="ctr"/>
                      <a:r>
                        <a:rPr lang="it-IT" dirty="0"/>
                        <a:t>-0.00 </a:t>
                      </a:r>
                    </a:p>
                    <a:p>
                      <a:pPr algn="ctr"/>
                      <a:r>
                        <a:rPr lang="it-IT" dirty="0"/>
                        <a:t>(0.02)</a:t>
                      </a:r>
                    </a:p>
                  </a:txBody>
                  <a:tcPr/>
                </a:tc>
                <a:extLst>
                  <a:ext uri="{0D108BD9-81ED-4DB2-BD59-A6C34878D82A}">
                    <a16:rowId xmlns:a16="http://schemas.microsoft.com/office/drawing/2014/main" xmlns="" val="10002"/>
                  </a:ext>
                </a:extLst>
              </a:tr>
              <a:tr h="512022">
                <a:tc>
                  <a:txBody>
                    <a:bodyPr/>
                    <a:lstStyle/>
                    <a:p>
                      <a:r>
                        <a:rPr lang="it-IT" dirty="0"/>
                        <a:t>UCT</a:t>
                      </a:r>
                    </a:p>
                  </a:txBody>
                  <a:tcPr/>
                </a:tc>
                <a:tc>
                  <a:txBody>
                    <a:bodyPr/>
                    <a:lstStyle/>
                    <a:p>
                      <a:pPr algn="ctr"/>
                      <a:r>
                        <a:rPr lang="it-IT" dirty="0"/>
                        <a:t>0.01 </a:t>
                      </a:r>
                    </a:p>
                    <a:p>
                      <a:pPr algn="ctr"/>
                      <a:r>
                        <a:rPr lang="it-IT" dirty="0"/>
                        <a:t>(0.03)</a:t>
                      </a:r>
                    </a:p>
                  </a:txBody>
                  <a:tcPr/>
                </a:tc>
                <a:tc>
                  <a:txBody>
                    <a:bodyPr/>
                    <a:lstStyle/>
                    <a:p>
                      <a:pPr algn="ctr"/>
                      <a:r>
                        <a:rPr lang="it-IT" dirty="0"/>
                        <a:t>0.01 </a:t>
                      </a:r>
                    </a:p>
                    <a:p>
                      <a:pPr algn="ctr"/>
                      <a:r>
                        <a:rPr lang="it-IT" dirty="0"/>
                        <a:t>(0.03)</a:t>
                      </a:r>
                    </a:p>
                  </a:txBody>
                  <a:tcPr/>
                </a:tc>
                <a:tc>
                  <a:txBody>
                    <a:bodyPr/>
                    <a:lstStyle/>
                    <a:p>
                      <a:pPr algn="ctr"/>
                      <a:r>
                        <a:rPr lang="it-IT" dirty="0"/>
                        <a:t>-0.02 </a:t>
                      </a:r>
                    </a:p>
                    <a:p>
                      <a:pPr algn="ctr"/>
                      <a:r>
                        <a:rPr lang="it-IT" dirty="0"/>
                        <a:t>(0.04)</a:t>
                      </a:r>
                    </a:p>
                  </a:txBody>
                  <a:tcPr/>
                </a:tc>
                <a:tc>
                  <a:txBody>
                    <a:bodyPr/>
                    <a:lstStyle/>
                    <a:p>
                      <a:pPr algn="ctr"/>
                      <a:r>
                        <a:rPr lang="it-IT" dirty="0"/>
                        <a:t>0.04 </a:t>
                      </a:r>
                    </a:p>
                    <a:p>
                      <a:pPr algn="ctr"/>
                      <a:r>
                        <a:rPr lang="it-IT" dirty="0"/>
                        <a:t>(0.04)</a:t>
                      </a:r>
                    </a:p>
                  </a:txBody>
                  <a:tcPr/>
                </a:tc>
                <a:tc>
                  <a:txBody>
                    <a:bodyPr/>
                    <a:lstStyle/>
                    <a:p>
                      <a:pPr algn="ctr"/>
                      <a:r>
                        <a:rPr lang="it-IT" dirty="0"/>
                        <a:t>-0.02 </a:t>
                      </a:r>
                    </a:p>
                    <a:p>
                      <a:pPr algn="ctr"/>
                      <a:r>
                        <a:rPr lang="it-IT" dirty="0"/>
                        <a:t>(0.02)</a:t>
                      </a:r>
                    </a:p>
                  </a:txBody>
                  <a:tcPr/>
                </a:tc>
                <a:extLst>
                  <a:ext uri="{0D108BD9-81ED-4DB2-BD59-A6C34878D82A}">
                    <a16:rowId xmlns:a16="http://schemas.microsoft.com/office/drawing/2014/main" xmlns="" val="10003"/>
                  </a:ext>
                </a:extLst>
              </a:tr>
              <a:tr h="512022">
                <a:tc>
                  <a:txBody>
                    <a:bodyPr/>
                    <a:lstStyle/>
                    <a:p>
                      <a:endParaRPr lang="it-IT" dirty="0"/>
                    </a:p>
                  </a:txBody>
                  <a:tcPr/>
                </a:tc>
                <a:tc>
                  <a:txBody>
                    <a:bodyPr/>
                    <a:lstStyle/>
                    <a:p>
                      <a:pPr algn="ctr"/>
                      <a:endParaRPr lang="it-IT"/>
                    </a:p>
                  </a:txBody>
                  <a:tcPr/>
                </a:tc>
                <a:tc>
                  <a:txBody>
                    <a:bodyPr/>
                    <a:lstStyle/>
                    <a:p>
                      <a:pPr algn="ctr"/>
                      <a:endParaRPr lang="it-IT" dirty="0"/>
                    </a:p>
                  </a:txBody>
                  <a:tcPr/>
                </a:tc>
                <a:tc>
                  <a:txBody>
                    <a:bodyPr/>
                    <a:lstStyle/>
                    <a:p>
                      <a:pPr algn="ctr"/>
                      <a:endParaRPr lang="it-IT" dirty="0"/>
                    </a:p>
                  </a:txBody>
                  <a:tcPr/>
                </a:tc>
                <a:tc>
                  <a:txBody>
                    <a:bodyPr/>
                    <a:lstStyle/>
                    <a:p>
                      <a:pPr algn="ctr"/>
                      <a:endParaRPr lang="it-IT"/>
                    </a:p>
                  </a:txBody>
                  <a:tcPr/>
                </a:tc>
                <a:tc>
                  <a:txBody>
                    <a:bodyPr/>
                    <a:lstStyle/>
                    <a:p>
                      <a:pPr algn="ctr"/>
                      <a:endParaRPr lang="it-IT" dirty="0"/>
                    </a:p>
                  </a:txBody>
                  <a:tcPr/>
                </a:tc>
                <a:extLst>
                  <a:ext uri="{0D108BD9-81ED-4DB2-BD59-A6C34878D82A}">
                    <a16:rowId xmlns:a16="http://schemas.microsoft.com/office/drawing/2014/main" xmlns="" val="10004"/>
                  </a:ext>
                </a:extLst>
              </a:tr>
              <a:tr h="512022">
                <a:tc>
                  <a:txBody>
                    <a:bodyPr/>
                    <a:lstStyle/>
                    <a:p>
                      <a:r>
                        <a:rPr lang="it-IT" dirty="0" err="1"/>
                        <a:t>Mean</a:t>
                      </a:r>
                      <a:r>
                        <a:rPr lang="it-IT" baseline="0" dirty="0"/>
                        <a:t> CG</a:t>
                      </a:r>
                      <a:endParaRPr lang="it-IT" dirty="0"/>
                    </a:p>
                  </a:txBody>
                  <a:tcPr/>
                </a:tc>
                <a:tc>
                  <a:txBody>
                    <a:bodyPr/>
                    <a:lstStyle/>
                    <a:p>
                      <a:pPr algn="ctr"/>
                      <a:r>
                        <a:rPr lang="it-IT" dirty="0"/>
                        <a:t>0.24</a:t>
                      </a:r>
                    </a:p>
                  </a:txBody>
                  <a:tcPr/>
                </a:tc>
                <a:tc>
                  <a:txBody>
                    <a:bodyPr/>
                    <a:lstStyle/>
                    <a:p>
                      <a:pPr algn="ctr"/>
                      <a:r>
                        <a:rPr lang="it-IT" dirty="0"/>
                        <a:t>0.29</a:t>
                      </a:r>
                    </a:p>
                  </a:txBody>
                  <a:tcPr/>
                </a:tc>
                <a:tc>
                  <a:txBody>
                    <a:bodyPr/>
                    <a:lstStyle/>
                    <a:p>
                      <a:pPr algn="ctr"/>
                      <a:r>
                        <a:rPr lang="it-IT" dirty="0"/>
                        <a:t>0.54</a:t>
                      </a:r>
                    </a:p>
                  </a:txBody>
                  <a:tcPr/>
                </a:tc>
                <a:tc>
                  <a:txBody>
                    <a:bodyPr/>
                    <a:lstStyle/>
                    <a:p>
                      <a:pPr algn="ctr"/>
                      <a:r>
                        <a:rPr lang="it-IT" dirty="0"/>
                        <a:t>0.60</a:t>
                      </a:r>
                    </a:p>
                  </a:txBody>
                  <a:tcPr/>
                </a:tc>
                <a:tc>
                  <a:txBody>
                    <a:bodyPr/>
                    <a:lstStyle/>
                    <a:p>
                      <a:pPr algn="ctr"/>
                      <a:r>
                        <a:rPr lang="it-IT" dirty="0"/>
                        <a:t>0.92</a:t>
                      </a:r>
                    </a:p>
                  </a:txBody>
                  <a:tcPr/>
                </a:tc>
                <a:extLst>
                  <a:ext uri="{0D108BD9-81ED-4DB2-BD59-A6C34878D82A}">
                    <a16:rowId xmlns:a16="http://schemas.microsoft.com/office/drawing/2014/main" xmlns="" val="10005"/>
                  </a:ext>
                </a:extLst>
              </a:tr>
              <a:tr h="512022">
                <a:tc>
                  <a:txBody>
                    <a:bodyPr/>
                    <a:lstStyle/>
                    <a:p>
                      <a:r>
                        <a:rPr lang="it-IT" dirty="0"/>
                        <a:t>P </a:t>
                      </a:r>
                      <a:r>
                        <a:rPr lang="it-IT" dirty="0" err="1"/>
                        <a:t>value</a:t>
                      </a:r>
                      <a:r>
                        <a:rPr lang="it-IT" baseline="0" dirty="0"/>
                        <a:t>     (CCT-UCT)</a:t>
                      </a:r>
                      <a:endParaRPr lang="it-IT" dirty="0"/>
                    </a:p>
                  </a:txBody>
                  <a:tcPr/>
                </a:tc>
                <a:tc>
                  <a:txBody>
                    <a:bodyPr/>
                    <a:lstStyle/>
                    <a:p>
                      <a:pPr algn="ctr"/>
                      <a:r>
                        <a:rPr lang="it-IT" dirty="0"/>
                        <a:t>0.49</a:t>
                      </a:r>
                    </a:p>
                  </a:txBody>
                  <a:tcPr/>
                </a:tc>
                <a:tc>
                  <a:txBody>
                    <a:bodyPr/>
                    <a:lstStyle/>
                    <a:p>
                      <a:pPr algn="ctr"/>
                      <a:r>
                        <a:rPr lang="it-IT" dirty="0"/>
                        <a:t>0.96</a:t>
                      </a:r>
                    </a:p>
                  </a:txBody>
                  <a:tcPr/>
                </a:tc>
                <a:tc>
                  <a:txBody>
                    <a:bodyPr/>
                    <a:lstStyle/>
                    <a:p>
                      <a:pPr algn="ctr"/>
                      <a:r>
                        <a:rPr lang="it-IT" dirty="0"/>
                        <a:t>0.81</a:t>
                      </a:r>
                    </a:p>
                  </a:txBody>
                  <a:tcPr/>
                </a:tc>
                <a:tc>
                  <a:txBody>
                    <a:bodyPr/>
                    <a:lstStyle/>
                    <a:p>
                      <a:pPr algn="ctr"/>
                      <a:r>
                        <a:rPr lang="it-IT" dirty="0"/>
                        <a:t>0.68</a:t>
                      </a:r>
                    </a:p>
                  </a:txBody>
                  <a:tcPr/>
                </a:tc>
                <a:tc>
                  <a:txBody>
                    <a:bodyPr/>
                    <a:lstStyle/>
                    <a:p>
                      <a:pPr algn="ctr"/>
                      <a:r>
                        <a:rPr lang="it-IT" dirty="0"/>
                        <a:t>0.31</a:t>
                      </a:r>
                    </a:p>
                  </a:txBody>
                  <a:tcPr/>
                </a:tc>
                <a:extLst>
                  <a:ext uri="{0D108BD9-81ED-4DB2-BD59-A6C34878D82A}">
                    <a16:rowId xmlns:a16="http://schemas.microsoft.com/office/drawing/2014/main" xmlns="" val="10006"/>
                  </a:ext>
                </a:extLst>
              </a:tr>
              <a:tr h="512022">
                <a:tc>
                  <a:txBody>
                    <a:bodyPr/>
                    <a:lstStyle/>
                    <a:p>
                      <a:r>
                        <a:rPr lang="it-IT" dirty="0" err="1"/>
                        <a:t>Obs</a:t>
                      </a:r>
                      <a:endParaRPr lang="it-IT" dirty="0"/>
                    </a:p>
                  </a:txBody>
                  <a:tcPr/>
                </a:tc>
                <a:tc>
                  <a:txBody>
                    <a:bodyPr/>
                    <a:lstStyle/>
                    <a:p>
                      <a:pPr algn="ctr"/>
                      <a:r>
                        <a:rPr lang="it-IT" dirty="0"/>
                        <a:t>1,060</a:t>
                      </a:r>
                    </a:p>
                  </a:txBody>
                  <a:tcPr/>
                </a:tc>
                <a:tc>
                  <a:txBody>
                    <a:bodyPr/>
                    <a:lstStyle/>
                    <a:p>
                      <a:pPr algn="ctr"/>
                      <a:r>
                        <a:rPr lang="it-IT" dirty="0"/>
                        <a:t>1,067</a:t>
                      </a:r>
                    </a:p>
                  </a:txBody>
                  <a:tcPr/>
                </a:tc>
                <a:tc>
                  <a:txBody>
                    <a:bodyPr/>
                    <a:lstStyle/>
                    <a:p>
                      <a:pPr algn="ctr"/>
                      <a:r>
                        <a:rPr lang="it-IT" dirty="0"/>
                        <a:t>924</a:t>
                      </a:r>
                    </a:p>
                  </a:txBody>
                  <a:tcPr/>
                </a:tc>
                <a:tc>
                  <a:txBody>
                    <a:bodyPr/>
                    <a:lstStyle/>
                    <a:p>
                      <a:pPr algn="ctr"/>
                      <a:r>
                        <a:rPr lang="it-IT" dirty="0"/>
                        <a:t>846</a:t>
                      </a:r>
                    </a:p>
                  </a:txBody>
                  <a:tcPr/>
                </a:tc>
                <a:tc>
                  <a:txBody>
                    <a:bodyPr/>
                    <a:lstStyle/>
                    <a:p>
                      <a:pPr algn="ctr"/>
                      <a:r>
                        <a:rPr lang="it-IT" dirty="0"/>
                        <a:t>1,059</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04404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Summary of the results and conclusions</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a:solidFill>
                  <a:schemeClr val="accent6">
                    <a:lumMod val="50000"/>
                  </a:schemeClr>
                </a:solidFill>
              </a:rPr>
              <a:t>                 28/28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Positive effects on </a:t>
            </a:r>
            <a:r>
              <a:rPr lang="en-US" sz="2400" dirty="0" err="1">
                <a:solidFill>
                  <a:schemeClr val="accent6">
                    <a:lumMod val="50000"/>
                  </a:schemeClr>
                </a:solidFill>
              </a:rPr>
              <a:t>labour</a:t>
            </a:r>
            <a:r>
              <a:rPr lang="en-US" sz="2400" dirty="0">
                <a:solidFill>
                  <a:schemeClr val="accent6">
                    <a:lumMod val="50000"/>
                  </a:schemeClr>
                </a:solidFill>
              </a:rPr>
              <a:t> outcomes of fathers</a:t>
            </a:r>
          </a:p>
          <a:p>
            <a:pPr marL="800100" lvl="1" indent="-342900">
              <a:buFont typeface="Wingdings" panose="05000000000000000000" pitchFamily="2" charset="2"/>
              <a:buChar char="Ø"/>
            </a:pPr>
            <a:r>
              <a:rPr lang="en-US" sz="2400" dirty="0" smtClean="0">
                <a:solidFill>
                  <a:schemeClr val="accent6">
                    <a:lumMod val="50000"/>
                  </a:schemeClr>
                </a:solidFill>
              </a:rPr>
              <a:t>Positive (but driven by natives)</a:t>
            </a:r>
            <a:endParaRPr lang="en-US" sz="24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Effects on job-seeking and on financial wellbeing </a:t>
            </a:r>
          </a:p>
          <a:p>
            <a:pPr marL="800100" lvl="1"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Subjective answers</a:t>
            </a:r>
          </a:p>
          <a:p>
            <a:pPr marL="800100" lvl="1" indent="-342900">
              <a:buFont typeface="Wingdings" panose="05000000000000000000" pitchFamily="2" charset="2"/>
              <a:buChar char="Ø"/>
            </a:pPr>
            <a:r>
              <a:rPr lang="en-US" sz="2400" dirty="0">
                <a:solidFill>
                  <a:schemeClr val="accent6">
                    <a:lumMod val="50000"/>
                  </a:schemeClr>
                </a:solidFill>
              </a:rPr>
              <a:t>Positive response bias</a:t>
            </a:r>
          </a:p>
          <a:p>
            <a:pPr marL="800100" lvl="1" indent="-342900">
              <a:buFont typeface="Wingdings" panose="05000000000000000000" pitchFamily="2" charset="2"/>
              <a:buChar char="Ø"/>
            </a:pPr>
            <a:r>
              <a:rPr lang="en-US" sz="2400" dirty="0">
                <a:solidFill>
                  <a:schemeClr val="accent6">
                    <a:lumMod val="50000"/>
                  </a:schemeClr>
                </a:solidFill>
              </a:rPr>
              <a:t>Admin data?</a:t>
            </a:r>
          </a:p>
          <a:p>
            <a:pPr marL="800100" lvl="1"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Other outcomes to look at </a:t>
            </a:r>
          </a:p>
          <a:p>
            <a:pPr marL="800100" lvl="1" indent="-342900">
              <a:buFont typeface="Wingdings" panose="05000000000000000000" pitchFamily="2" charset="2"/>
              <a:buChar char="Ø"/>
            </a:pPr>
            <a:r>
              <a:rPr lang="en-US" sz="2400" dirty="0">
                <a:solidFill>
                  <a:schemeClr val="accent6">
                    <a:lumMod val="50000"/>
                  </a:schemeClr>
                </a:solidFill>
              </a:rPr>
              <a:t>Nutrition</a:t>
            </a:r>
          </a:p>
          <a:p>
            <a:pPr marL="800100" lvl="1" indent="-342900">
              <a:buFont typeface="Wingdings" panose="05000000000000000000" pitchFamily="2" charset="2"/>
              <a:buChar char="Ø"/>
            </a:pPr>
            <a:r>
              <a:rPr lang="en-US" sz="2400" dirty="0">
                <a:solidFill>
                  <a:schemeClr val="accent6">
                    <a:lumMod val="50000"/>
                  </a:schemeClr>
                </a:solidFill>
              </a:rPr>
              <a:t>Relationship child-mother</a:t>
            </a:r>
          </a:p>
          <a:p>
            <a:endParaRPr lang="en-US" sz="2400" dirty="0">
              <a:solidFill>
                <a:schemeClr val="accent6">
                  <a:lumMod val="50000"/>
                </a:schemeClr>
              </a:solidFill>
            </a:endParaRPr>
          </a:p>
        </p:txBody>
      </p:sp>
    </p:spTree>
    <p:extLst>
      <p:ext uri="{BB962C8B-B14F-4D97-AF65-F5344CB8AC3E}">
        <p14:creationId xmlns:p14="http://schemas.microsoft.com/office/powerpoint/2010/main" val="117472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Motivation</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3/28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433965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In the last few decades, the majority of programs targeted to reduce poverty have taken the form of unconditional cash transfers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Although these programs have helped to reduce poverty in low-income families in the short-term, their long-term effects are more mixed (Fernald, 2013)</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Recent literature has shown that a more effective way to reduce the </a:t>
            </a:r>
            <a:r>
              <a:rPr lang="en-US" sz="2400" dirty="0" smtClean="0">
                <a:solidFill>
                  <a:schemeClr val="accent6">
                    <a:lumMod val="50000"/>
                  </a:schemeClr>
                </a:solidFill>
              </a:rPr>
              <a:t>persistence </a:t>
            </a:r>
            <a:r>
              <a:rPr lang="en-US" sz="2400" dirty="0">
                <a:solidFill>
                  <a:schemeClr val="accent6">
                    <a:lumMod val="50000"/>
                  </a:schemeClr>
                </a:solidFill>
              </a:rPr>
              <a:t>of poverty is to link </a:t>
            </a:r>
            <a:r>
              <a:rPr lang="en-US" sz="2400" dirty="0" smtClean="0">
                <a:solidFill>
                  <a:schemeClr val="accent6">
                    <a:lumMod val="50000"/>
                  </a:schemeClr>
                </a:solidFill>
              </a:rPr>
              <a:t>income </a:t>
            </a:r>
            <a:r>
              <a:rPr lang="en-US" sz="2400" dirty="0">
                <a:solidFill>
                  <a:schemeClr val="accent6">
                    <a:lumMod val="50000"/>
                  </a:schemeClr>
                </a:solidFill>
              </a:rPr>
              <a:t>support to “productive" behaviors, such as investments in human and physical capital</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Disadvantaged families are also often uninformed of the returns of these investments (Cunha et al., 2013)</a:t>
            </a:r>
          </a:p>
          <a:p>
            <a:pPr marL="342900" indent="-342900">
              <a:buFont typeface="Wingdings" panose="05000000000000000000" pitchFamily="2" charset="2"/>
              <a:buChar char="Ø"/>
            </a:pPr>
            <a:endParaRPr lang="en-US" sz="2400" dirty="0">
              <a:solidFill>
                <a:schemeClr val="accent6">
                  <a:lumMod val="50000"/>
                </a:schemeClr>
              </a:solidFill>
            </a:endParaRPr>
          </a:p>
        </p:txBody>
      </p:sp>
    </p:spTree>
    <p:extLst>
      <p:ext uri="{BB962C8B-B14F-4D97-AF65-F5344CB8AC3E}">
        <p14:creationId xmlns:p14="http://schemas.microsoft.com/office/powerpoint/2010/main" val="242259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Previous work </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4/28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225690"/>
            <a:ext cx="10800000" cy="5563037"/>
          </a:xfrm>
          <a:prstGeom prst="rect">
            <a:avLst/>
          </a:prstGeom>
          <a:noFill/>
        </p:spPr>
        <p:txBody>
          <a:bodyPr wrap="square" rtlCol="0">
            <a:spAutoFit/>
          </a:bodyPr>
          <a:lstStyle/>
          <a:p>
            <a:pPr marL="342900" indent="-342900">
              <a:buFont typeface="Wingdings" panose="05000000000000000000" pitchFamily="2" charset="2"/>
              <a:buChar char="Ø"/>
            </a:pPr>
            <a:r>
              <a:rPr lang="es-ES" sz="2400" dirty="0">
                <a:solidFill>
                  <a:schemeClr val="accent6">
                    <a:lumMod val="50000"/>
                  </a:schemeClr>
                </a:solidFill>
              </a:rPr>
              <a:t>In </a:t>
            </a:r>
            <a:r>
              <a:rPr lang="en-US" sz="2400" dirty="0">
                <a:solidFill>
                  <a:schemeClr val="accent6">
                    <a:lumMod val="50000"/>
                  </a:schemeClr>
                </a:solidFill>
              </a:rPr>
              <a:t>lower- and middle-income countries, the “conditions" potentially benefit the children in the household and usually involve education and health services (</a:t>
            </a:r>
            <a:r>
              <a:rPr lang="en-US" sz="2400" dirty="0" err="1">
                <a:solidFill>
                  <a:schemeClr val="accent6">
                    <a:lumMod val="50000"/>
                  </a:schemeClr>
                </a:solidFill>
              </a:rPr>
              <a:t>Attanasio</a:t>
            </a:r>
            <a:r>
              <a:rPr lang="en-US" sz="2400" dirty="0">
                <a:solidFill>
                  <a:schemeClr val="accent6">
                    <a:lumMod val="50000"/>
                  </a:schemeClr>
                </a:solidFill>
              </a:rPr>
              <a:t> </a:t>
            </a:r>
            <a:r>
              <a:rPr lang="da-DK" sz="2400" dirty="0">
                <a:solidFill>
                  <a:schemeClr val="accent6">
                    <a:lumMod val="50000"/>
                  </a:schemeClr>
                </a:solidFill>
              </a:rPr>
              <a:t>et al., 2012; Attanasio et al., 2015; Behrman et al., 2011; Behrman et al., 2012)</a:t>
            </a:r>
          </a:p>
          <a:p>
            <a:pPr marL="342900" indent="-342900">
              <a:buFont typeface="Wingdings" panose="05000000000000000000" pitchFamily="2" charset="2"/>
              <a:buChar char="Ø"/>
            </a:pPr>
            <a:endParaRPr lang="da-DK" sz="1200" dirty="0">
              <a:solidFill>
                <a:schemeClr val="accent6">
                  <a:lumMod val="50000"/>
                </a:schemeClr>
              </a:solidFill>
            </a:endParaRPr>
          </a:p>
          <a:p>
            <a:pPr marL="342900" indent="-342900">
              <a:buFont typeface="Wingdings" panose="05000000000000000000" pitchFamily="2" charset="2"/>
              <a:buChar char="Ø"/>
            </a:pPr>
            <a:r>
              <a:rPr lang="en-US" sz="2400" dirty="0" err="1">
                <a:solidFill>
                  <a:schemeClr val="accent6">
                    <a:lumMod val="50000"/>
                  </a:schemeClr>
                </a:solidFill>
              </a:rPr>
              <a:t>Fiszbein</a:t>
            </a:r>
            <a:r>
              <a:rPr lang="en-US" sz="2400" dirty="0">
                <a:solidFill>
                  <a:schemeClr val="accent6">
                    <a:lumMod val="50000"/>
                  </a:schemeClr>
                </a:solidFill>
              </a:rPr>
              <a:t> and </a:t>
            </a:r>
            <a:r>
              <a:rPr lang="en-US" sz="2400" dirty="0" err="1">
                <a:solidFill>
                  <a:schemeClr val="accent6">
                    <a:lumMod val="50000"/>
                  </a:schemeClr>
                </a:solidFill>
              </a:rPr>
              <a:t>Schady</a:t>
            </a:r>
            <a:r>
              <a:rPr lang="en-US" sz="2400" dirty="0">
                <a:solidFill>
                  <a:schemeClr val="accent6">
                    <a:lumMod val="50000"/>
                  </a:schemeClr>
                </a:solidFill>
              </a:rPr>
              <a:t> (2009), Baird et al. (2011), and Baird et al. (2014) show that the effectiveness of a particular CCT depends on several characteristics of the program design and the target groups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CCT programs appear more effective in contexts in which school enrollment and health center attendance requirements are relatively low and where services are easily available and of higher quality (Saavedra and Garcia, 2017)</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CCT programs appear to have longer-term effects on educational and health outcomes than UCTs (Baez and Camacho, 2011; </a:t>
            </a:r>
            <a:r>
              <a:rPr lang="en-US" sz="2400" dirty="0" err="1" smtClean="0">
                <a:solidFill>
                  <a:schemeClr val="accent6">
                    <a:lumMod val="50000"/>
                  </a:schemeClr>
                </a:solidFill>
              </a:rPr>
              <a:t>Macours</a:t>
            </a:r>
            <a:r>
              <a:rPr lang="en-US" sz="2400" dirty="0" smtClean="0">
                <a:solidFill>
                  <a:schemeClr val="accent6">
                    <a:lumMod val="50000"/>
                  </a:schemeClr>
                </a:solidFill>
              </a:rPr>
              <a:t> </a:t>
            </a:r>
            <a:r>
              <a:rPr lang="en-US" sz="2400" dirty="0">
                <a:solidFill>
                  <a:schemeClr val="accent6">
                    <a:lumMod val="50000"/>
                  </a:schemeClr>
                </a:solidFill>
              </a:rPr>
              <a:t>et al., </a:t>
            </a:r>
            <a:r>
              <a:rPr lang="en-US" sz="2400" dirty="0" smtClean="0">
                <a:solidFill>
                  <a:schemeClr val="accent6">
                    <a:lumMod val="50000"/>
                  </a:schemeClr>
                </a:solidFill>
              </a:rPr>
              <a:t>2012)</a:t>
            </a:r>
            <a:endParaRPr lang="it-IT" sz="2400" dirty="0">
              <a:solidFill>
                <a:schemeClr val="accent6">
                  <a:lumMod val="50000"/>
                </a:schemeClr>
              </a:solidFill>
            </a:endParaRPr>
          </a:p>
          <a:p>
            <a:pPr marL="342900" indent="-342900">
              <a:buFont typeface="Wingdings" panose="05000000000000000000" pitchFamily="2" charset="2"/>
              <a:buChar char="Ø"/>
            </a:pPr>
            <a:endParaRPr lang="it-IT" sz="2400" dirty="0">
              <a:solidFill>
                <a:schemeClr val="accent6">
                  <a:lumMod val="50000"/>
                </a:schemeClr>
              </a:solidFill>
            </a:endParaRPr>
          </a:p>
        </p:txBody>
      </p:sp>
    </p:spTree>
    <p:extLst>
      <p:ext uri="{BB962C8B-B14F-4D97-AF65-F5344CB8AC3E}">
        <p14:creationId xmlns:p14="http://schemas.microsoft.com/office/powerpoint/2010/main" val="831879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Previous work (2)</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5/28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1"/>
            <a:ext cx="10800000" cy="526297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Only very recently have CCTs been implemented in high-income countries where the economic situation of families with children, especially minorities and immigrants, has worsened since the 2007 economic crisis </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In these contexts, where the large majority of families already use educational and health services, CCT programs are designed to provide more-accessible information concerning education and health services and their impacts on child outcomes to incentivize a better use of resources</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Family Rewards in New York City was the first CCT program to be implemented and evaluated in the United States. Designed for low-income families, to support children's educational efforts and achievements, family preventive health care practices, and parents‘ employment (Aber and Rawlings, 2011; Miller et al., 2015)</a:t>
            </a:r>
          </a:p>
          <a:p>
            <a:pPr marL="342900" indent="-342900">
              <a:buFont typeface="Wingdings" panose="05000000000000000000" pitchFamily="2" charset="2"/>
              <a:buChar char="Ø"/>
            </a:pPr>
            <a:endParaRPr lang="en-US" sz="2400" dirty="0">
              <a:solidFill>
                <a:schemeClr val="accent6">
                  <a:lumMod val="50000"/>
                </a:schemeClr>
              </a:solidFill>
            </a:endParaRPr>
          </a:p>
          <a:p>
            <a:pPr marL="342900" indent="-342900">
              <a:buFont typeface="Wingdings" panose="05000000000000000000" pitchFamily="2" charset="2"/>
              <a:buChar char="Ø"/>
            </a:pPr>
            <a:endParaRPr lang="it-IT" sz="2400" dirty="0">
              <a:solidFill>
                <a:schemeClr val="accent6">
                  <a:lumMod val="50000"/>
                </a:schemeClr>
              </a:solidFill>
            </a:endParaRPr>
          </a:p>
        </p:txBody>
      </p:sp>
    </p:spTree>
    <p:extLst>
      <p:ext uri="{BB962C8B-B14F-4D97-AF65-F5344CB8AC3E}">
        <p14:creationId xmlns:p14="http://schemas.microsoft.com/office/powerpoint/2010/main" val="265557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Contribution</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6/28</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97031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In this paper, we evaluate the impact of the CCT program Opportunity Zero-Six on household members' labor supply</a:t>
            </a:r>
          </a:p>
          <a:p>
            <a:pPr marL="342900" indent="-342900">
              <a:buFont typeface="Wingdings" panose="05000000000000000000" pitchFamily="2" charset="2"/>
              <a:buChar char="Ø"/>
            </a:pPr>
            <a:endParaRPr lang="en-US" sz="12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In the context of a high-income country, Italy, where the recent economic crises have worsened the conditions of families with children, especially </a:t>
            </a:r>
            <a:r>
              <a:rPr lang="it-IT" sz="2400" dirty="0" err="1">
                <a:solidFill>
                  <a:schemeClr val="accent6">
                    <a:lumMod val="50000"/>
                  </a:schemeClr>
                </a:solidFill>
              </a:rPr>
              <a:t>among</a:t>
            </a:r>
            <a:r>
              <a:rPr lang="it-IT" sz="2400" dirty="0">
                <a:solidFill>
                  <a:schemeClr val="accent6">
                    <a:lumMod val="50000"/>
                  </a:schemeClr>
                </a:solidFill>
              </a:rPr>
              <a:t> </a:t>
            </a:r>
            <a:r>
              <a:rPr lang="it-IT" sz="2400" dirty="0" err="1">
                <a:solidFill>
                  <a:schemeClr val="accent6">
                    <a:lumMod val="50000"/>
                  </a:schemeClr>
                </a:solidFill>
              </a:rPr>
              <a:t>immigrants</a:t>
            </a:r>
            <a:endParaRPr lang="it-IT" sz="24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The design of our intervention, which was based on the expansion of an existing UCT program, allows us to compare two treatment groups, namely a group of families receiving only an unconditional cash transfer and a group of families receiving the cash transfer conditional on the attendance of mentoring courses</a:t>
            </a:r>
            <a:endParaRPr lang="it-IT" sz="2400" dirty="0">
              <a:solidFill>
                <a:schemeClr val="accent6">
                  <a:lumMod val="50000"/>
                </a:schemeClr>
              </a:solidFill>
            </a:endParaRPr>
          </a:p>
        </p:txBody>
      </p:sp>
    </p:spTree>
    <p:extLst>
      <p:ext uri="{BB962C8B-B14F-4D97-AF65-F5344CB8AC3E}">
        <p14:creationId xmlns:p14="http://schemas.microsoft.com/office/powerpoint/2010/main" val="392364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Outline</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7/28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3600986"/>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program </a:t>
            </a:r>
          </a:p>
          <a:p>
            <a:pPr marL="342900" indent="-342900">
              <a:buFont typeface="Wingdings" panose="05000000000000000000" pitchFamily="2" charset="2"/>
              <a:buChar char="Ø"/>
            </a:pPr>
            <a:r>
              <a:rPr lang="en-US" sz="2400" dirty="0">
                <a:solidFill>
                  <a:schemeClr val="accent6">
                    <a:lumMod val="50000"/>
                  </a:schemeClr>
                </a:solidFill>
              </a:rPr>
              <a:t>The evaluation design</a:t>
            </a:r>
          </a:p>
          <a:p>
            <a:pPr marL="342900" indent="-342900">
              <a:buFont typeface="Wingdings" panose="05000000000000000000" pitchFamily="2" charset="2"/>
              <a:buChar char="Ø"/>
            </a:pPr>
            <a:r>
              <a:rPr lang="en-US" sz="2400" dirty="0">
                <a:solidFill>
                  <a:schemeClr val="accent6">
                    <a:lumMod val="50000"/>
                  </a:schemeClr>
                </a:solidFill>
              </a:rPr>
              <a:t>The data collection</a:t>
            </a:r>
          </a:p>
          <a:p>
            <a:pPr marL="342900" indent="-342900">
              <a:buFont typeface="Wingdings" panose="05000000000000000000" pitchFamily="2" charset="2"/>
              <a:buChar char="Ø"/>
            </a:pPr>
            <a:r>
              <a:rPr lang="en-IN" sz="2400" dirty="0">
                <a:solidFill>
                  <a:schemeClr val="accent6">
                    <a:lumMod val="50000"/>
                  </a:schemeClr>
                </a:solidFill>
              </a:rPr>
              <a:t>The model</a:t>
            </a:r>
            <a:endParaRPr lang="en-US" sz="24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The results</a:t>
            </a:r>
          </a:p>
          <a:p>
            <a:pPr marL="342900" indent="-342900">
              <a:buFont typeface="Wingdings" panose="05000000000000000000" pitchFamily="2" charset="2"/>
              <a:buChar char="Ø"/>
            </a:pPr>
            <a:endParaRPr lang="en-US" sz="1200" dirty="0">
              <a:solidFill>
                <a:schemeClr val="accent6">
                  <a:lumMod val="50000"/>
                </a:schemeClr>
              </a:solidFill>
            </a:endParaRPr>
          </a:p>
          <a:p>
            <a:pPr marL="800100" lvl="1" indent="-342900">
              <a:buFont typeface="Wingdings" panose="05000000000000000000" pitchFamily="2" charset="2"/>
              <a:buChar char="Ø"/>
            </a:pPr>
            <a:r>
              <a:rPr lang="en-IN" sz="2400" dirty="0">
                <a:solidFill>
                  <a:schemeClr val="accent6">
                    <a:lumMod val="50000"/>
                  </a:schemeClr>
                </a:solidFill>
              </a:rPr>
              <a:t>Labour supply</a:t>
            </a:r>
          </a:p>
          <a:p>
            <a:pPr marL="800100" lvl="1" indent="-342900">
              <a:buFont typeface="Wingdings" panose="05000000000000000000" pitchFamily="2" charset="2"/>
              <a:buChar char="Ø"/>
            </a:pPr>
            <a:r>
              <a:rPr lang="en-IN" sz="2400" dirty="0">
                <a:solidFill>
                  <a:schemeClr val="accent6">
                    <a:lumMod val="50000"/>
                  </a:schemeClr>
                </a:solidFill>
              </a:rPr>
              <a:t>Mechanisms</a:t>
            </a:r>
          </a:p>
          <a:p>
            <a:pPr marL="800100" lvl="1" indent="-342900">
              <a:buFont typeface="Wingdings" panose="05000000000000000000" pitchFamily="2" charset="2"/>
              <a:buChar char="Ø"/>
            </a:pPr>
            <a:r>
              <a:rPr lang="en-IN" sz="2400" dirty="0">
                <a:solidFill>
                  <a:schemeClr val="accent6">
                    <a:lumMod val="50000"/>
                  </a:schemeClr>
                </a:solidFill>
              </a:rPr>
              <a:t>Financial wellbeing</a:t>
            </a:r>
          </a:p>
          <a:p>
            <a:pPr marL="800100" lvl="1" indent="-342900">
              <a:buFont typeface="Wingdings" panose="05000000000000000000" pitchFamily="2" charset="2"/>
              <a:buChar char="Ø"/>
            </a:pPr>
            <a:r>
              <a:rPr lang="en-IN" sz="2400" dirty="0">
                <a:solidFill>
                  <a:schemeClr val="accent6">
                    <a:lumMod val="50000"/>
                  </a:schemeClr>
                </a:solidFill>
              </a:rPr>
              <a:t>Heterogeneous effects </a:t>
            </a:r>
          </a:p>
        </p:txBody>
      </p:sp>
    </p:spTree>
    <p:extLst>
      <p:ext uri="{BB962C8B-B14F-4D97-AF65-F5344CB8AC3E}">
        <p14:creationId xmlns:p14="http://schemas.microsoft.com/office/powerpoint/2010/main" val="2307956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program</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8/28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1"/>
            <a:ext cx="10800000" cy="507831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The </a:t>
            </a:r>
            <a:r>
              <a:rPr lang="en-US" sz="2400" dirty="0" err="1">
                <a:solidFill>
                  <a:schemeClr val="accent6">
                    <a:lumMod val="50000"/>
                  </a:schemeClr>
                </a:solidFill>
              </a:rPr>
              <a:t>OpportunityZero</a:t>
            </a:r>
            <a:r>
              <a:rPr lang="en-US" sz="2400" dirty="0">
                <a:solidFill>
                  <a:schemeClr val="accent6">
                    <a:lumMod val="50000"/>
                  </a:schemeClr>
                </a:solidFill>
              </a:rPr>
              <a:t>-Six Intervention complemented the preexisting income support </a:t>
            </a:r>
            <a:r>
              <a:rPr lang="it-IT" sz="2400" dirty="0" err="1">
                <a:solidFill>
                  <a:schemeClr val="accent6">
                    <a:lumMod val="50000"/>
                  </a:schemeClr>
                </a:solidFill>
              </a:rPr>
              <a:t>program</a:t>
            </a:r>
            <a:r>
              <a:rPr lang="it-IT" sz="2400" dirty="0">
                <a:solidFill>
                  <a:schemeClr val="accent6">
                    <a:lumMod val="50000"/>
                  </a:schemeClr>
                </a:solidFill>
              </a:rPr>
              <a:t> Accoglienza Orientamento Supporto (AOS)</a:t>
            </a:r>
          </a:p>
          <a:p>
            <a:pPr marL="342900" indent="-342900">
              <a:buFont typeface="Wingdings" panose="05000000000000000000" pitchFamily="2" charset="2"/>
              <a:buChar char="Ø"/>
            </a:pPr>
            <a:endParaRPr lang="it-IT"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AOS has been run in the metropolitan area of Turin and has supported about 1,000 families per year since 2008</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The program is financed and managed</a:t>
            </a:r>
            <a:r>
              <a:rPr lang="it-IT" sz="2400" dirty="0">
                <a:solidFill>
                  <a:schemeClr val="accent6">
                    <a:lumMod val="50000"/>
                  </a:schemeClr>
                </a:solidFill>
              </a:rPr>
              <a:t> </a:t>
            </a:r>
            <a:r>
              <a:rPr lang="en-US" sz="2400" dirty="0">
                <a:solidFill>
                  <a:schemeClr val="accent6">
                    <a:lumMod val="50000"/>
                  </a:schemeClr>
                </a:solidFill>
              </a:rPr>
              <a:t>by </a:t>
            </a:r>
            <a:r>
              <a:rPr lang="en-US" sz="2400" dirty="0" err="1">
                <a:solidFill>
                  <a:schemeClr val="accent6">
                    <a:lumMod val="50000"/>
                  </a:schemeClr>
                </a:solidFill>
              </a:rPr>
              <a:t>Ufficio</a:t>
            </a:r>
            <a:r>
              <a:rPr lang="en-US" sz="2400" dirty="0">
                <a:solidFill>
                  <a:schemeClr val="accent6">
                    <a:lumMod val="50000"/>
                  </a:schemeClr>
                </a:solidFill>
              </a:rPr>
              <a:t> </a:t>
            </a:r>
            <a:r>
              <a:rPr lang="en-US" sz="2400" dirty="0" err="1">
                <a:solidFill>
                  <a:schemeClr val="accent6">
                    <a:lumMod val="50000"/>
                  </a:schemeClr>
                </a:solidFill>
              </a:rPr>
              <a:t>Pio</a:t>
            </a:r>
            <a:r>
              <a:rPr lang="en-US" sz="2400" dirty="0">
                <a:solidFill>
                  <a:schemeClr val="accent6">
                    <a:lumMod val="50000"/>
                  </a:schemeClr>
                </a:solidFill>
              </a:rPr>
              <a:t>, a philanthropic institution based in Turin</a:t>
            </a:r>
          </a:p>
          <a:p>
            <a:pPr marL="342900" indent="-342900">
              <a:buFont typeface="Wingdings" panose="05000000000000000000" pitchFamily="2" charset="2"/>
              <a:buChar char="Ø"/>
            </a:pPr>
            <a:endParaRPr lang="en-US" sz="1200" dirty="0">
              <a:solidFill>
                <a:schemeClr val="accent6">
                  <a:lumMod val="50000"/>
                </a:schemeClr>
              </a:solidFill>
            </a:endParaRPr>
          </a:p>
          <a:p>
            <a:pPr marL="342900" indent="-342900">
              <a:buFont typeface="Wingdings" panose="05000000000000000000" pitchFamily="2" charset="2"/>
              <a:buChar char="Ø"/>
            </a:pPr>
            <a:r>
              <a:rPr lang="it-IT" sz="2400" dirty="0" err="1">
                <a:solidFill>
                  <a:schemeClr val="accent6">
                    <a:lumMod val="50000"/>
                  </a:schemeClr>
                </a:solidFill>
              </a:rPr>
              <a:t>While</a:t>
            </a:r>
            <a:r>
              <a:rPr lang="it-IT" sz="2400" dirty="0">
                <a:solidFill>
                  <a:schemeClr val="accent6">
                    <a:lumMod val="50000"/>
                  </a:schemeClr>
                </a:solidFill>
              </a:rPr>
              <a:t> AOS </a:t>
            </a:r>
            <a:r>
              <a:rPr lang="it-IT" sz="2400" dirty="0" err="1">
                <a:solidFill>
                  <a:schemeClr val="accent6">
                    <a:lumMod val="50000"/>
                  </a:schemeClr>
                </a:solidFill>
              </a:rPr>
              <a:t>is</a:t>
            </a:r>
            <a:r>
              <a:rPr lang="it-IT" sz="2400" dirty="0">
                <a:solidFill>
                  <a:schemeClr val="accent6">
                    <a:lumMod val="50000"/>
                  </a:schemeClr>
                </a:solidFill>
              </a:rPr>
              <a:t> a </a:t>
            </a:r>
            <a:r>
              <a:rPr lang="it-IT" sz="2400" dirty="0" err="1">
                <a:solidFill>
                  <a:schemeClr val="accent6">
                    <a:lumMod val="50000"/>
                  </a:schemeClr>
                </a:solidFill>
              </a:rPr>
              <a:t>typical</a:t>
            </a:r>
            <a:r>
              <a:rPr lang="it-IT" sz="2400" dirty="0">
                <a:solidFill>
                  <a:schemeClr val="accent6">
                    <a:lumMod val="50000"/>
                  </a:schemeClr>
                </a:solidFill>
              </a:rPr>
              <a:t> UCT, </a:t>
            </a:r>
            <a:r>
              <a:rPr lang="it-IT" sz="2400" dirty="0" err="1">
                <a:solidFill>
                  <a:schemeClr val="accent6">
                    <a:lumMod val="50000"/>
                  </a:schemeClr>
                </a:solidFill>
              </a:rPr>
              <a:t>Opportunity</a:t>
            </a:r>
            <a:r>
              <a:rPr lang="it-IT" sz="2400" dirty="0">
                <a:solidFill>
                  <a:schemeClr val="accent6">
                    <a:lumMod val="50000"/>
                  </a:schemeClr>
                </a:solidFill>
              </a:rPr>
              <a:t> </a:t>
            </a:r>
            <a:r>
              <a:rPr lang="en-US" sz="2400" dirty="0">
                <a:solidFill>
                  <a:schemeClr val="accent6">
                    <a:lumMod val="50000"/>
                  </a:schemeClr>
                </a:solidFill>
              </a:rPr>
              <a:t>Zero-Six conditions the provision of the income transfer on recipient's attending mentoring courses</a:t>
            </a:r>
          </a:p>
          <a:p>
            <a:pPr marL="342900" indent="-342900">
              <a:buFont typeface="Wingdings" panose="05000000000000000000" pitchFamily="2" charset="2"/>
              <a:buChar char="Ø"/>
            </a:pPr>
            <a:endParaRPr lang="it-IT" sz="2400" dirty="0">
              <a:solidFill>
                <a:schemeClr val="accent6">
                  <a:lumMod val="50000"/>
                </a:schemeClr>
              </a:solidFill>
            </a:endParaRPr>
          </a:p>
          <a:p>
            <a:pPr marL="342900" indent="-342900">
              <a:buFont typeface="Wingdings" panose="05000000000000000000" pitchFamily="2" charset="2"/>
              <a:buChar char="Ø"/>
            </a:pPr>
            <a:endParaRPr lang="en-US" sz="2400" dirty="0">
              <a:solidFill>
                <a:schemeClr val="accent6">
                  <a:lumMod val="50000"/>
                </a:schemeClr>
              </a:solidFill>
            </a:endParaRPr>
          </a:p>
          <a:p>
            <a:pPr marL="342900" indent="-342900">
              <a:buFont typeface="Wingdings" panose="05000000000000000000" pitchFamily="2" charset="2"/>
              <a:buChar char="Ø"/>
            </a:pPr>
            <a:endParaRPr lang="en-US" sz="2400" dirty="0">
              <a:solidFill>
                <a:schemeClr val="accent6">
                  <a:lumMod val="50000"/>
                </a:schemeClr>
              </a:solidFill>
            </a:endParaRPr>
          </a:p>
          <a:p>
            <a:endParaRPr lang="it-IT" sz="2400" dirty="0">
              <a:solidFill>
                <a:schemeClr val="accent6">
                  <a:lumMod val="50000"/>
                </a:schemeClr>
              </a:solidFill>
            </a:endParaRPr>
          </a:p>
        </p:txBody>
      </p:sp>
    </p:spTree>
    <p:extLst>
      <p:ext uri="{BB962C8B-B14F-4D97-AF65-F5344CB8AC3E}">
        <p14:creationId xmlns:p14="http://schemas.microsoft.com/office/powerpoint/2010/main" val="344383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0000" y="-180000"/>
            <a:ext cx="10800000" cy="1325563"/>
          </a:xfrm>
        </p:spPr>
        <p:txBody>
          <a:bodyPr>
            <a:normAutofit/>
          </a:bodyPr>
          <a:lstStyle/>
          <a:p>
            <a:pPr algn="ctr"/>
            <a:r>
              <a:rPr lang="en-AU" sz="4000" dirty="0">
                <a:solidFill>
                  <a:schemeClr val="accent6">
                    <a:lumMod val="50000"/>
                  </a:schemeClr>
                </a:solidFill>
              </a:rPr>
              <a:t/>
            </a:r>
            <a:br>
              <a:rPr lang="en-AU" sz="4000" dirty="0">
                <a:solidFill>
                  <a:schemeClr val="accent6">
                    <a:lumMod val="50000"/>
                  </a:schemeClr>
                </a:solidFill>
              </a:rPr>
            </a:br>
            <a:r>
              <a:rPr lang="en-AU" sz="4000" b="1" dirty="0">
                <a:solidFill>
                  <a:schemeClr val="accent6">
                    <a:lumMod val="50000"/>
                  </a:schemeClr>
                </a:solidFill>
              </a:rPr>
              <a:t>The program (2)</a:t>
            </a:r>
            <a:endParaRPr lang="en-AU" sz="4000" b="1" dirty="0">
              <a:solidFill>
                <a:schemeClr val="accent6">
                  <a:lumMod val="50000"/>
                </a:schemeClr>
              </a:solidFill>
              <a:latin typeface="+mn-lt"/>
            </a:endParaRPr>
          </a:p>
        </p:txBody>
      </p:sp>
      <p:cxnSp>
        <p:nvCxnSpPr>
          <p:cNvPr id="12" name="Connettore 1 11"/>
          <p:cNvCxnSpPr/>
          <p:nvPr/>
        </p:nvCxnSpPr>
        <p:spPr>
          <a:xfrm>
            <a:off x="720000" y="108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20000" y="6300000"/>
            <a:ext cx="10800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20001" y="6372043"/>
            <a:ext cx="10800000" cy="646331"/>
          </a:xfrm>
          <a:prstGeom prst="rect">
            <a:avLst/>
          </a:prstGeom>
          <a:noFill/>
        </p:spPr>
        <p:txBody>
          <a:bodyPr wrap="square" rtlCol="0">
            <a:spAutoFit/>
          </a:bodyPr>
          <a:lstStyle/>
          <a:p>
            <a:pPr algn="just"/>
            <a:r>
              <a:rPr lang="it-IT" dirty="0">
                <a:solidFill>
                  <a:schemeClr val="accent6">
                    <a:lumMod val="50000"/>
                  </a:schemeClr>
                </a:solidFill>
              </a:rPr>
              <a:t>Chiara D. </a:t>
            </a:r>
            <a:r>
              <a:rPr lang="it-IT" dirty="0" err="1">
                <a:solidFill>
                  <a:schemeClr val="accent6">
                    <a:lumMod val="50000"/>
                  </a:schemeClr>
                </a:solidFill>
              </a:rPr>
              <a:t>Pronzato</a:t>
            </a:r>
            <a:r>
              <a:rPr lang="en-AU" dirty="0">
                <a:solidFill>
                  <a:schemeClr val="accent6">
                    <a:lumMod val="50000"/>
                  </a:schemeClr>
                </a:solidFill>
              </a:rPr>
              <a:t> </a:t>
            </a:r>
            <a:r>
              <a:rPr lang="en-US" dirty="0">
                <a:solidFill>
                  <a:schemeClr val="accent6">
                    <a:lumMod val="50000"/>
                  </a:schemeClr>
                </a:solidFill>
              </a:rPr>
              <a:t>	</a:t>
            </a:r>
            <a:r>
              <a:rPr lang="en-US" dirty="0">
                <a:solidFill>
                  <a:srgbClr val="002060"/>
                </a:solidFill>
              </a:rPr>
              <a:t>								</a:t>
            </a:r>
            <a:r>
              <a:rPr lang="en-US" dirty="0">
                <a:solidFill>
                  <a:schemeClr val="accent6">
                    <a:lumMod val="50000"/>
                  </a:schemeClr>
                </a:solidFill>
              </a:rPr>
              <a:t> 	9/28 </a:t>
            </a:r>
            <a:r>
              <a:rPr lang="en-US" dirty="0">
                <a:solidFill>
                  <a:srgbClr val="002060"/>
                </a:solidFill>
                <a:latin typeface="+mj-lt"/>
              </a:rPr>
              <a:t>	</a:t>
            </a:r>
            <a:r>
              <a:rPr lang="it-IT" dirty="0">
                <a:latin typeface="+mj-lt"/>
              </a:rPr>
              <a:t>		    </a:t>
            </a:r>
            <a:endParaRPr lang="it-IT" dirty="0">
              <a:solidFill>
                <a:srgbClr val="002060"/>
              </a:solidFill>
              <a:latin typeface="+mj-lt"/>
            </a:endParaRPr>
          </a:p>
        </p:txBody>
      </p:sp>
      <p:sp>
        <p:nvSpPr>
          <p:cNvPr id="3" name="CasellaDiTesto 2"/>
          <p:cNvSpPr txBox="1"/>
          <p:nvPr/>
        </p:nvSpPr>
        <p:spPr>
          <a:xfrm>
            <a:off x="720000" y="1440000"/>
            <a:ext cx="10800000" cy="5816977"/>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accent6">
                    <a:lumMod val="50000"/>
                  </a:schemeClr>
                </a:solidFill>
              </a:rPr>
              <a:t>Admission to the program is based on two eligibility criteria</a:t>
            </a:r>
          </a:p>
          <a:p>
            <a:pPr marL="342900" indent="-342900">
              <a:buFont typeface="Wingdings" panose="05000000000000000000" pitchFamily="2" charset="2"/>
              <a:buChar char="Ø"/>
            </a:pPr>
            <a:endParaRPr lang="en-US" sz="12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The first is family income. The Equivalent Economic Situation (ISEE) needs to be below 7,000€</a:t>
            </a:r>
          </a:p>
          <a:p>
            <a:pPr marL="800100" lvl="1" indent="-342900">
              <a:buFont typeface="Wingdings" panose="05000000000000000000" pitchFamily="2" charset="2"/>
              <a:buChar char="Ø"/>
            </a:pPr>
            <a:r>
              <a:rPr lang="en-US" sz="2400" dirty="0">
                <a:solidFill>
                  <a:schemeClr val="accent6">
                    <a:lumMod val="50000"/>
                  </a:schemeClr>
                </a:solidFill>
              </a:rPr>
              <a:t>The second eligibility criterion requires the family to have at least a child under the age of six</a:t>
            </a:r>
          </a:p>
          <a:p>
            <a:pPr lvl="1"/>
            <a:endParaRPr lang="it-IT" sz="2400" dirty="0">
              <a:solidFill>
                <a:schemeClr val="accent6">
                  <a:lumMod val="50000"/>
                </a:schemeClr>
              </a:solidFill>
            </a:endParaRPr>
          </a:p>
          <a:p>
            <a:pPr marL="342900" indent="-342900">
              <a:buFont typeface="Wingdings" panose="05000000000000000000" pitchFamily="2" charset="2"/>
              <a:buChar char="Ø"/>
            </a:pPr>
            <a:r>
              <a:rPr lang="en-US" sz="2400" dirty="0">
                <a:solidFill>
                  <a:schemeClr val="accent6">
                    <a:lumMod val="50000"/>
                  </a:schemeClr>
                </a:solidFill>
              </a:rPr>
              <a:t>Applications are accepted on a rolling basis, meaning that families can apply to the program at any time of the year</a:t>
            </a:r>
          </a:p>
          <a:p>
            <a:pPr marL="342900" indent="-342900">
              <a:buFont typeface="Wingdings" panose="05000000000000000000" pitchFamily="2" charset="2"/>
              <a:buChar char="Ø"/>
            </a:pPr>
            <a:endParaRPr lang="en-US" sz="1200" dirty="0">
              <a:solidFill>
                <a:schemeClr val="accent6">
                  <a:lumMod val="50000"/>
                </a:schemeClr>
              </a:solidFill>
            </a:endParaRPr>
          </a:p>
          <a:p>
            <a:pPr marL="800100" lvl="1" indent="-342900">
              <a:buFont typeface="Wingdings" panose="05000000000000000000" pitchFamily="2" charset="2"/>
              <a:buChar char="Ø"/>
            </a:pPr>
            <a:r>
              <a:rPr lang="en-US" sz="2400" dirty="0">
                <a:solidFill>
                  <a:schemeClr val="accent6">
                    <a:lumMod val="50000"/>
                  </a:schemeClr>
                </a:solidFill>
              </a:rPr>
              <a:t>Every two weeks, the </a:t>
            </a:r>
            <a:r>
              <a:rPr lang="en-US" sz="2400" dirty="0" err="1">
                <a:solidFill>
                  <a:schemeClr val="accent6">
                    <a:lumMod val="50000"/>
                  </a:schemeClr>
                </a:solidFill>
              </a:rPr>
              <a:t>Ufficio</a:t>
            </a:r>
            <a:r>
              <a:rPr lang="en-US" sz="2400" dirty="0">
                <a:solidFill>
                  <a:schemeClr val="accent6">
                    <a:lumMod val="50000"/>
                  </a:schemeClr>
                </a:solidFill>
              </a:rPr>
              <a:t> </a:t>
            </a:r>
            <a:r>
              <a:rPr lang="en-US" sz="2400" dirty="0" err="1">
                <a:solidFill>
                  <a:schemeClr val="accent6">
                    <a:lumMod val="50000"/>
                  </a:schemeClr>
                </a:solidFill>
              </a:rPr>
              <a:t>Pio</a:t>
            </a:r>
            <a:r>
              <a:rPr lang="en-US" sz="2400" dirty="0">
                <a:solidFill>
                  <a:schemeClr val="accent6">
                    <a:lumMod val="50000"/>
                  </a:schemeClr>
                </a:solidFill>
              </a:rPr>
              <a:t> establishes a ranking of families, and includes a fixed number of families in the program</a:t>
            </a:r>
          </a:p>
          <a:p>
            <a:pPr marL="800100" lvl="1" indent="-342900">
              <a:buFont typeface="Wingdings" panose="05000000000000000000" pitchFamily="2" charset="2"/>
              <a:buChar char="Ø"/>
            </a:pPr>
            <a:r>
              <a:rPr lang="en-US" sz="2400" dirty="0">
                <a:solidFill>
                  <a:schemeClr val="accent6">
                    <a:lumMod val="50000"/>
                  </a:schemeClr>
                </a:solidFill>
              </a:rPr>
              <a:t>Families remain in the ranking until December</a:t>
            </a:r>
          </a:p>
          <a:p>
            <a:endParaRPr lang="en-US" sz="2400" dirty="0">
              <a:solidFill>
                <a:schemeClr val="accent6">
                  <a:lumMod val="50000"/>
                </a:schemeClr>
              </a:solidFill>
            </a:endParaRPr>
          </a:p>
          <a:p>
            <a:pPr marL="342900" indent="-342900">
              <a:buFont typeface="Wingdings" panose="05000000000000000000" pitchFamily="2" charset="2"/>
              <a:buChar char="Ø"/>
            </a:pPr>
            <a:endParaRPr lang="en-US" sz="2400" dirty="0">
              <a:solidFill>
                <a:schemeClr val="accent6">
                  <a:lumMod val="50000"/>
                </a:schemeClr>
              </a:solidFill>
            </a:endParaRPr>
          </a:p>
          <a:p>
            <a:pPr marL="342900" indent="-342900">
              <a:buFont typeface="Wingdings" panose="05000000000000000000" pitchFamily="2" charset="2"/>
              <a:buChar char="Ø"/>
            </a:pPr>
            <a:endParaRPr lang="it-IT" sz="2400" dirty="0">
              <a:solidFill>
                <a:schemeClr val="accent6">
                  <a:lumMod val="50000"/>
                </a:schemeClr>
              </a:solidFill>
            </a:endParaRPr>
          </a:p>
        </p:txBody>
      </p:sp>
    </p:spTree>
    <p:extLst>
      <p:ext uri="{BB962C8B-B14F-4D97-AF65-F5344CB8AC3E}">
        <p14:creationId xmlns:p14="http://schemas.microsoft.com/office/powerpoint/2010/main" val="27082812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2476</Words>
  <Application>Microsoft Office PowerPoint</Application>
  <PresentationFormat>Widescreen</PresentationFormat>
  <Paragraphs>672</Paragraphs>
  <Slides>28</Slides>
  <Notes>28</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28</vt:i4>
      </vt:variant>
    </vt:vector>
  </HeadingPairs>
  <TitlesOfParts>
    <vt:vector size="33" baseType="lpstr">
      <vt:lpstr>Arial</vt:lpstr>
      <vt:lpstr>Calibri</vt:lpstr>
      <vt:lpstr>Calibri Light</vt:lpstr>
      <vt:lpstr>Wingdings</vt:lpstr>
      <vt:lpstr>Tema di Office</vt:lpstr>
      <vt:lpstr>Opportunità Zerosei</vt:lpstr>
      <vt:lpstr> Aim of the project</vt:lpstr>
      <vt:lpstr> Motivation</vt:lpstr>
      <vt:lpstr> Previous work </vt:lpstr>
      <vt:lpstr> Previous work (2)</vt:lpstr>
      <vt:lpstr> Contribution</vt:lpstr>
      <vt:lpstr> Outline</vt:lpstr>
      <vt:lpstr> The program</vt:lpstr>
      <vt:lpstr> The program (2)</vt:lpstr>
      <vt:lpstr> The program (3)</vt:lpstr>
      <vt:lpstr> The evaluation design</vt:lpstr>
      <vt:lpstr> The timeline of the experiment</vt:lpstr>
      <vt:lpstr> The courses</vt:lpstr>
      <vt:lpstr> The courses (2)</vt:lpstr>
      <vt:lpstr> The courses (3)</vt:lpstr>
      <vt:lpstr> The interview</vt:lpstr>
      <vt:lpstr> The data</vt:lpstr>
      <vt:lpstr> The randomization process</vt:lpstr>
      <vt:lpstr> The final sample</vt:lpstr>
      <vt:lpstr> The model</vt:lpstr>
      <vt:lpstr> Baseline results</vt:lpstr>
      <vt:lpstr> Mechanisms 1</vt:lpstr>
      <vt:lpstr> Mechanisms 2</vt:lpstr>
      <vt:lpstr> Financial wellbeing</vt:lpstr>
      <vt:lpstr> Heterogeneous effects (by citizenship)</vt:lpstr>
      <vt:lpstr> Heterogeneous effects (by education)</vt:lpstr>
      <vt:lpstr> Positive response bias</vt:lpstr>
      <vt:lpstr> Summary of the results and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TimeExtraSchool</dc:title>
  <dc:creator>Pronzato</dc:creator>
  <cp:lastModifiedBy>Chiara Pronzato</cp:lastModifiedBy>
  <cp:revision>663</cp:revision>
  <cp:lastPrinted>2020-01-22T12:35:27Z</cp:lastPrinted>
  <dcterms:created xsi:type="dcterms:W3CDTF">2015-06-16T11:27:54Z</dcterms:created>
  <dcterms:modified xsi:type="dcterms:W3CDTF">2020-01-27T09:30:17Z</dcterms:modified>
</cp:coreProperties>
</file>